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5"/>
  </p:handoutMasterIdLst>
  <p:sldIdLst>
    <p:sldId id="623" r:id="rId3"/>
    <p:sldId id="624" r:id="rId5"/>
    <p:sldId id="713" r:id="rId6"/>
    <p:sldId id="714" r:id="rId7"/>
    <p:sldId id="715" r:id="rId8"/>
    <p:sldId id="716" r:id="rId9"/>
    <p:sldId id="717" r:id="rId10"/>
    <p:sldId id="718" r:id="rId11"/>
    <p:sldId id="721" r:id="rId12"/>
    <p:sldId id="719" r:id="rId13"/>
    <p:sldId id="712" r:id="rId14"/>
  </p:sldIdLst>
  <p:sldSz cx="12192000" cy="6858000"/>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A56A8"/>
    <a:srgbClr val="0066CC"/>
    <a:srgbClr val="FFCC99"/>
    <a:srgbClr val="BBDDFF"/>
    <a:srgbClr val="0033CC"/>
    <a:srgbClr val="0099FF"/>
    <a:srgbClr val="0000FF"/>
    <a:srgbClr val="1D82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290" autoAdjust="0"/>
    <p:restoredTop sz="93963" autoAdjust="0"/>
  </p:normalViewPr>
  <p:slideViewPr>
    <p:cSldViewPr>
      <p:cViewPr varScale="1">
        <p:scale>
          <a:sx n="69" d="100"/>
          <a:sy n="69" d="100"/>
        </p:scale>
        <p:origin x="56" y="40"/>
      </p:cViewPr>
      <p:guideLst>
        <p:guide orient="horz" pos="2160"/>
        <p:guide pos="3809"/>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4" d="100"/>
          <a:sy n="84" d="100"/>
        </p:scale>
        <p:origin x="-1350" y="-84"/>
      </p:cViewPr>
      <p:guideLst>
        <p:guide orient="horz" pos="2880"/>
        <p:guide pos="2143"/>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6D57E1EA-53FA-4922-A92B-BA4582E8BD35}" type="datetimeFigureOut">
              <a:rPr lang="zh-CN" altLang="en-US"/>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lstStyle>
            <a:lvl1pPr algn="r">
              <a:defRPr sz="1200"/>
            </a:lvl1pPr>
          </a:lstStyle>
          <a:p>
            <a:pPr>
              <a:defRPr/>
            </a:pPr>
            <a:fld id="{96571FA6-487B-489C-A485-D698AB471E75}"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lstStyle>
            <a:lvl1pPr eaLnBrk="1" hangingPunct="1">
              <a:defRPr sz="1200"/>
            </a:lvl1pPr>
          </a:lstStyle>
          <a:p>
            <a:pPr>
              <a:defRPr/>
            </a:pPr>
            <a:endParaRPr lang="en-US" altLang="zh-CN"/>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lstStyle>
            <a:lvl1pPr algn="r" eaLnBrk="1" hangingPunct="1">
              <a:defRPr sz="1200"/>
            </a:lvl1pPr>
          </a:lstStyle>
          <a:p>
            <a:pPr>
              <a:defRPr/>
            </a:pPr>
            <a:endParaRPr lang="en-US" altLang="zh-CN"/>
          </a:p>
        </p:txBody>
      </p:sp>
      <p:sp>
        <p:nvSpPr>
          <p:cNvPr id="1331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lstStyle>
            <a:lvl1pPr eaLnBrk="1" hangingPunct="1">
              <a:defRPr sz="1200"/>
            </a:lvl1pPr>
          </a:lstStyle>
          <a:p>
            <a:pPr>
              <a:defRPr/>
            </a:pPr>
            <a:endParaRPr lang="en-US" altLang="zh-CN"/>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lstStyle>
            <a:lvl1pPr algn="r" eaLnBrk="1" hangingPunct="1">
              <a:defRPr sz="1200"/>
            </a:lvl1pPr>
          </a:lstStyle>
          <a:p>
            <a:pPr>
              <a:defRPr/>
            </a:pPr>
            <a:fld id="{3DDF64F5-7C85-48AA-9CD4-C0923C5195E5}" type="slidenum">
              <a:rPr lang="en-US" altLang="zh-CN"/>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126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Calibri" panose="020F0502020204030204" pitchFamily="34" charset="0"/>
              <a:ea typeface="宋体" panose="02010600030101010101" pitchFamily="2" charset="-122"/>
            </a:endParaRPr>
          </a:p>
        </p:txBody>
      </p:sp>
      <p:sp>
        <p:nvSpPr>
          <p:cNvPr id="1126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625B2EFB-5CD5-CE4E-ABBA-FBAB56FFF6E3}" type="slidenum">
              <a:rPr lang="zh-CN" altLang="en-US"/>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lang="en-US" altLang="zh-CN" dirty="0"/>
              <a:t>B</a:t>
            </a:r>
            <a:r>
              <a:rPr lang="zh-CN" altLang="en-US" dirty="0"/>
              <a:t>类</a:t>
            </a:r>
            <a:r>
              <a:rPr lang="en-US" altLang="zh-CN" dirty="0"/>
              <a:t>1.5</a:t>
            </a:r>
            <a:r>
              <a:rPr lang="zh-CN" altLang="en-US" dirty="0"/>
              <a:t>亿</a:t>
            </a:r>
            <a:endParaRPr lang="zh-CN" altLang="en-US" dirty="0"/>
          </a:p>
        </p:txBody>
      </p:sp>
      <p:sp>
        <p:nvSpPr>
          <p:cNvPr id="4" name="灯片编号占位符 3"/>
          <p:cNvSpPr>
            <a:spLocks noGrp="1"/>
          </p:cNvSpPr>
          <p:nvPr>
            <p:ph type="sldNum" sz="quarter" idx="10"/>
          </p:nvPr>
        </p:nvSpPr>
        <p:spPr/>
        <p:txBody>
          <a:bodyPr/>
          <a:lstStyle/>
          <a:p>
            <a:fld id="{12D335E5-2C83-264F-8306-94E29AEDBF8D}"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126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Calibri" panose="020F0502020204030204" pitchFamily="34" charset="0"/>
              <a:ea typeface="宋体" panose="02010600030101010101" pitchFamily="2" charset="-122"/>
            </a:endParaRPr>
          </a:p>
        </p:txBody>
      </p:sp>
      <p:sp>
        <p:nvSpPr>
          <p:cNvPr id="1126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625B2EFB-5CD5-CE4E-ABBA-FBAB56FFF6E3}" type="slidenum">
              <a:rPr lang="zh-CN" altLang="en-US"/>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lang="en-US" altLang="zh-CN" dirty="0"/>
              <a:t>B</a:t>
            </a:r>
            <a:r>
              <a:rPr lang="zh-CN" altLang="en-US" dirty="0"/>
              <a:t>类</a:t>
            </a:r>
            <a:r>
              <a:rPr lang="en-US" altLang="zh-CN" dirty="0"/>
              <a:t>1.5</a:t>
            </a:r>
            <a:r>
              <a:rPr lang="zh-CN" altLang="en-US" dirty="0"/>
              <a:t>亿</a:t>
            </a:r>
            <a:endParaRPr lang="zh-CN" altLang="en-US" dirty="0"/>
          </a:p>
        </p:txBody>
      </p:sp>
      <p:sp>
        <p:nvSpPr>
          <p:cNvPr id="4" name="灯片编号占位符 3"/>
          <p:cNvSpPr>
            <a:spLocks noGrp="1"/>
          </p:cNvSpPr>
          <p:nvPr>
            <p:ph type="sldNum" sz="quarter" idx="10"/>
          </p:nvPr>
        </p:nvSpPr>
        <p:spPr/>
        <p:txBody>
          <a:bodyPr/>
          <a:lstStyle/>
          <a:p>
            <a:fld id="{12D335E5-2C83-264F-8306-94E29AEDBF8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lang="en-US" altLang="zh-CN" dirty="0"/>
              <a:t>B</a:t>
            </a:r>
            <a:r>
              <a:rPr lang="zh-CN" altLang="en-US" dirty="0"/>
              <a:t>类</a:t>
            </a:r>
            <a:r>
              <a:rPr lang="en-US" altLang="zh-CN" dirty="0"/>
              <a:t>1.5</a:t>
            </a:r>
            <a:r>
              <a:rPr lang="zh-CN" altLang="en-US" dirty="0"/>
              <a:t>亿</a:t>
            </a:r>
            <a:endParaRPr lang="zh-CN" altLang="en-US" dirty="0"/>
          </a:p>
        </p:txBody>
      </p:sp>
      <p:sp>
        <p:nvSpPr>
          <p:cNvPr id="4" name="灯片编号占位符 3"/>
          <p:cNvSpPr>
            <a:spLocks noGrp="1"/>
          </p:cNvSpPr>
          <p:nvPr>
            <p:ph type="sldNum" sz="quarter" idx="10"/>
          </p:nvPr>
        </p:nvSpPr>
        <p:spPr/>
        <p:txBody>
          <a:bodyPr/>
          <a:lstStyle/>
          <a:p>
            <a:fld id="{12D335E5-2C83-264F-8306-94E29AEDBF8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lang="en-US" altLang="zh-CN" dirty="0"/>
              <a:t>B</a:t>
            </a:r>
            <a:r>
              <a:rPr lang="zh-CN" altLang="en-US" dirty="0"/>
              <a:t>类</a:t>
            </a:r>
            <a:r>
              <a:rPr lang="en-US" altLang="zh-CN" dirty="0"/>
              <a:t>1.5</a:t>
            </a:r>
            <a:r>
              <a:rPr lang="zh-CN" altLang="en-US" dirty="0"/>
              <a:t>亿</a:t>
            </a:r>
            <a:endParaRPr lang="zh-CN" altLang="en-US" dirty="0"/>
          </a:p>
        </p:txBody>
      </p:sp>
      <p:sp>
        <p:nvSpPr>
          <p:cNvPr id="4" name="灯片编号占位符 3"/>
          <p:cNvSpPr>
            <a:spLocks noGrp="1"/>
          </p:cNvSpPr>
          <p:nvPr>
            <p:ph type="sldNum" sz="quarter" idx="10"/>
          </p:nvPr>
        </p:nvSpPr>
        <p:spPr/>
        <p:txBody>
          <a:bodyPr/>
          <a:lstStyle/>
          <a:p>
            <a:fld id="{12D335E5-2C83-264F-8306-94E29AEDBF8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lang="en-US" altLang="zh-CN" dirty="0"/>
              <a:t>B</a:t>
            </a:r>
            <a:r>
              <a:rPr lang="zh-CN" altLang="en-US" dirty="0"/>
              <a:t>类</a:t>
            </a:r>
            <a:r>
              <a:rPr lang="en-US" altLang="zh-CN" dirty="0"/>
              <a:t>1.5</a:t>
            </a:r>
            <a:r>
              <a:rPr lang="zh-CN" altLang="en-US" dirty="0"/>
              <a:t>亿</a:t>
            </a:r>
            <a:endParaRPr lang="zh-CN" altLang="en-US" dirty="0"/>
          </a:p>
        </p:txBody>
      </p:sp>
      <p:sp>
        <p:nvSpPr>
          <p:cNvPr id="4" name="灯片编号占位符 3"/>
          <p:cNvSpPr>
            <a:spLocks noGrp="1"/>
          </p:cNvSpPr>
          <p:nvPr>
            <p:ph type="sldNum" sz="quarter" idx="10"/>
          </p:nvPr>
        </p:nvSpPr>
        <p:spPr/>
        <p:txBody>
          <a:bodyPr/>
          <a:lstStyle/>
          <a:p>
            <a:fld id="{12D335E5-2C83-264F-8306-94E29AEDBF8D}"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lang="en-US" altLang="zh-CN" dirty="0"/>
              <a:t>B</a:t>
            </a:r>
            <a:r>
              <a:rPr lang="zh-CN" altLang="en-US" dirty="0"/>
              <a:t>类</a:t>
            </a:r>
            <a:r>
              <a:rPr lang="en-US" altLang="zh-CN" dirty="0"/>
              <a:t>1.5</a:t>
            </a:r>
            <a:r>
              <a:rPr lang="zh-CN" altLang="en-US" dirty="0"/>
              <a:t>亿</a:t>
            </a:r>
            <a:endParaRPr lang="zh-CN" altLang="en-US" dirty="0"/>
          </a:p>
        </p:txBody>
      </p:sp>
      <p:sp>
        <p:nvSpPr>
          <p:cNvPr id="4" name="灯片编号占位符 3"/>
          <p:cNvSpPr>
            <a:spLocks noGrp="1"/>
          </p:cNvSpPr>
          <p:nvPr>
            <p:ph type="sldNum" sz="quarter" idx="10"/>
          </p:nvPr>
        </p:nvSpPr>
        <p:spPr/>
        <p:txBody>
          <a:bodyPr/>
          <a:lstStyle/>
          <a:p>
            <a:fld id="{12D335E5-2C83-264F-8306-94E29AEDBF8D}"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lang="en-US" altLang="zh-CN" dirty="0"/>
              <a:t>B</a:t>
            </a:r>
            <a:r>
              <a:rPr lang="zh-CN" altLang="en-US" dirty="0"/>
              <a:t>类</a:t>
            </a:r>
            <a:r>
              <a:rPr lang="en-US" altLang="zh-CN" dirty="0"/>
              <a:t>1.5</a:t>
            </a:r>
            <a:r>
              <a:rPr lang="zh-CN" altLang="en-US" dirty="0"/>
              <a:t>亿</a:t>
            </a:r>
            <a:endParaRPr lang="zh-CN" altLang="en-US" dirty="0"/>
          </a:p>
        </p:txBody>
      </p:sp>
      <p:sp>
        <p:nvSpPr>
          <p:cNvPr id="4" name="灯片编号占位符 3"/>
          <p:cNvSpPr>
            <a:spLocks noGrp="1"/>
          </p:cNvSpPr>
          <p:nvPr>
            <p:ph type="sldNum" sz="quarter" idx="10"/>
          </p:nvPr>
        </p:nvSpPr>
        <p:spPr/>
        <p:txBody>
          <a:bodyPr/>
          <a:lstStyle/>
          <a:p>
            <a:fld id="{12D335E5-2C83-264F-8306-94E29AEDBF8D}"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lang="en-US" altLang="zh-CN" dirty="0"/>
              <a:t>B</a:t>
            </a:r>
            <a:r>
              <a:rPr lang="zh-CN" altLang="en-US" dirty="0"/>
              <a:t>类</a:t>
            </a:r>
            <a:r>
              <a:rPr lang="en-US" altLang="zh-CN" dirty="0"/>
              <a:t>1.5</a:t>
            </a:r>
            <a:r>
              <a:rPr lang="zh-CN" altLang="en-US" dirty="0"/>
              <a:t>亿</a:t>
            </a:r>
            <a:endParaRPr lang="zh-CN" altLang="en-US" dirty="0"/>
          </a:p>
        </p:txBody>
      </p:sp>
      <p:sp>
        <p:nvSpPr>
          <p:cNvPr id="4" name="灯片编号占位符 3"/>
          <p:cNvSpPr>
            <a:spLocks noGrp="1"/>
          </p:cNvSpPr>
          <p:nvPr>
            <p:ph type="sldNum" sz="quarter" idx="10"/>
          </p:nvPr>
        </p:nvSpPr>
        <p:spPr/>
        <p:txBody>
          <a:bodyPr/>
          <a:lstStyle/>
          <a:p>
            <a:fld id="{12D335E5-2C83-264F-8306-94E29AEDBF8D}"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r>
              <a:rPr lang="en-US" altLang="zh-CN" dirty="0"/>
              <a:t>B</a:t>
            </a:r>
            <a:r>
              <a:rPr lang="zh-CN" altLang="en-US" dirty="0"/>
              <a:t>类</a:t>
            </a:r>
            <a:r>
              <a:rPr lang="en-US" altLang="zh-CN" dirty="0"/>
              <a:t>1.5</a:t>
            </a:r>
            <a:r>
              <a:rPr lang="zh-CN" altLang="en-US" dirty="0"/>
              <a:t>亿</a:t>
            </a:r>
            <a:endParaRPr lang="zh-CN" altLang="en-US" dirty="0"/>
          </a:p>
        </p:txBody>
      </p:sp>
      <p:sp>
        <p:nvSpPr>
          <p:cNvPr id="4" name="灯片编号占位符 3"/>
          <p:cNvSpPr>
            <a:spLocks noGrp="1"/>
          </p:cNvSpPr>
          <p:nvPr>
            <p:ph type="sldNum" sz="quarter" idx="10"/>
          </p:nvPr>
        </p:nvSpPr>
        <p:spPr/>
        <p:txBody>
          <a:bodyPr/>
          <a:lstStyle/>
          <a:p>
            <a:fld id="{12D335E5-2C83-264F-8306-94E29AEDBF8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fld>
            <a:endParaRPr lang="en-US" dirty="0"/>
          </a:p>
        </p:txBody>
      </p:sp>
      <p:sp>
        <p:nvSpPr>
          <p:cNvPr id="7" name="Rectangle 10"/>
          <p:cNvSpPr>
            <a:spLocks noChangeArrowheads="1"/>
          </p:cNvSpPr>
          <p:nvPr userDrawn="1"/>
        </p:nvSpPr>
        <p:spPr bwMode="auto">
          <a:xfrm>
            <a:off x="0" y="0"/>
            <a:ext cx="12192000" cy="6858000"/>
          </a:xfrm>
          <a:prstGeom prst="rect">
            <a:avLst/>
          </a:prstGeom>
          <a:solidFill>
            <a:srgbClr val="1A56A8"/>
          </a:solidFill>
          <a:ln w="9525">
            <a:solidFill>
              <a:schemeClr val="tx1"/>
            </a:solidFill>
            <a:miter lim="800000"/>
          </a:ln>
          <a:effectLst/>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en-US"/>
          </a:p>
        </p:txBody>
      </p:sp>
      <p:pic>
        <p:nvPicPr>
          <p:cNvPr id="8" name="Picture 5" descr="E:\2011\建党90年\未标题-4.png"/>
          <p:cNvPicPr>
            <a:picLocks noChangeAspect="1" noChangeArrowheads="1"/>
          </p:cNvPicPr>
          <p:nvPr userDrawn="1"/>
        </p:nvPicPr>
        <p:blipFill>
          <a:blip r:embed="rId2">
            <a:extLst>
              <a:ext uri="{28A0092B-C50C-407E-A947-70E740481C1C}">
                <a14:useLocalDpi xmlns:a14="http://schemas.microsoft.com/office/drawing/2010/main" val="0"/>
              </a:ext>
            </a:extLst>
          </a:blip>
          <a:srcRect t="63499"/>
          <a:stretch>
            <a:fillRect/>
          </a:stretch>
        </p:blipFill>
        <p:spPr bwMode="auto">
          <a:xfrm>
            <a:off x="0" y="4772026"/>
            <a:ext cx="12192000" cy="208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endParaRPr lang="en-US" altLang="zh-CN" smtClean="0"/>
          </a:p>
          <a:p>
            <a:pPr>
              <a:defRPr/>
            </a:pPr>
            <a:r>
              <a:rPr lang="en-US" altLang="zh-CN" smtClean="0"/>
              <a:t>                                </a:t>
            </a:r>
            <a:fld id="{75E3F2EE-8904-49F1-8224-28A0F6824F36}"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endParaRPr lang="en-US" altLang="zh-CN" smtClean="0"/>
          </a:p>
          <a:p>
            <a:pPr>
              <a:defRPr/>
            </a:pPr>
            <a:r>
              <a:rPr lang="en-US" altLang="zh-CN" smtClean="0"/>
              <a:t>                                </a:t>
            </a:r>
            <a:fld id="{F00F222D-0431-46F5-901D-D2372BB28610}"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endParaRPr lang="en-US" altLang="zh-CN" smtClean="0"/>
          </a:p>
          <a:p>
            <a:pPr>
              <a:defRPr/>
            </a:pPr>
            <a:r>
              <a:rPr lang="en-US" altLang="zh-CN" smtClean="0"/>
              <a:t>                                </a:t>
            </a:r>
            <a:fld id="{57A11209-8C27-44C0-AF80-5B5E18E2235C}"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00" y="1825625"/>
            <a:ext cx="5181600" cy="435133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200" y="1825625"/>
            <a:ext cx="5181600" cy="435133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endParaRPr lang="en-US" altLang="zh-CN" smtClean="0"/>
          </a:p>
          <a:p>
            <a:pPr>
              <a:defRPr/>
            </a:pPr>
            <a:r>
              <a:rPr lang="en-US" altLang="zh-CN" smtClean="0"/>
              <a:t>                                </a:t>
            </a:r>
            <a:fld id="{918703EF-C0F9-486F-8EEC-1FFE2A040562}"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788" y="2505075"/>
            <a:ext cx="5157787" cy="368458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200" y="2505075"/>
            <a:ext cx="5183188" cy="368458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defRPr/>
            </a:pPr>
            <a:endParaRPr lang="en-US" altLang="zh-CN" smtClean="0"/>
          </a:p>
          <a:p>
            <a:pPr>
              <a:defRPr/>
            </a:pPr>
            <a:r>
              <a:rPr lang="en-US" altLang="zh-CN" smtClean="0"/>
              <a:t>                                </a:t>
            </a:r>
            <a:fld id="{45831274-38D5-4EBD-B8E4-AADE15CAB868}"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defRPr/>
            </a:pPr>
            <a:endParaRPr lang="en-US" altLang="zh-CN" smtClean="0"/>
          </a:p>
          <a:p>
            <a:pPr>
              <a:defRPr/>
            </a:pPr>
            <a:r>
              <a:rPr lang="en-US" altLang="zh-CN" smtClean="0"/>
              <a:t>                                </a:t>
            </a:r>
            <a:fld id="{5ED74C5D-4E4E-4A5D-B43B-FAC15D14AF7E}"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endParaRPr lang="en-US" altLang="zh-CN" smtClean="0"/>
          </a:p>
          <a:p>
            <a:pPr>
              <a:defRPr/>
            </a:pPr>
            <a:r>
              <a:rPr lang="en-US" altLang="zh-CN" smtClean="0"/>
              <a:t>                                </a:t>
            </a:r>
            <a:fld id="{7461D248-7B9B-4D20-911F-417D3A66CEA8}"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endParaRPr lang="en-US" altLang="zh-CN" smtClean="0"/>
          </a:p>
          <a:p>
            <a:pPr>
              <a:defRPr/>
            </a:pPr>
            <a:r>
              <a:rPr lang="en-US" altLang="zh-CN" smtClean="0"/>
              <a:t>                                </a:t>
            </a:r>
            <a:fld id="{B3953AF5-253F-4C4E-8577-DE5462969D0D}"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endParaRPr lang="en-US" altLang="zh-CN" smtClean="0"/>
          </a:p>
          <a:p>
            <a:pPr>
              <a:defRPr/>
            </a:pPr>
            <a:r>
              <a:rPr lang="en-US" altLang="zh-CN" smtClean="0"/>
              <a:t>                                </a:t>
            </a:r>
            <a:fld id="{CD47693A-B04C-417E-8C12-C2451AD56448}"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61ADDD1-3135-4273-A192-1F618184762E}"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F1ECA11-A2D5-49AE-9456-151A66E97DDE}" type="slidenum">
              <a:rPr lang="zh-CN" altLang="en-US" smtClean="0"/>
            </a:fld>
            <a:endParaRPr lang="zh-CN" altLang="en-US"/>
          </a:p>
        </p:txBody>
      </p:sp>
      <p:sp>
        <p:nvSpPr>
          <p:cNvPr id="7" name="矩形 6"/>
          <p:cNvSpPr>
            <a:spLocks noChangeArrowheads="1"/>
          </p:cNvSpPr>
          <p:nvPr userDrawn="1"/>
        </p:nvSpPr>
        <p:spPr bwMode="auto">
          <a:xfrm>
            <a:off x="7213601" y="6554788"/>
            <a:ext cx="4976284" cy="303212"/>
          </a:xfrm>
          <a:prstGeom prst="rect">
            <a:avLst/>
          </a:prstGeom>
          <a:solidFill>
            <a:srgbClr val="A6A6A6"/>
          </a:solidFill>
          <a:ln>
            <a:noFill/>
          </a:ln>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defRPr/>
            </a:pPr>
            <a:endParaRPr lang="zh-CN" altLang="en-US" sz="1600" b="1" dirty="0">
              <a:solidFill>
                <a:srgbClr val="1A56A8"/>
              </a:solidFill>
              <a:latin typeface="微软雅黑" panose="020B0503020204020204" pitchFamily="34" charset="-122"/>
              <a:ea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标题 1"/>
          <p:cNvSpPr txBox="1"/>
          <p:nvPr/>
        </p:nvSpPr>
        <p:spPr bwMode="auto">
          <a:xfrm>
            <a:off x="1560512" y="2082531"/>
            <a:ext cx="914400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cene3d>
              <a:camera prst="orthographicFront"/>
              <a:lightRig rig="threePt" dir="t"/>
            </a:scene3d>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ctr" eaLnBrk="1" hangingPunct="1"/>
            <a:r>
              <a:rPr lang="zh-CN" altLang="en-US" sz="440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增值</a:t>
            </a:r>
            <a:r>
              <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税发票综</a:t>
            </a:r>
            <a:r>
              <a:rPr lang="zh-CN" altLang="en-US" sz="440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合服务平</a:t>
            </a:r>
            <a:r>
              <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台（企</a:t>
            </a:r>
            <a:r>
              <a:rPr lang="zh-CN" altLang="en-US" sz="440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业版</a:t>
            </a:r>
            <a:r>
              <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）操作讲解之</a:t>
            </a:r>
            <a:endParaRPr lang="en-US" altLang="zh-CN"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a:p>
            <a:pPr algn="ctr" eaLnBrk="1" hangingPunct="1"/>
            <a:r>
              <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     回退税款所属期</a:t>
            </a:r>
            <a:endParaRPr lang="en-US" altLang="zh-CN"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1"/>
          <p:nvPr/>
        </p:nvSpPr>
        <p:spPr>
          <a:xfrm>
            <a:off x="4762501" y="4642485"/>
            <a:ext cx="3077845" cy="1200329"/>
          </a:xfrm>
          <a:prstGeom prst="rect">
            <a:avLst/>
          </a:prstGeom>
          <a:noFill/>
        </p:spPr>
        <p:txBody>
          <a:bodyPr wrap="square" rtlCol="0">
            <a:spAutoFit/>
          </a:bodyPr>
          <a:lstStyle/>
          <a:p>
            <a:pPr algn="ctr"/>
            <a:r>
              <a:rPr lang="zh-CN" altLang="en-US" sz="36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黑体" panose="02010609060101010101" pitchFamily="49" charset="-122"/>
                <a:ea typeface="黑体" panose="02010609060101010101" pitchFamily="49" charset="-122"/>
              </a:rPr>
              <a:t>国家税务总局广东</a:t>
            </a:r>
            <a:r>
              <a:rPr lang="zh-CN" altLang="zh-CN" sz="360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黑体" panose="02010609060101010101" pitchFamily="49" charset="-122"/>
                <a:ea typeface="黑体" panose="02010609060101010101" pitchFamily="49" charset="-122"/>
              </a:rPr>
              <a:t>省</a:t>
            </a:r>
            <a:r>
              <a:rPr lang="zh-CN" altLang="en-US" sz="360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黑体" panose="02010609060101010101" pitchFamily="49" charset="-122"/>
                <a:ea typeface="黑体" panose="02010609060101010101" pitchFamily="49" charset="-122"/>
              </a:rPr>
              <a:t>税务局</a:t>
            </a:r>
            <a:endParaRPr lang="en-US" altLang="zh-CN" sz="360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1"/>
          <p:cNvSpPr>
            <a:spLocks noGrp="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fld id="{095033FB-1F7D-0C4B-B18B-3CB6E9022524}" type="slidenum">
              <a:rPr lang="zh-CN" altLang="en-US" sz="1200">
                <a:solidFill>
                  <a:srgbClr val="898989"/>
                </a:solidFill>
              </a:rPr>
            </a:fld>
            <a:endParaRPr lang="zh-CN" altLang="en-US" sz="1200">
              <a:solidFill>
                <a:srgbClr val="898989"/>
              </a:solidFill>
            </a:endParaRPr>
          </a:p>
        </p:txBody>
      </p:sp>
      <p:sp>
        <p:nvSpPr>
          <p:cNvPr id="3" name="矩形 2"/>
          <p:cNvSpPr/>
          <p:nvPr/>
        </p:nvSpPr>
        <p:spPr>
          <a:xfrm>
            <a:off x="0" y="0"/>
            <a:ext cx="121920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5" name="文本框 4"/>
          <p:cNvSpPr txBox="1"/>
          <p:nvPr/>
        </p:nvSpPr>
        <p:spPr>
          <a:xfrm>
            <a:off x="429490" y="110578"/>
            <a:ext cx="4904509" cy="769441"/>
          </a:xfrm>
          <a:prstGeom prst="rect">
            <a:avLst/>
          </a:prstGeom>
          <a:noFill/>
        </p:spPr>
        <p:txBody>
          <a:bodyPr wrap="square" rtlCol="0">
            <a:spAutoFit/>
          </a:bodyPr>
          <a:lstStyle/>
          <a:p>
            <a:r>
              <a:rPr lang="zh-CN" altLang="en-US" sz="4400" b="1" dirty="0" smtClean="0">
                <a:solidFill>
                  <a:schemeClr val="bg1"/>
                </a:solidFill>
                <a:latin typeface="黑体" panose="02010609060101010101" pitchFamily="49" charset="-122"/>
                <a:ea typeface="黑体" panose="02010609060101010101" pitchFamily="49" charset="-122"/>
              </a:rPr>
              <a:t>回退税款所属期</a:t>
            </a:r>
            <a:endParaRPr lang="zh-CN" altLang="en-US" sz="4400" b="1" dirty="0">
              <a:solidFill>
                <a:schemeClr val="bg1"/>
              </a:solidFill>
              <a:latin typeface="黑体" panose="02010609060101010101" pitchFamily="49" charset="-122"/>
              <a:ea typeface="黑体" panose="02010609060101010101" pitchFamily="49" charset="-122"/>
            </a:endParaRPr>
          </a:p>
        </p:txBody>
      </p:sp>
      <p:sp>
        <p:nvSpPr>
          <p:cNvPr id="6" name="矩形 5"/>
          <p:cNvSpPr/>
          <p:nvPr/>
        </p:nvSpPr>
        <p:spPr>
          <a:xfrm>
            <a:off x="609600" y="1295400"/>
            <a:ext cx="10513292" cy="375809"/>
          </a:xfrm>
          <a:prstGeom prst="rect">
            <a:avLst/>
          </a:prstGeom>
        </p:spPr>
        <p:txBody>
          <a:bodyPr wrap="square">
            <a:spAutoFit/>
          </a:bodyPr>
          <a:lstStyle/>
          <a:p>
            <a:pPr marL="301625" marR="305435" indent="-5080">
              <a:lnSpc>
                <a:spcPct val="110000"/>
              </a:lnSpc>
              <a:spcAft>
                <a:spcPts val="875"/>
              </a:spcAft>
            </a:pPr>
            <a:r>
              <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如果申请回退的企业满足所有回退条件，可以正常回退，系统显示回退成功，如下图： </a:t>
            </a:r>
            <a:endParaRPr lang="zh-CN" altLang="zh-CN" sz="1800" kern="10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Picture 15125"/>
          <p:cNvPicPr/>
          <p:nvPr/>
        </p:nvPicPr>
        <p:blipFill>
          <a:blip r:embed="rId1"/>
          <a:stretch>
            <a:fillRect/>
          </a:stretch>
        </p:blipFill>
        <p:spPr>
          <a:xfrm>
            <a:off x="1905000" y="2289175"/>
            <a:ext cx="8153400" cy="2279650"/>
          </a:xfrm>
          <a:prstGeom prst="rect">
            <a:avLst/>
          </a:prstGeom>
        </p:spPr>
      </p:pic>
      <p:sp>
        <p:nvSpPr>
          <p:cNvPr id="2" name="矩形 1"/>
          <p:cNvSpPr/>
          <p:nvPr/>
        </p:nvSpPr>
        <p:spPr>
          <a:xfrm>
            <a:off x="2933700" y="4929364"/>
            <a:ext cx="6096000" cy="1066446"/>
          </a:xfrm>
          <a:prstGeom prst="rect">
            <a:avLst/>
          </a:prstGeom>
        </p:spPr>
        <p:txBody>
          <a:bodyPr>
            <a:spAutoFit/>
          </a:bodyPr>
          <a:lstStyle/>
          <a:p>
            <a:pPr marL="301625" marR="305435" indent="-5080">
              <a:lnSpc>
                <a:spcPct val="110000"/>
              </a:lnSpc>
              <a:spcAft>
                <a:spcPts val="875"/>
              </a:spcAft>
            </a:pP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点击确定后，会自动退出系统，需要重新登录。</a:t>
            </a:r>
            <a:r>
              <a:rPr lang="zh-CN" altLang="zh-CN" kern="100" dirty="0">
                <a:solidFill>
                  <a:srgbClr val="000000"/>
                </a:solidFill>
                <a:latin typeface="微软雅黑" panose="020B0503020204020204" pitchFamily="34" charset="-122"/>
                <a:ea typeface="Arial" panose="020B0604020202020204" pitchFamily="34" charset="0"/>
                <a:cs typeface="微软雅黑" panose="020B0503020204020204" pitchFamily="34" charset="-122"/>
              </a:rPr>
              <a:t> </a:t>
            </a:r>
            <a:endPar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r>
              <a:rPr lang="zh-CN" altLang="zh-CN" dirty="0">
                <a:solidFill>
                  <a:srgbClr val="000000"/>
                </a:solidFill>
                <a:ea typeface="微软雅黑" panose="020B0503020204020204" pitchFamily="34" charset="-122"/>
                <a:cs typeface="微软雅黑" panose="020B0503020204020204" pitchFamily="34" charset="-122"/>
              </a:rPr>
              <a:t>重新登录显示税款所属期已经回退到上一个月，表示回退操作已经成功。</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标题 1"/>
          <p:cNvSpPr txBox="1"/>
          <p:nvPr/>
        </p:nvSpPr>
        <p:spPr bwMode="auto">
          <a:xfrm>
            <a:off x="1560512" y="2082531"/>
            <a:ext cx="914400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cene3d>
              <a:camera prst="orthographicFront"/>
              <a:lightRig rig="threePt" dir="t"/>
            </a:scene3d>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ctr" eaLnBrk="1" hangingPunct="1"/>
            <a:r>
              <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谢谢聆听</a:t>
            </a:r>
            <a:endParaRPr lang="en-US" altLang="zh-CN"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1"/>
          <p:nvPr/>
        </p:nvSpPr>
        <p:spPr>
          <a:xfrm>
            <a:off x="4762501" y="4642485"/>
            <a:ext cx="3077845" cy="1200329"/>
          </a:xfrm>
          <a:prstGeom prst="rect">
            <a:avLst/>
          </a:prstGeom>
          <a:noFill/>
        </p:spPr>
        <p:txBody>
          <a:bodyPr wrap="square" rtlCol="0">
            <a:spAutoFit/>
          </a:bodyPr>
          <a:lstStyle/>
          <a:p>
            <a:pPr algn="ctr"/>
            <a:r>
              <a:rPr lang="zh-CN" altLang="en-US" sz="36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黑体" panose="02010609060101010101" pitchFamily="49" charset="-122"/>
                <a:ea typeface="黑体" panose="02010609060101010101" pitchFamily="49" charset="-122"/>
              </a:rPr>
              <a:t>国家税务总局广东</a:t>
            </a:r>
            <a:r>
              <a:rPr lang="zh-CN" altLang="zh-CN" sz="360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黑体" panose="02010609060101010101" pitchFamily="49" charset="-122"/>
                <a:ea typeface="黑体" panose="02010609060101010101" pitchFamily="49" charset="-122"/>
              </a:rPr>
              <a:t>省</a:t>
            </a:r>
            <a:r>
              <a:rPr lang="zh-CN" altLang="en-US" sz="360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黑体" panose="02010609060101010101" pitchFamily="49" charset="-122"/>
                <a:ea typeface="黑体" panose="02010609060101010101" pitchFamily="49" charset="-122"/>
              </a:rPr>
              <a:t>税务局</a:t>
            </a:r>
            <a:endParaRPr lang="en-US" altLang="zh-CN" sz="3600"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1"/>
          <p:cNvSpPr>
            <a:spLocks noGrp="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fld id="{095033FB-1F7D-0C4B-B18B-3CB6E9022524}" type="slidenum">
              <a:rPr lang="zh-CN" altLang="en-US" sz="1200">
                <a:solidFill>
                  <a:srgbClr val="898989"/>
                </a:solidFill>
              </a:rPr>
            </a:fld>
            <a:endParaRPr lang="zh-CN" altLang="en-US" sz="1200">
              <a:solidFill>
                <a:srgbClr val="898989"/>
              </a:solidFill>
            </a:endParaRPr>
          </a:p>
        </p:txBody>
      </p:sp>
      <p:sp>
        <p:nvSpPr>
          <p:cNvPr id="2" name="标题 1"/>
          <p:cNvSpPr>
            <a:spLocks noGrp="1"/>
          </p:cNvSpPr>
          <p:nvPr>
            <p:ph type="title"/>
          </p:nvPr>
        </p:nvSpPr>
        <p:spPr>
          <a:xfrm>
            <a:off x="838200" y="976998"/>
            <a:ext cx="10515600" cy="1325563"/>
          </a:xfrm>
        </p:spPr>
        <p:txBody>
          <a:bodyPr>
            <a:normAutofit/>
          </a:bodyPr>
          <a:lstStyle/>
          <a:p>
            <a:r>
              <a:rPr lang="zh-CN" altLang="en-US" sz="2000" dirty="0" smtClean="0">
                <a:latin typeface="黑体" panose="02010609060101010101" pitchFamily="49" charset="-122"/>
                <a:ea typeface="黑体" panose="02010609060101010101" pitchFamily="49" charset="-122"/>
              </a:rPr>
              <a:t>回退税款所属期：</a:t>
            </a:r>
            <a:br>
              <a:rPr lang="en-US" altLang="zh-CN" sz="2000" dirty="0" smtClean="0">
                <a:latin typeface="黑体" panose="02010609060101010101" pitchFamily="49" charset="-122"/>
                <a:ea typeface="黑体" panose="02010609060101010101" pitchFamily="49" charset="-122"/>
              </a:rPr>
            </a:br>
            <a:r>
              <a:rPr lang="zh-CN" altLang="en-US" sz="2000" dirty="0">
                <a:latin typeface="黑体" panose="02010609060101010101" pitchFamily="49" charset="-122"/>
                <a:ea typeface="黑体" panose="02010609060101010101" pitchFamily="49" charset="-122"/>
              </a:rPr>
              <a:t>平</a:t>
            </a:r>
            <a:r>
              <a:rPr lang="zh-CN" altLang="en-US" sz="2000" dirty="0" smtClean="0">
                <a:latin typeface="黑体" panose="02010609060101010101" pitchFamily="49" charset="-122"/>
                <a:ea typeface="黑体" panose="02010609060101010101" pitchFamily="49" charset="-122"/>
              </a:rPr>
              <a:t>台获取到当期已完成申报的结果后自动跳转到下一税款所属期，在申报期结束前，首页会显示回退税款所属期按钮。</a:t>
            </a:r>
            <a:br>
              <a:rPr lang="zh-CN" altLang="en-US" sz="2000" dirty="0">
                <a:latin typeface="黑体" panose="02010609060101010101" pitchFamily="49" charset="-122"/>
                <a:ea typeface="黑体" panose="02010609060101010101" pitchFamily="49" charset="-122"/>
              </a:rPr>
            </a:br>
            <a:endParaRPr lang="zh-CN" altLang="en-US" sz="2000" dirty="0">
              <a:latin typeface="黑体" panose="02010609060101010101" pitchFamily="49" charset="-122"/>
              <a:ea typeface="黑体" panose="02010609060101010101" pitchFamily="49" charset="-122"/>
            </a:endParaRPr>
          </a:p>
        </p:txBody>
      </p:sp>
      <p:sp>
        <p:nvSpPr>
          <p:cNvPr id="3" name="矩形 2"/>
          <p:cNvSpPr/>
          <p:nvPr/>
        </p:nvSpPr>
        <p:spPr>
          <a:xfrm>
            <a:off x="0" y="0"/>
            <a:ext cx="121920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5" name="文本框 4"/>
          <p:cNvSpPr txBox="1"/>
          <p:nvPr/>
        </p:nvSpPr>
        <p:spPr>
          <a:xfrm>
            <a:off x="429490" y="110578"/>
            <a:ext cx="4904509" cy="769441"/>
          </a:xfrm>
          <a:prstGeom prst="rect">
            <a:avLst/>
          </a:prstGeom>
          <a:noFill/>
        </p:spPr>
        <p:txBody>
          <a:bodyPr wrap="square" rtlCol="0">
            <a:spAutoFit/>
          </a:bodyPr>
          <a:lstStyle/>
          <a:p>
            <a:r>
              <a:rPr lang="zh-CN" altLang="en-US" sz="4400" b="1" dirty="0" smtClean="0">
                <a:solidFill>
                  <a:schemeClr val="bg1"/>
                </a:solidFill>
                <a:latin typeface="黑体" panose="02010609060101010101" pitchFamily="49" charset="-122"/>
                <a:ea typeface="黑体" panose="02010609060101010101" pitchFamily="49" charset="-122"/>
              </a:rPr>
              <a:t>回退税款所属期</a:t>
            </a:r>
            <a:endParaRPr lang="zh-CN" altLang="en-US" sz="4400" b="1" dirty="0">
              <a:solidFill>
                <a:schemeClr val="bg1"/>
              </a:solidFill>
              <a:latin typeface="黑体" panose="02010609060101010101" pitchFamily="49" charset="-122"/>
              <a:ea typeface="黑体" panose="02010609060101010101" pitchFamily="49" charset="-122"/>
            </a:endParaRPr>
          </a:p>
        </p:txBody>
      </p:sp>
      <p:pic>
        <p:nvPicPr>
          <p:cNvPr id="7" name="Picture 15009"/>
          <p:cNvPicPr/>
          <p:nvPr/>
        </p:nvPicPr>
        <p:blipFill>
          <a:blip r:embed="rId1"/>
          <a:stretch>
            <a:fillRect/>
          </a:stretch>
        </p:blipFill>
        <p:spPr>
          <a:xfrm>
            <a:off x="914400" y="2075206"/>
            <a:ext cx="10286999" cy="45085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1"/>
          <p:cNvSpPr>
            <a:spLocks noGrp="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fld id="{095033FB-1F7D-0C4B-B18B-3CB6E9022524}" type="slidenum">
              <a:rPr lang="zh-CN" altLang="en-US" sz="1200">
                <a:solidFill>
                  <a:srgbClr val="898989"/>
                </a:solidFill>
              </a:rPr>
            </a:fld>
            <a:endParaRPr lang="zh-CN" altLang="en-US" sz="1200">
              <a:solidFill>
                <a:srgbClr val="898989"/>
              </a:solidFill>
            </a:endParaRPr>
          </a:p>
        </p:txBody>
      </p:sp>
      <p:sp>
        <p:nvSpPr>
          <p:cNvPr id="2" name="标题 1"/>
          <p:cNvSpPr>
            <a:spLocks noGrp="1"/>
          </p:cNvSpPr>
          <p:nvPr>
            <p:ph type="title"/>
          </p:nvPr>
        </p:nvSpPr>
        <p:spPr>
          <a:xfrm>
            <a:off x="838200" y="976998"/>
            <a:ext cx="10515600" cy="1325563"/>
          </a:xfrm>
        </p:spPr>
        <p:txBody>
          <a:bodyPr>
            <a:normAutofit/>
          </a:bodyPr>
          <a:lstStyle/>
          <a:p>
            <a:r>
              <a:rPr lang="zh-CN" altLang="en-US" sz="2000" dirty="0">
                <a:latin typeface="黑体" panose="02010609060101010101" pitchFamily="49" charset="-122"/>
                <a:ea typeface="黑体" panose="02010609060101010101" pitchFamily="49" charset="-122"/>
              </a:rPr>
              <a:t>在企业符合回退税款所属期条件时，且企业需要回退税款所属期到上一期继续进行发票认证工作时，本平台支持回退税款所属期到上一属期的功能。</a:t>
            </a:r>
            <a:br>
              <a:rPr lang="zh-CN" altLang="en-US" sz="2000" dirty="0">
                <a:latin typeface="黑体" panose="02010609060101010101" pitchFamily="49" charset="-122"/>
                <a:ea typeface="黑体" panose="02010609060101010101" pitchFamily="49" charset="-122"/>
              </a:rPr>
            </a:br>
            <a:endParaRPr lang="zh-CN" altLang="en-US" sz="2000" dirty="0">
              <a:latin typeface="黑体" panose="02010609060101010101" pitchFamily="49" charset="-122"/>
              <a:ea typeface="黑体" panose="02010609060101010101" pitchFamily="49" charset="-122"/>
            </a:endParaRPr>
          </a:p>
        </p:txBody>
      </p:sp>
      <p:sp>
        <p:nvSpPr>
          <p:cNvPr id="3" name="矩形 2"/>
          <p:cNvSpPr/>
          <p:nvPr/>
        </p:nvSpPr>
        <p:spPr>
          <a:xfrm>
            <a:off x="0" y="0"/>
            <a:ext cx="121920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5" name="文本框 4"/>
          <p:cNvSpPr txBox="1"/>
          <p:nvPr/>
        </p:nvSpPr>
        <p:spPr>
          <a:xfrm>
            <a:off x="429490" y="110578"/>
            <a:ext cx="4904509" cy="769441"/>
          </a:xfrm>
          <a:prstGeom prst="rect">
            <a:avLst/>
          </a:prstGeom>
          <a:noFill/>
        </p:spPr>
        <p:txBody>
          <a:bodyPr wrap="square" rtlCol="0">
            <a:spAutoFit/>
          </a:bodyPr>
          <a:lstStyle/>
          <a:p>
            <a:r>
              <a:rPr lang="zh-CN" altLang="en-US" sz="4400" b="1" dirty="0" smtClean="0">
                <a:solidFill>
                  <a:schemeClr val="bg1"/>
                </a:solidFill>
                <a:latin typeface="黑体" panose="02010609060101010101" pitchFamily="49" charset="-122"/>
                <a:ea typeface="黑体" panose="02010609060101010101" pitchFamily="49" charset="-122"/>
              </a:rPr>
              <a:t>回退税款所属期</a:t>
            </a:r>
            <a:endParaRPr lang="zh-CN" altLang="en-US" sz="4400" b="1" dirty="0">
              <a:solidFill>
                <a:schemeClr val="bg1"/>
              </a:solidFill>
              <a:latin typeface="黑体" panose="02010609060101010101" pitchFamily="49" charset="-122"/>
              <a:ea typeface="黑体" panose="02010609060101010101" pitchFamily="49" charset="-122"/>
            </a:endParaRPr>
          </a:p>
        </p:txBody>
      </p:sp>
      <p:pic>
        <p:nvPicPr>
          <p:cNvPr id="7" name="Picture 15009"/>
          <p:cNvPicPr/>
          <p:nvPr/>
        </p:nvPicPr>
        <p:blipFill>
          <a:blip r:embed="rId1"/>
          <a:stretch>
            <a:fillRect/>
          </a:stretch>
        </p:blipFill>
        <p:spPr>
          <a:xfrm>
            <a:off x="914400" y="2075206"/>
            <a:ext cx="10286999" cy="45085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1"/>
          <p:cNvSpPr>
            <a:spLocks noGrp="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fld id="{095033FB-1F7D-0C4B-B18B-3CB6E9022524}" type="slidenum">
              <a:rPr lang="zh-CN" altLang="en-US" sz="1200">
                <a:solidFill>
                  <a:srgbClr val="898989"/>
                </a:solidFill>
              </a:rPr>
            </a:fld>
            <a:endParaRPr lang="zh-CN" altLang="en-US" sz="1200">
              <a:solidFill>
                <a:srgbClr val="898989"/>
              </a:solidFill>
            </a:endParaRPr>
          </a:p>
        </p:txBody>
      </p:sp>
      <p:sp>
        <p:nvSpPr>
          <p:cNvPr id="2" name="标题 1"/>
          <p:cNvSpPr>
            <a:spLocks noGrp="1"/>
          </p:cNvSpPr>
          <p:nvPr>
            <p:ph type="title"/>
          </p:nvPr>
        </p:nvSpPr>
        <p:spPr>
          <a:xfrm>
            <a:off x="533400" y="2667000"/>
            <a:ext cx="10515600" cy="1325563"/>
          </a:xfrm>
        </p:spPr>
        <p:txBody>
          <a:bodyPr>
            <a:normAutofit fontScale="90000"/>
          </a:bodyPr>
          <a:lstStyle/>
          <a:p>
            <a:br>
              <a:rPr lang="en-US" altLang="zh-CN" sz="4000" dirty="0" smtClean="0">
                <a:latin typeface="黑体" panose="02010609060101010101" pitchFamily="49" charset="-122"/>
                <a:ea typeface="黑体" panose="02010609060101010101" pitchFamily="49" charset="-122"/>
              </a:rPr>
            </a:br>
            <a:r>
              <a:rPr lang="zh-CN" altLang="en-US" sz="4000" dirty="0" smtClean="0">
                <a:latin typeface="黑体" panose="02010609060101010101" pitchFamily="49" charset="-122"/>
                <a:ea typeface="黑体" panose="02010609060101010101" pitchFamily="49" charset="-122"/>
              </a:rPr>
              <a:t>回</a:t>
            </a:r>
            <a:r>
              <a:rPr lang="zh-CN" altLang="en-US" sz="4000" dirty="0">
                <a:latin typeface="黑体" panose="02010609060101010101" pitchFamily="49" charset="-122"/>
                <a:ea typeface="黑体" panose="02010609060101010101" pitchFamily="49" charset="-122"/>
              </a:rPr>
              <a:t>退税款所属期具体条件如下： </a:t>
            </a:r>
            <a:br>
              <a:rPr lang="zh-CN" altLang="en-US" sz="4000" dirty="0">
                <a:latin typeface="黑体" panose="02010609060101010101" pitchFamily="49" charset="-122"/>
                <a:ea typeface="黑体" panose="02010609060101010101" pitchFamily="49" charset="-122"/>
              </a:rPr>
            </a:br>
            <a:br>
              <a:rPr lang="en-US" altLang="zh-CN" sz="4000" dirty="0" smtClean="0">
                <a:latin typeface="黑体" panose="02010609060101010101" pitchFamily="49" charset="-122"/>
                <a:ea typeface="黑体" panose="02010609060101010101" pitchFamily="49" charset="-122"/>
              </a:rPr>
            </a:br>
            <a:r>
              <a:rPr lang="zh-CN" altLang="en-US" sz="4000" dirty="0" smtClean="0">
                <a:latin typeface="黑体" panose="02010609060101010101" pitchFamily="49" charset="-122"/>
                <a:ea typeface="黑体" panose="02010609060101010101" pitchFamily="49" charset="-122"/>
              </a:rPr>
              <a:t>（</a:t>
            </a:r>
            <a:r>
              <a:rPr lang="en-US" altLang="zh-CN" sz="4000" dirty="0">
                <a:latin typeface="黑体" panose="02010609060101010101" pitchFamily="49" charset="-122"/>
                <a:ea typeface="黑体" panose="02010609060101010101" pitchFamily="49" charset="-122"/>
              </a:rPr>
              <a:t>1</a:t>
            </a:r>
            <a:r>
              <a:rPr lang="zh-CN" altLang="en-US" sz="4000" dirty="0" smtClean="0">
                <a:latin typeface="黑体" panose="02010609060101010101" pitchFamily="49" charset="-122"/>
                <a:ea typeface="黑体" panose="02010609060101010101" pitchFamily="49" charset="-122"/>
              </a:rPr>
              <a:t>）上</a:t>
            </a:r>
            <a:r>
              <a:rPr lang="zh-CN" altLang="en-US" sz="4000" dirty="0">
                <a:latin typeface="黑体" panose="02010609060101010101" pitchFamily="49" charset="-122"/>
                <a:ea typeface="黑体" panose="02010609060101010101" pitchFamily="49" charset="-122"/>
              </a:rPr>
              <a:t>一属期撤销申报或征期截止日第二天平台未接收到已申报结果切换税款所属期到下期的； </a:t>
            </a:r>
            <a:br>
              <a:rPr lang="en-US" altLang="zh-CN" sz="4000" dirty="0" smtClean="0">
                <a:latin typeface="黑体" panose="02010609060101010101" pitchFamily="49" charset="-122"/>
                <a:ea typeface="黑体" panose="02010609060101010101" pitchFamily="49" charset="-122"/>
              </a:rPr>
            </a:br>
            <a:br>
              <a:rPr lang="zh-CN" altLang="en-US" sz="4000" dirty="0">
                <a:latin typeface="黑体" panose="02010609060101010101" pitchFamily="49" charset="-122"/>
                <a:ea typeface="黑体" panose="02010609060101010101" pitchFamily="49" charset="-122"/>
              </a:rPr>
            </a:br>
            <a:r>
              <a:rPr lang="zh-CN" altLang="en-US" sz="4000" dirty="0">
                <a:latin typeface="黑体" panose="02010609060101010101" pitchFamily="49" charset="-122"/>
                <a:ea typeface="黑体" panose="02010609060101010101" pitchFamily="49" charset="-122"/>
              </a:rPr>
              <a:t>（</a:t>
            </a:r>
            <a:r>
              <a:rPr lang="en-US" altLang="zh-CN" sz="4000" dirty="0">
                <a:latin typeface="黑体" panose="02010609060101010101" pitchFamily="49" charset="-122"/>
                <a:ea typeface="黑体" panose="02010609060101010101" pitchFamily="49" charset="-122"/>
              </a:rPr>
              <a:t>2</a:t>
            </a:r>
            <a:r>
              <a:rPr lang="zh-CN" altLang="en-US" sz="4000" dirty="0" smtClean="0">
                <a:latin typeface="黑体" panose="02010609060101010101" pitchFamily="49" charset="-122"/>
                <a:ea typeface="黑体" panose="02010609060101010101" pitchFamily="49" charset="-122"/>
              </a:rPr>
              <a:t>）平</a:t>
            </a:r>
            <a:r>
              <a:rPr lang="zh-CN" altLang="en-US" sz="4000" dirty="0">
                <a:latin typeface="黑体" panose="02010609060101010101" pitchFamily="49" charset="-122"/>
                <a:ea typeface="黑体" panose="02010609060101010101" pitchFamily="49" charset="-122"/>
              </a:rPr>
              <a:t>台从征管获取到的需要回退的税款所属期申报结果为“未申报”； </a:t>
            </a:r>
            <a:br>
              <a:rPr lang="en-US" altLang="zh-CN" sz="4000" dirty="0" smtClean="0">
                <a:latin typeface="黑体" panose="02010609060101010101" pitchFamily="49" charset="-122"/>
                <a:ea typeface="黑体" panose="02010609060101010101" pitchFamily="49" charset="-122"/>
              </a:rPr>
            </a:br>
            <a:br>
              <a:rPr lang="zh-CN" altLang="en-US" sz="4000" dirty="0">
                <a:latin typeface="黑体" panose="02010609060101010101" pitchFamily="49" charset="-122"/>
                <a:ea typeface="黑体" panose="02010609060101010101" pitchFamily="49" charset="-122"/>
              </a:rPr>
            </a:br>
            <a:r>
              <a:rPr lang="zh-CN" altLang="en-US" sz="4000" dirty="0">
                <a:latin typeface="黑体" panose="02010609060101010101" pitchFamily="49" charset="-122"/>
                <a:ea typeface="黑体" panose="02010609060101010101" pitchFamily="49" charset="-122"/>
              </a:rPr>
              <a:t>（</a:t>
            </a:r>
            <a:r>
              <a:rPr lang="en-US" altLang="zh-CN" sz="4000" dirty="0">
                <a:latin typeface="黑体" panose="02010609060101010101" pitchFamily="49" charset="-122"/>
                <a:ea typeface="黑体" panose="02010609060101010101" pitchFamily="49" charset="-122"/>
              </a:rPr>
              <a:t>3</a:t>
            </a:r>
            <a:r>
              <a:rPr lang="zh-CN" altLang="en-US" sz="4000" dirty="0" smtClean="0">
                <a:latin typeface="黑体" panose="02010609060101010101" pitchFamily="49" charset="-122"/>
                <a:ea typeface="黑体" panose="02010609060101010101" pitchFamily="49" charset="-122"/>
              </a:rPr>
              <a:t>）回</a:t>
            </a:r>
            <a:r>
              <a:rPr lang="zh-CN" altLang="en-US" sz="4000" dirty="0">
                <a:latin typeface="黑体" panose="02010609060101010101" pitchFamily="49" charset="-122"/>
                <a:ea typeface="黑体" panose="02010609060101010101" pitchFamily="49" charset="-122"/>
              </a:rPr>
              <a:t>退税款所属期功能只在申报期内有效。</a:t>
            </a:r>
            <a:br>
              <a:rPr lang="zh-CN" altLang="en-US" sz="2000" dirty="0">
                <a:latin typeface="黑体" panose="02010609060101010101" pitchFamily="49" charset="-122"/>
                <a:ea typeface="黑体" panose="02010609060101010101" pitchFamily="49" charset="-122"/>
              </a:rPr>
            </a:br>
            <a:br>
              <a:rPr lang="zh-CN" altLang="en-US" sz="2000" dirty="0" smtClean="0">
                <a:latin typeface="黑体" panose="02010609060101010101" pitchFamily="49" charset="-122"/>
                <a:ea typeface="黑体" panose="02010609060101010101" pitchFamily="49" charset="-122"/>
              </a:rPr>
            </a:br>
            <a:endParaRPr lang="zh-CN" altLang="en-US" sz="2000" dirty="0">
              <a:latin typeface="黑体" panose="02010609060101010101" pitchFamily="49" charset="-122"/>
              <a:ea typeface="黑体" panose="02010609060101010101" pitchFamily="49" charset="-122"/>
            </a:endParaRPr>
          </a:p>
        </p:txBody>
      </p:sp>
      <p:sp>
        <p:nvSpPr>
          <p:cNvPr id="3" name="矩形 2"/>
          <p:cNvSpPr/>
          <p:nvPr/>
        </p:nvSpPr>
        <p:spPr>
          <a:xfrm>
            <a:off x="0" y="0"/>
            <a:ext cx="121920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5" name="文本框 4"/>
          <p:cNvSpPr txBox="1"/>
          <p:nvPr/>
        </p:nvSpPr>
        <p:spPr>
          <a:xfrm>
            <a:off x="429490" y="110578"/>
            <a:ext cx="4904509" cy="769441"/>
          </a:xfrm>
          <a:prstGeom prst="rect">
            <a:avLst/>
          </a:prstGeom>
          <a:noFill/>
        </p:spPr>
        <p:txBody>
          <a:bodyPr wrap="square" rtlCol="0">
            <a:spAutoFit/>
          </a:bodyPr>
          <a:lstStyle/>
          <a:p>
            <a:r>
              <a:rPr lang="zh-CN" altLang="en-US" sz="4400" b="1" dirty="0" smtClean="0">
                <a:solidFill>
                  <a:schemeClr val="bg1"/>
                </a:solidFill>
                <a:latin typeface="黑体" panose="02010609060101010101" pitchFamily="49" charset="-122"/>
                <a:ea typeface="黑体" panose="02010609060101010101" pitchFamily="49" charset="-122"/>
              </a:rPr>
              <a:t>回退税款所属期</a:t>
            </a:r>
            <a:endParaRPr lang="zh-CN" altLang="en-US" sz="4400" b="1" dirty="0">
              <a:solidFill>
                <a:schemeClr val="bg1"/>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1"/>
          <p:cNvSpPr>
            <a:spLocks noGrp="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fld id="{095033FB-1F7D-0C4B-B18B-3CB6E9022524}" type="slidenum">
              <a:rPr lang="zh-CN" altLang="en-US" sz="1200">
                <a:solidFill>
                  <a:srgbClr val="898989"/>
                </a:solidFill>
              </a:rPr>
            </a:fld>
            <a:endParaRPr lang="zh-CN" altLang="en-US" sz="1200">
              <a:solidFill>
                <a:srgbClr val="898989"/>
              </a:solidFill>
            </a:endParaRPr>
          </a:p>
        </p:txBody>
      </p:sp>
      <p:sp>
        <p:nvSpPr>
          <p:cNvPr id="3" name="矩形 2"/>
          <p:cNvSpPr/>
          <p:nvPr/>
        </p:nvSpPr>
        <p:spPr>
          <a:xfrm>
            <a:off x="0" y="0"/>
            <a:ext cx="121920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5" name="文本框 4"/>
          <p:cNvSpPr txBox="1"/>
          <p:nvPr/>
        </p:nvSpPr>
        <p:spPr>
          <a:xfrm>
            <a:off x="429490" y="110578"/>
            <a:ext cx="4904509" cy="769441"/>
          </a:xfrm>
          <a:prstGeom prst="rect">
            <a:avLst/>
          </a:prstGeom>
          <a:noFill/>
        </p:spPr>
        <p:txBody>
          <a:bodyPr wrap="square" rtlCol="0">
            <a:spAutoFit/>
          </a:bodyPr>
          <a:lstStyle/>
          <a:p>
            <a:r>
              <a:rPr lang="zh-CN" altLang="en-US" sz="4400" b="1" dirty="0" smtClean="0">
                <a:solidFill>
                  <a:schemeClr val="bg1"/>
                </a:solidFill>
                <a:latin typeface="黑体" panose="02010609060101010101" pitchFamily="49" charset="-122"/>
                <a:ea typeface="黑体" panose="02010609060101010101" pitchFamily="49" charset="-122"/>
              </a:rPr>
              <a:t>回退税款所属期</a:t>
            </a:r>
            <a:endParaRPr lang="zh-CN" altLang="en-US" sz="4400" b="1" dirty="0">
              <a:solidFill>
                <a:schemeClr val="bg1"/>
              </a:solidFill>
              <a:latin typeface="黑体" panose="02010609060101010101" pitchFamily="49" charset="-122"/>
              <a:ea typeface="黑体" panose="02010609060101010101" pitchFamily="49" charset="-122"/>
            </a:endParaRPr>
          </a:p>
        </p:txBody>
      </p:sp>
      <p:sp>
        <p:nvSpPr>
          <p:cNvPr id="4" name="标题 3"/>
          <p:cNvSpPr>
            <a:spLocks noGrp="1"/>
          </p:cNvSpPr>
          <p:nvPr>
            <p:ph type="title"/>
          </p:nvPr>
        </p:nvSpPr>
        <p:spPr/>
        <p:txBody>
          <a:bodyPr/>
          <a:lstStyle/>
          <a:p>
            <a:endParaRPr lang="zh-CN" altLang="en-US"/>
          </a:p>
        </p:txBody>
      </p:sp>
      <p:sp>
        <p:nvSpPr>
          <p:cNvPr id="6" name="矩形 5"/>
          <p:cNvSpPr/>
          <p:nvPr/>
        </p:nvSpPr>
        <p:spPr>
          <a:xfrm>
            <a:off x="533400" y="1355725"/>
            <a:ext cx="10744200" cy="1407052"/>
          </a:xfrm>
          <a:prstGeom prst="rect">
            <a:avLst/>
          </a:prstGeom>
        </p:spPr>
        <p:txBody>
          <a:bodyPr wrap="square">
            <a:spAutoFit/>
          </a:bodyPr>
          <a:lstStyle/>
          <a:p>
            <a:pPr marL="301625" marR="1523365" indent="-5080">
              <a:lnSpc>
                <a:spcPct val="110000"/>
              </a:lnSpc>
              <a:spcAft>
                <a:spcPts val="735"/>
              </a:spcAft>
            </a:pPr>
            <a:r>
              <a:rPr lang="zh-CN" altLang="zh-CN" sz="2000"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税款所属期回退操作流程： </a:t>
            </a:r>
            <a:r>
              <a:rPr lang="zh-CN" altLang="zh-CN" sz="2000" kern="1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2000"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第一步】</a:t>
            </a:r>
            <a:r>
              <a:rPr lang="zh-CN" altLang="zh-CN" sz="2000" kern="100" dirty="0">
                <a:solidFill>
                  <a:srgbClr val="000000"/>
                </a:solidFill>
                <a:latin typeface="微软雅黑" panose="020B0503020204020204" pitchFamily="34" charset="-122"/>
                <a:ea typeface="Arial" panose="020B0604020202020204" pitchFamily="34" charset="0"/>
                <a:cs typeface="微软雅黑" panose="020B0503020204020204" pitchFamily="34" charset="-122"/>
              </a:rPr>
              <a:t> </a:t>
            </a:r>
            <a:endParaRPr lang="zh-CN" altLang="zh-CN" sz="2000"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5080" marR="305435" indent="304800">
              <a:lnSpc>
                <a:spcPct val="160000"/>
              </a:lnSpc>
              <a:spcAft>
                <a:spcPts val="0"/>
              </a:spcAft>
            </a:pP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点选</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首页</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，可以看到在工作台的当前税款所属期区域内，出现了</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回退税款所属期</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按钮。</a:t>
            </a:r>
            <a:r>
              <a:rPr lang="zh-CN" altLang="zh-CN" kern="100" dirty="0">
                <a:solidFill>
                  <a:srgbClr val="000000"/>
                </a:solidFill>
                <a:latin typeface="微软雅黑" panose="020B0503020204020204" pitchFamily="34" charset="-122"/>
                <a:ea typeface="Arial" panose="020B0604020202020204" pitchFamily="34" charset="0"/>
                <a:cs typeface="微软雅黑" panose="020B0503020204020204" pitchFamily="34" charset="-122"/>
              </a:rPr>
              <a:t> </a:t>
            </a:r>
            <a:r>
              <a:rPr lang="en-US" altLang="zh-CN" kern="1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kern="1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注</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意事项：只有企业符合回退条件时，</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回退税款所属期</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按钮才会出现。</a:t>
            </a:r>
            <a:endParaRPr lang="zh-CN" altLang="zh-CN" kern="10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Picture 15009"/>
          <p:cNvPicPr/>
          <p:nvPr/>
        </p:nvPicPr>
        <p:blipFill>
          <a:blip r:embed="rId1"/>
          <a:stretch>
            <a:fillRect/>
          </a:stretch>
        </p:blipFill>
        <p:spPr>
          <a:xfrm>
            <a:off x="533400" y="2728921"/>
            <a:ext cx="10363200" cy="4005254"/>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1"/>
          <p:cNvSpPr>
            <a:spLocks noGrp="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fld id="{095033FB-1F7D-0C4B-B18B-3CB6E9022524}" type="slidenum">
              <a:rPr lang="zh-CN" altLang="en-US" sz="1200">
                <a:solidFill>
                  <a:srgbClr val="898989"/>
                </a:solidFill>
              </a:rPr>
            </a:fld>
            <a:endParaRPr lang="zh-CN" altLang="en-US" sz="1200">
              <a:solidFill>
                <a:srgbClr val="898989"/>
              </a:solidFill>
            </a:endParaRPr>
          </a:p>
        </p:txBody>
      </p:sp>
      <p:sp>
        <p:nvSpPr>
          <p:cNvPr id="3" name="矩形 2"/>
          <p:cNvSpPr/>
          <p:nvPr/>
        </p:nvSpPr>
        <p:spPr>
          <a:xfrm>
            <a:off x="0" y="0"/>
            <a:ext cx="121920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5" name="文本框 4"/>
          <p:cNvSpPr txBox="1"/>
          <p:nvPr/>
        </p:nvSpPr>
        <p:spPr>
          <a:xfrm>
            <a:off x="429490" y="110578"/>
            <a:ext cx="4904509" cy="769441"/>
          </a:xfrm>
          <a:prstGeom prst="rect">
            <a:avLst/>
          </a:prstGeom>
          <a:noFill/>
        </p:spPr>
        <p:txBody>
          <a:bodyPr wrap="square" rtlCol="0">
            <a:spAutoFit/>
          </a:bodyPr>
          <a:lstStyle/>
          <a:p>
            <a:r>
              <a:rPr lang="zh-CN" altLang="en-US" sz="4400" b="1" dirty="0" smtClean="0">
                <a:solidFill>
                  <a:schemeClr val="bg1"/>
                </a:solidFill>
                <a:latin typeface="黑体" panose="02010609060101010101" pitchFamily="49" charset="-122"/>
                <a:ea typeface="黑体" panose="02010609060101010101" pitchFamily="49" charset="-122"/>
              </a:rPr>
              <a:t>回退税款所属期</a:t>
            </a:r>
            <a:endParaRPr lang="zh-CN" altLang="en-US" sz="4400" b="1" dirty="0">
              <a:solidFill>
                <a:schemeClr val="bg1"/>
              </a:solidFill>
              <a:latin typeface="黑体" panose="02010609060101010101" pitchFamily="49" charset="-122"/>
              <a:ea typeface="黑体" panose="02010609060101010101" pitchFamily="49" charset="-122"/>
            </a:endParaRPr>
          </a:p>
        </p:txBody>
      </p:sp>
      <p:sp>
        <p:nvSpPr>
          <p:cNvPr id="6" name="矩形 5"/>
          <p:cNvSpPr/>
          <p:nvPr/>
        </p:nvSpPr>
        <p:spPr>
          <a:xfrm>
            <a:off x="609600" y="1295400"/>
            <a:ext cx="10513292" cy="1398844"/>
          </a:xfrm>
          <a:prstGeom prst="rect">
            <a:avLst/>
          </a:prstGeom>
        </p:spPr>
        <p:txBody>
          <a:bodyPr wrap="square">
            <a:spAutoFit/>
          </a:bodyPr>
          <a:lstStyle/>
          <a:p>
            <a:pPr marL="301625" marR="305435" indent="-5080">
              <a:lnSpc>
                <a:spcPct val="110000"/>
              </a:lnSpc>
              <a:spcAft>
                <a:spcPts val="875"/>
              </a:spcAft>
            </a:pP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【第二步】</a:t>
            </a:r>
            <a:r>
              <a:rPr lang="zh-CN" altLang="zh-CN" kern="100" dirty="0">
                <a:solidFill>
                  <a:srgbClr val="000000"/>
                </a:solidFill>
                <a:latin typeface="微软雅黑" panose="020B0503020204020204" pitchFamily="34" charset="-122"/>
                <a:ea typeface="Arial" panose="020B0604020202020204" pitchFamily="34" charset="0"/>
                <a:cs typeface="微软雅黑" panose="020B0503020204020204" pitchFamily="34" charset="-122"/>
              </a:rPr>
              <a:t> </a:t>
            </a:r>
            <a:endPar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5080" marR="305435" indent="304800">
              <a:lnSpc>
                <a:spcPct val="160000"/>
              </a:lnSpc>
              <a:spcAft>
                <a:spcPts val="0"/>
              </a:spcAft>
            </a:pP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点击</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回退税款所属期</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按钮，进入回退税款所属期界面，首先要检查</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当前税款所属期</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和</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回退后税款所属期</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是否正确。如下图所示：</a:t>
            </a:r>
            <a:r>
              <a:rPr lang="zh-CN" altLang="zh-CN" kern="100" dirty="0">
                <a:solidFill>
                  <a:srgbClr val="000000"/>
                </a:solidFill>
                <a:latin typeface="微软雅黑" panose="020B0503020204020204" pitchFamily="34" charset="-122"/>
                <a:ea typeface="Arial" panose="020B0604020202020204" pitchFamily="34" charset="0"/>
                <a:cs typeface="微软雅黑" panose="020B0503020204020204" pitchFamily="34" charset="-122"/>
              </a:rPr>
              <a:t> </a:t>
            </a:r>
            <a:endParaRPr lang="zh-CN" altLang="zh-CN" sz="1800" kern="100" dirty="0">
              <a:solidFill>
                <a:srgbClr val="000000"/>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Picture 15026"/>
          <p:cNvPicPr/>
          <p:nvPr/>
        </p:nvPicPr>
        <p:blipFill>
          <a:blip r:embed="rId1"/>
          <a:stretch>
            <a:fillRect/>
          </a:stretch>
        </p:blipFill>
        <p:spPr>
          <a:xfrm>
            <a:off x="685800" y="2999044"/>
            <a:ext cx="10820400" cy="271595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1"/>
          <p:cNvSpPr>
            <a:spLocks noGrp="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fld id="{095033FB-1F7D-0C4B-B18B-3CB6E9022524}" type="slidenum">
              <a:rPr lang="zh-CN" altLang="en-US" sz="1200">
                <a:solidFill>
                  <a:srgbClr val="898989"/>
                </a:solidFill>
              </a:rPr>
            </a:fld>
            <a:endParaRPr lang="zh-CN" altLang="en-US" sz="1200">
              <a:solidFill>
                <a:srgbClr val="898989"/>
              </a:solidFill>
            </a:endParaRPr>
          </a:p>
        </p:txBody>
      </p:sp>
      <p:sp>
        <p:nvSpPr>
          <p:cNvPr id="3" name="矩形 2"/>
          <p:cNvSpPr/>
          <p:nvPr/>
        </p:nvSpPr>
        <p:spPr>
          <a:xfrm>
            <a:off x="0" y="0"/>
            <a:ext cx="121920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5" name="文本框 4"/>
          <p:cNvSpPr txBox="1"/>
          <p:nvPr/>
        </p:nvSpPr>
        <p:spPr>
          <a:xfrm>
            <a:off x="429490" y="110578"/>
            <a:ext cx="4904509" cy="769441"/>
          </a:xfrm>
          <a:prstGeom prst="rect">
            <a:avLst/>
          </a:prstGeom>
          <a:noFill/>
        </p:spPr>
        <p:txBody>
          <a:bodyPr wrap="square" rtlCol="0">
            <a:spAutoFit/>
          </a:bodyPr>
          <a:lstStyle/>
          <a:p>
            <a:r>
              <a:rPr lang="zh-CN" altLang="en-US" sz="4400" b="1" dirty="0" smtClean="0">
                <a:solidFill>
                  <a:schemeClr val="bg1"/>
                </a:solidFill>
                <a:latin typeface="黑体" panose="02010609060101010101" pitchFamily="49" charset="-122"/>
                <a:ea typeface="黑体" panose="02010609060101010101" pitchFamily="49" charset="-122"/>
              </a:rPr>
              <a:t>回退税款所属期</a:t>
            </a:r>
            <a:endParaRPr lang="zh-CN" altLang="en-US" sz="4400" b="1" dirty="0">
              <a:solidFill>
                <a:schemeClr val="bg1"/>
              </a:solidFill>
              <a:latin typeface="黑体" panose="02010609060101010101" pitchFamily="49" charset="-122"/>
              <a:ea typeface="黑体" panose="02010609060101010101" pitchFamily="49" charset="-122"/>
            </a:endParaRPr>
          </a:p>
        </p:txBody>
      </p:sp>
      <p:sp>
        <p:nvSpPr>
          <p:cNvPr id="6" name="矩形 5"/>
          <p:cNvSpPr/>
          <p:nvPr/>
        </p:nvSpPr>
        <p:spPr>
          <a:xfrm>
            <a:off x="609600" y="1295400"/>
            <a:ext cx="10513292" cy="1100622"/>
          </a:xfrm>
          <a:prstGeom prst="rect">
            <a:avLst/>
          </a:prstGeom>
        </p:spPr>
        <p:txBody>
          <a:bodyPr wrap="square">
            <a:spAutoFit/>
          </a:bodyPr>
          <a:lstStyle/>
          <a:p>
            <a:pPr marL="301625" marR="305435" indent="-5080">
              <a:lnSpc>
                <a:spcPct val="110000"/>
              </a:lnSpc>
              <a:spcAft>
                <a:spcPts val="875"/>
              </a:spcAft>
            </a:pP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第三步</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301625" marR="305435" indent="-5080">
              <a:lnSpc>
                <a:spcPct val="110000"/>
              </a:lnSpc>
              <a:spcAft>
                <a:spcPts val="875"/>
              </a:spcAft>
            </a:pPr>
            <a:r>
              <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确认无误后点击“提交申请”按钮，系统会要求用户再次输入证书密码验证用户身份，用户点击“确认”按钮提交。 </a:t>
            </a:r>
            <a:endPar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Picture 15058"/>
          <p:cNvPicPr/>
          <p:nvPr/>
        </p:nvPicPr>
        <p:blipFill>
          <a:blip r:embed="rId1"/>
          <a:stretch>
            <a:fillRect/>
          </a:stretch>
        </p:blipFill>
        <p:spPr>
          <a:xfrm>
            <a:off x="2590800" y="2675890"/>
            <a:ext cx="5943600" cy="273431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1"/>
          <p:cNvSpPr>
            <a:spLocks noGrp="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fld id="{095033FB-1F7D-0C4B-B18B-3CB6E9022524}" type="slidenum">
              <a:rPr lang="zh-CN" altLang="en-US" sz="1200">
                <a:solidFill>
                  <a:srgbClr val="898989"/>
                </a:solidFill>
              </a:rPr>
            </a:fld>
            <a:endParaRPr lang="zh-CN" altLang="en-US" sz="1200">
              <a:solidFill>
                <a:srgbClr val="898989"/>
              </a:solidFill>
            </a:endParaRPr>
          </a:p>
        </p:txBody>
      </p:sp>
      <p:sp>
        <p:nvSpPr>
          <p:cNvPr id="3" name="矩形 2"/>
          <p:cNvSpPr/>
          <p:nvPr/>
        </p:nvSpPr>
        <p:spPr>
          <a:xfrm>
            <a:off x="0" y="0"/>
            <a:ext cx="121920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5" name="文本框 4"/>
          <p:cNvSpPr txBox="1"/>
          <p:nvPr/>
        </p:nvSpPr>
        <p:spPr>
          <a:xfrm>
            <a:off x="429490" y="110578"/>
            <a:ext cx="4904509" cy="769441"/>
          </a:xfrm>
          <a:prstGeom prst="rect">
            <a:avLst/>
          </a:prstGeom>
          <a:noFill/>
        </p:spPr>
        <p:txBody>
          <a:bodyPr wrap="square" rtlCol="0">
            <a:spAutoFit/>
          </a:bodyPr>
          <a:lstStyle/>
          <a:p>
            <a:r>
              <a:rPr lang="zh-CN" altLang="en-US" sz="4400" b="1" dirty="0" smtClean="0">
                <a:solidFill>
                  <a:schemeClr val="bg1"/>
                </a:solidFill>
                <a:latin typeface="黑体" panose="02010609060101010101" pitchFamily="49" charset="-122"/>
                <a:ea typeface="黑体" panose="02010609060101010101" pitchFamily="49" charset="-122"/>
              </a:rPr>
              <a:t>回退税款所属期</a:t>
            </a:r>
            <a:endParaRPr lang="zh-CN" altLang="en-US" sz="4400" b="1" dirty="0">
              <a:solidFill>
                <a:schemeClr val="bg1"/>
              </a:solidFill>
              <a:latin typeface="黑体" panose="02010609060101010101" pitchFamily="49" charset="-122"/>
              <a:ea typeface="黑体" panose="02010609060101010101" pitchFamily="49" charset="-122"/>
            </a:endParaRPr>
          </a:p>
        </p:txBody>
      </p:sp>
      <p:sp>
        <p:nvSpPr>
          <p:cNvPr id="6" name="矩形 5"/>
          <p:cNvSpPr/>
          <p:nvPr/>
        </p:nvSpPr>
        <p:spPr>
          <a:xfrm>
            <a:off x="609600" y="1295400"/>
            <a:ext cx="10513292" cy="795924"/>
          </a:xfrm>
          <a:prstGeom prst="rect">
            <a:avLst/>
          </a:prstGeom>
        </p:spPr>
        <p:txBody>
          <a:bodyPr wrap="square">
            <a:spAutoFit/>
          </a:bodyPr>
          <a:lstStyle/>
          <a:p>
            <a:pPr marL="301625" marR="305435" indent="-5080">
              <a:lnSpc>
                <a:spcPct val="110000"/>
              </a:lnSpc>
              <a:spcAft>
                <a:spcPts val="875"/>
              </a:spcAft>
            </a:pP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第四步</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301625" marR="305435" indent="-5080">
              <a:lnSpc>
                <a:spcPct val="110000"/>
              </a:lnSpc>
              <a:spcAft>
                <a:spcPts val="875"/>
              </a:spcAft>
            </a:pPr>
            <a:r>
              <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用户正确输入密码后，进入回退进程界面，系统会自动对申请进行校验和回退处理，如下图： </a:t>
            </a:r>
            <a:endPar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Picture 15075"/>
          <p:cNvPicPr/>
          <p:nvPr/>
        </p:nvPicPr>
        <p:blipFill>
          <a:blip r:embed="rId1"/>
          <a:stretch>
            <a:fillRect/>
          </a:stretch>
        </p:blipFill>
        <p:spPr>
          <a:xfrm>
            <a:off x="609600" y="2667000"/>
            <a:ext cx="10513292" cy="3578769"/>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1"/>
          <p:cNvSpPr>
            <a:spLocks noGrp="1"/>
          </p:cNvSpPr>
          <p:nvPr>
            <p:ph type="sldNum" sz="quarter" idx="4294967295"/>
          </p:nvPr>
        </p:nvSpPr>
        <p:spPr bwMode="auto">
          <a:xfrm>
            <a:off x="8610600" y="635635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fld id="{095033FB-1F7D-0C4B-B18B-3CB6E9022524}" type="slidenum">
              <a:rPr lang="zh-CN" altLang="en-US" sz="1200">
                <a:solidFill>
                  <a:srgbClr val="898989"/>
                </a:solidFill>
              </a:rPr>
            </a:fld>
            <a:endParaRPr lang="zh-CN" altLang="en-US" sz="1200">
              <a:solidFill>
                <a:srgbClr val="898989"/>
              </a:solidFill>
            </a:endParaRPr>
          </a:p>
        </p:txBody>
      </p:sp>
      <p:sp>
        <p:nvSpPr>
          <p:cNvPr id="3" name="矩形 2"/>
          <p:cNvSpPr/>
          <p:nvPr/>
        </p:nvSpPr>
        <p:spPr>
          <a:xfrm>
            <a:off x="0" y="0"/>
            <a:ext cx="121920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5" name="文本框 4"/>
          <p:cNvSpPr txBox="1"/>
          <p:nvPr/>
        </p:nvSpPr>
        <p:spPr>
          <a:xfrm>
            <a:off x="429490" y="110578"/>
            <a:ext cx="4904509" cy="769441"/>
          </a:xfrm>
          <a:prstGeom prst="rect">
            <a:avLst/>
          </a:prstGeom>
          <a:noFill/>
        </p:spPr>
        <p:txBody>
          <a:bodyPr wrap="square" rtlCol="0">
            <a:spAutoFit/>
          </a:bodyPr>
          <a:lstStyle/>
          <a:p>
            <a:r>
              <a:rPr lang="zh-CN" altLang="en-US" sz="4400" b="1" dirty="0" smtClean="0">
                <a:solidFill>
                  <a:schemeClr val="bg1"/>
                </a:solidFill>
                <a:latin typeface="黑体" panose="02010609060101010101" pitchFamily="49" charset="-122"/>
                <a:ea typeface="黑体" panose="02010609060101010101" pitchFamily="49" charset="-122"/>
              </a:rPr>
              <a:t>回退税款所属期</a:t>
            </a:r>
            <a:endParaRPr lang="zh-CN" altLang="en-US" sz="4400" b="1" dirty="0">
              <a:solidFill>
                <a:schemeClr val="bg1"/>
              </a:solidFill>
              <a:latin typeface="黑体" panose="02010609060101010101" pitchFamily="49" charset="-122"/>
              <a:ea typeface="黑体" panose="02010609060101010101" pitchFamily="49" charset="-122"/>
            </a:endParaRPr>
          </a:p>
        </p:txBody>
      </p:sp>
      <p:sp>
        <p:nvSpPr>
          <p:cNvPr id="6" name="矩形 5"/>
          <p:cNvSpPr/>
          <p:nvPr/>
        </p:nvSpPr>
        <p:spPr>
          <a:xfrm>
            <a:off x="609600" y="1295400"/>
            <a:ext cx="10513292" cy="1237262"/>
          </a:xfrm>
          <a:prstGeom prst="rect">
            <a:avLst/>
          </a:prstGeom>
        </p:spPr>
        <p:txBody>
          <a:bodyPr wrap="square">
            <a:spAutoFit/>
          </a:bodyPr>
          <a:lstStyle/>
          <a:p>
            <a:pPr marL="301625" marR="305435" indent="-5080">
              <a:lnSpc>
                <a:spcPct val="110000"/>
              </a:lnSpc>
              <a:spcAft>
                <a:spcPts val="875"/>
              </a:spcAft>
            </a:pP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第五步</a:t>
            </a:r>
            <a:r>
              <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301625" marR="305435" indent="-5080">
              <a:lnSpc>
                <a:spcPct val="110000"/>
              </a:lnSpc>
              <a:spcAft>
                <a:spcPts val="875"/>
              </a:spcAft>
            </a:pPr>
            <a:r>
              <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如果申请回退的企业不满足所有回退条件，系统显示回退失败，如下图： </a:t>
            </a:r>
            <a:endPar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301625" marR="305435" indent="-5080">
              <a:lnSpc>
                <a:spcPct val="110000"/>
              </a:lnSpc>
              <a:spcAft>
                <a:spcPts val="875"/>
              </a:spcAft>
            </a:pPr>
            <a:r>
              <a:rPr lang="zh-CN" altLang="en-US" kern="1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kern="1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Picture 15107"/>
          <p:cNvPicPr/>
          <p:nvPr/>
        </p:nvPicPr>
        <p:blipFill>
          <a:blip r:embed="rId1"/>
          <a:stretch>
            <a:fillRect/>
          </a:stretch>
        </p:blipFill>
        <p:spPr>
          <a:xfrm>
            <a:off x="1752600" y="2595244"/>
            <a:ext cx="8915400" cy="2891155"/>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3_默认设计模板">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788</Words>
  <Application>WPS 演示</Application>
  <PresentationFormat>宽屏</PresentationFormat>
  <Paragraphs>72</Paragraphs>
  <Slides>11</Slides>
  <Notes>11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11</vt:i4>
      </vt:variant>
    </vt:vector>
  </HeadingPairs>
  <TitlesOfParts>
    <vt:vector size="23" baseType="lpstr">
      <vt:lpstr>Arial</vt:lpstr>
      <vt:lpstr>宋体</vt:lpstr>
      <vt:lpstr>Wingdings</vt:lpstr>
      <vt:lpstr>微软雅黑</vt:lpstr>
      <vt:lpstr>Calibri</vt:lpstr>
      <vt:lpstr>黑体</vt:lpstr>
      <vt:lpstr>Arial Unicode MS</vt:lpstr>
      <vt:lpstr>等线 Light</vt:lpstr>
      <vt:lpstr>Segoe Print</vt:lpstr>
      <vt:lpstr>Calibri Light</vt:lpstr>
      <vt:lpstr>等线</vt:lpstr>
      <vt:lpstr>13_默认设计模板</vt:lpstr>
      <vt:lpstr>PowerPoint 演示文稿</vt:lpstr>
      <vt:lpstr>回退税款所属期： 平台获取到当期已完成申报的结果后自动跳转到下一税款所属期，在申报期结束前，首页会显示回退税款所属期按钮。 </vt:lpstr>
      <vt:lpstr>在企业符合回退税款所属期条件时，且企业需要回退税款所属期到上一期继续进行发票认证工作时，本平台支持回退税款所属期到上一属期的功能。 </vt:lpstr>
      <vt:lpstr> 回退税款所属期具体条件如下：   （1）上一属期撤销申报或征期截止日第二天平台未接收到已申报结果切换税款所属期到下期的；   （2）平台从征管获取到的需要回退的税款所属期申报结果为“未申报”；   （3）回退税款所属期功能只在申报期内有效。  </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orange</dc:creator>
  <cp:lastModifiedBy>戴穗勤</cp:lastModifiedBy>
  <cp:revision>405</cp:revision>
  <cp:lastPrinted>2113-01-01T00:00:00Z</cp:lastPrinted>
  <dcterms:created xsi:type="dcterms:W3CDTF">2113-01-01T00:00:00Z</dcterms:created>
  <dcterms:modified xsi:type="dcterms:W3CDTF">2019-10-12T01:04:05Z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KSOProductBuildVer">
    <vt:lpwstr>2052-10.8.0.6018</vt:lpwstr>
  </property>
</Properties>
</file>