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623" r:id="rId3"/>
    <p:sldId id="624" r:id="rId5"/>
    <p:sldId id="700" r:id="rId6"/>
    <p:sldId id="702" r:id="rId7"/>
    <p:sldId id="703" r:id="rId8"/>
    <p:sldId id="705" r:id="rId9"/>
    <p:sldId id="706" r:id="rId10"/>
    <p:sldId id="707" r:id="rId11"/>
    <p:sldId id="708" r:id="rId12"/>
    <p:sldId id="704" r:id="rId13"/>
    <p:sldId id="709" r:id="rId14"/>
    <p:sldId id="711" r:id="rId15"/>
    <p:sldId id="710" r:id="rId16"/>
    <p:sldId id="712" r:id="rId17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56A8"/>
    <a:srgbClr val="0066CC"/>
    <a:srgbClr val="FFCC99"/>
    <a:srgbClr val="BBDDFF"/>
    <a:srgbClr val="0033CC"/>
    <a:srgbClr val="0099FF"/>
    <a:srgbClr val="0000FF"/>
    <a:srgbClr val="1D82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90" autoAdjust="0"/>
    <p:restoredTop sz="93963" autoAdjust="0"/>
  </p:normalViewPr>
  <p:slideViewPr>
    <p:cSldViewPr>
      <p:cViewPr varScale="1">
        <p:scale>
          <a:sx n="69" d="100"/>
          <a:sy n="69" d="100"/>
        </p:scale>
        <p:origin x="56" y="44"/>
      </p:cViewPr>
      <p:guideLst>
        <p:guide orient="horz" pos="2160"/>
        <p:guide pos="38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350" y="-84"/>
      </p:cViewPr>
      <p:guideLst>
        <p:guide orient="horz" pos="2880"/>
        <p:guide pos="214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57E1EA-53FA-4922-A92B-BA4582E8BD35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6571FA6-487B-489C-A485-D698AB471E75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DF64F5-7C85-48AA-9CD4-C0923C5195E5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25B2EFB-5CD5-CE4E-ABBA-FBAB56FFF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625B2EFB-5CD5-CE4E-ABBA-FBAB56FFF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B</a:t>
            </a:r>
            <a:r>
              <a:rPr lang="zh-CN" altLang="en-US" dirty="0"/>
              <a:t>类</a:t>
            </a:r>
            <a:r>
              <a:rPr lang="en-US" altLang="zh-CN" dirty="0"/>
              <a:t>1.5</a:t>
            </a:r>
            <a:r>
              <a:rPr lang="zh-CN" altLang="en-US" dirty="0"/>
              <a:t>亿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D335E5-2C83-264F-8306-94E29AEDBF8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1A56A8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zh-CN" altLang="en-US"/>
          </a:p>
        </p:txBody>
      </p:sp>
      <p:pic>
        <p:nvPicPr>
          <p:cNvPr id="8" name="Picture 5" descr="E:\2011\建党90年\未标题-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99"/>
          <a:stretch>
            <a:fillRect/>
          </a:stretch>
        </p:blipFill>
        <p:spPr bwMode="auto">
          <a:xfrm>
            <a:off x="0" y="4772026"/>
            <a:ext cx="121920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75E3F2EE-8904-49F1-8224-28A0F6824F36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F00F222D-0431-46F5-901D-D2372BB28610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57A11209-8C27-44C0-AF80-5B5E18E2235C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918703EF-C0F9-486F-8EEC-1FFE2A040562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45831274-38D5-4EBD-B8E4-AADE15CAB86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5ED74C5D-4E4E-4A5D-B43B-FAC15D14AF7E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7461D248-7B9B-4D20-911F-417D3A66CEA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B3953AF5-253F-4C4E-8577-DE5462969D0D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zh-CN" smtClean="0"/>
          </a:p>
          <a:p>
            <a:pPr>
              <a:defRPr/>
            </a:pPr>
            <a:r>
              <a:rPr lang="en-US" altLang="zh-CN" smtClean="0"/>
              <a:t>                                </a:t>
            </a:r>
            <a:fld id="{CD47693A-B04C-417E-8C12-C2451AD56448}" type="slidenum">
              <a:rPr lang="en-US" altLang="zh-CN" smtClean="0">
                <a:solidFill>
                  <a:schemeClr val="bg1"/>
                </a:solidFill>
              </a:rPr>
            </a:fld>
            <a:endParaRPr lang="en-US" altLang="zh-CN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1ADDD1-3135-4273-A192-1F61818476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1ECA11-A2D5-49AE-9456-151A66E97DDE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>
            <a:spLocks noChangeArrowheads="1"/>
          </p:cNvSpPr>
          <p:nvPr userDrawn="1"/>
        </p:nvSpPr>
        <p:spPr bwMode="auto">
          <a:xfrm>
            <a:off x="7213601" y="6554788"/>
            <a:ext cx="4976284" cy="303212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1600" b="1" dirty="0">
              <a:solidFill>
                <a:srgbClr val="1A56A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标题 1"/>
          <p:cNvSpPr txBox="1"/>
          <p:nvPr/>
        </p:nvSpPr>
        <p:spPr bwMode="auto">
          <a:xfrm>
            <a:off x="1560512" y="2082531"/>
            <a:ext cx="91440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增值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税发票综</a:t>
            </a:r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合服务平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台（企</a:t>
            </a:r>
            <a:r>
              <a:rPr lang="zh-CN" altLang="en-US" sz="44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业版</a:t>
            </a:r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）操作讲解之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eaLnBrk="1" hangingPunct="1"/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六注销勾选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62501" y="4642485"/>
            <a:ext cx="307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国家税务总局广东</a:t>
            </a:r>
            <a:r>
              <a:rPr lang="zh-CN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省</a:t>
            </a:r>
            <a:r>
              <a:rPr lang="zh-CN" altLang="en-US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税务局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撤销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注销勾选 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" name="Picture 15334"/>
          <p:cNvPicPr/>
          <p:nvPr/>
        </p:nvPicPr>
        <p:blipFill>
          <a:blip r:embed="rId1"/>
          <a:stretch>
            <a:fillRect/>
          </a:stretch>
        </p:blipFill>
        <p:spPr>
          <a:xfrm>
            <a:off x="422564" y="2042564"/>
            <a:ext cx="11464636" cy="4681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7082" y="990597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点击“撤销注销勾选”进入下图页面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Picture 15367"/>
          <p:cNvPicPr/>
          <p:nvPr/>
        </p:nvPicPr>
        <p:blipFill>
          <a:blip r:embed="rId1"/>
          <a:stretch>
            <a:fillRect/>
          </a:stretch>
        </p:blipFill>
        <p:spPr>
          <a:xfrm>
            <a:off x="1143000" y="2336942"/>
            <a:ext cx="9220200" cy="3370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04640" y="1099561"/>
            <a:ext cx="9906000" cy="1020760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“提交申请”后，进入下图页面：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8" name="Picture 15384"/>
          <p:cNvPicPr/>
          <p:nvPr/>
        </p:nvPicPr>
        <p:blipFill>
          <a:blip r:embed="rId1"/>
          <a:stretch>
            <a:fillRect/>
          </a:stretch>
        </p:blipFill>
        <p:spPr>
          <a:xfrm>
            <a:off x="2590800" y="2011214"/>
            <a:ext cx="5486400" cy="164638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04640" y="3877141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点击“确定”按钮，操作完成，提示如下：</a:t>
            </a:r>
            <a:endParaRPr lang="zh-CN" altLang="en-US" sz="2400" dirty="0"/>
          </a:p>
        </p:txBody>
      </p:sp>
      <p:pic>
        <p:nvPicPr>
          <p:cNvPr id="10" name="Picture 15417"/>
          <p:cNvPicPr/>
          <p:nvPr/>
        </p:nvPicPr>
        <p:blipFill>
          <a:blip r:embed="rId2"/>
          <a:stretch>
            <a:fillRect/>
          </a:stretch>
        </p:blipFill>
        <p:spPr>
          <a:xfrm>
            <a:off x="2895600" y="4587724"/>
            <a:ext cx="57150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撤销成功，跳转回首页，如下图：  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Picture 15434"/>
          <p:cNvPicPr/>
          <p:nvPr/>
        </p:nvPicPr>
        <p:blipFill>
          <a:blip r:embed="rId1"/>
          <a:stretch>
            <a:fillRect/>
          </a:stretch>
        </p:blipFill>
        <p:spPr>
          <a:xfrm>
            <a:off x="828964" y="2004088"/>
            <a:ext cx="10753436" cy="4544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标题 1"/>
          <p:cNvSpPr txBox="1"/>
          <p:nvPr/>
        </p:nvSpPr>
        <p:spPr bwMode="auto">
          <a:xfrm>
            <a:off x="1560512" y="2082531"/>
            <a:ext cx="91440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cene3d>
              <a:camera prst="orthographicFront"/>
              <a:lightRig rig="threePt" dir="t"/>
            </a:scene3d>
          </a:bodyPr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谢谢聆听</a:t>
            </a:r>
            <a:endParaRPr lang="en-US" altLang="zh-CN" sz="44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62501" y="4642485"/>
            <a:ext cx="3077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国家税务总局广东</a:t>
            </a:r>
            <a:r>
              <a:rPr lang="zh-CN" altLang="zh-CN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省</a:t>
            </a:r>
            <a:r>
              <a:rPr lang="zh-CN" altLang="en-US" sz="360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税务局</a:t>
            </a:r>
            <a:endParaRPr lang="en-US" altLang="zh-CN" sz="36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注销勾选功能：当纳税人在完成当期税款所属期申报后（例如当前月份为 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8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月，当期税款所</a:t>
            </a: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属期为 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7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月），允许对下一税款所属期发票数据的确认（例如当前月份为 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8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月，</a:t>
            </a: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下一税款所属期为 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8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月），实现下一税款所属期的注销申报功</a:t>
            </a:r>
            <a: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能。</a:t>
            </a: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7" name="Picture 15185"/>
          <p:cNvPicPr/>
          <p:nvPr/>
        </p:nvPicPr>
        <p:blipFill>
          <a:blip r:embed="rId1"/>
          <a:stretch>
            <a:fillRect/>
          </a:stretch>
        </p:blipFill>
        <p:spPr>
          <a:xfrm>
            <a:off x="571500" y="2050234"/>
            <a:ext cx="11049000" cy="464947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注销勾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选条件：</a:t>
            </a:r>
            <a:b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平台获取到企业当前申报结果为“已申报”，否则无“注销勾选”按钮。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7" name="Picture 15185"/>
          <p:cNvPicPr/>
          <p:nvPr/>
        </p:nvPicPr>
        <p:blipFill>
          <a:blip r:embed="rId1"/>
          <a:stretch>
            <a:fillRect/>
          </a:stretch>
        </p:blipFill>
        <p:spPr>
          <a:xfrm>
            <a:off x="571500" y="2050234"/>
            <a:ext cx="11049000" cy="464947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62000" y="110117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zh-CN" altLang="en-US" sz="27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注销勾选操作步骤：</a:t>
            </a:r>
            <a:br>
              <a:rPr lang="en-US" altLang="zh-CN" sz="27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7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700" dirty="0">
                <a:latin typeface="黑体" panose="02010609060101010101" pitchFamily="49" charset="-122"/>
                <a:ea typeface="黑体" panose="02010609060101010101" pitchFamily="49" charset="-122"/>
              </a:rPr>
              <a:t>第一步</a:t>
            </a:r>
            <a:r>
              <a:rPr lang="en-US" altLang="zh-CN" sz="27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7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700" dirty="0">
                <a:latin typeface="黑体" panose="02010609060101010101" pitchFamily="49" charset="-122"/>
                <a:ea typeface="黑体" panose="02010609060101010101" pitchFamily="49" charset="-122"/>
              </a:rPr>
              <a:t>进入首页，可看到注销勾选按钮的，即可进行注销勾选操作</a:t>
            </a: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7" name="Picture 15185"/>
          <p:cNvPicPr/>
          <p:nvPr/>
        </p:nvPicPr>
        <p:blipFill>
          <a:blip r:embed="rId1"/>
          <a:stretch>
            <a:fillRect/>
          </a:stretch>
        </p:blipFill>
        <p:spPr>
          <a:xfrm>
            <a:off x="571500" y="2050234"/>
            <a:ext cx="11049000" cy="464947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第二步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点击注销勾选后，如图所示</a:t>
            </a: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Picture 15218"/>
          <p:cNvPicPr/>
          <p:nvPr/>
        </p:nvPicPr>
        <p:blipFill>
          <a:blip r:embed="rId1"/>
          <a:stretch>
            <a:fillRect/>
          </a:stretch>
        </p:blipFill>
        <p:spPr>
          <a:xfrm>
            <a:off x="1371600" y="2302560"/>
            <a:ext cx="9144000" cy="36410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第三步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点击提交申请后，系统再次提示谨慎操作； 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25" name="Picture 15235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25171"/>
            <a:ext cx="7620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962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微软雅黑" panose="020B0503020204020204" pitchFamily="34" charset="-122"/>
              </a:rPr>
              <a:t> </a:t>
            </a:r>
            <a:r>
              <a:rPr kumimoji="0" lang="en-US" altLang="zh-CN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第四步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点击确定后，如图所示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962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微软雅黑" panose="020B0503020204020204" pitchFamily="34" charset="-122"/>
              </a:rPr>
              <a:t> </a:t>
            </a:r>
            <a:r>
              <a:rPr kumimoji="0" lang="en-US" altLang="zh-CN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15268"/>
          <p:cNvPicPr/>
          <p:nvPr/>
        </p:nvPicPr>
        <p:blipFill>
          <a:blip r:embed="rId1"/>
          <a:stretch>
            <a:fillRect/>
          </a:stretch>
        </p:blipFill>
        <p:spPr>
          <a:xfrm>
            <a:off x="2895600" y="2554605"/>
            <a:ext cx="5410200" cy="3209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第五步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回到首页进行查看，注销勾选按钮已经无显示，注销勾选成功； 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962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微软雅黑" panose="020B0503020204020204" pitchFamily="34" charset="-122"/>
              </a:rPr>
              <a:t> </a:t>
            </a:r>
            <a:r>
              <a:rPr kumimoji="0" lang="en-US" altLang="zh-CN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15302"/>
          <p:cNvPicPr/>
          <p:nvPr/>
        </p:nvPicPr>
        <p:blipFill>
          <a:blip r:embed="rId1"/>
          <a:stretch>
            <a:fillRect/>
          </a:stretch>
        </p:blipFill>
        <p:spPr>
          <a:xfrm>
            <a:off x="940666" y="1822381"/>
            <a:ext cx="10184534" cy="4676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灯片编号占位符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10600" y="6356350"/>
            <a:ext cx="2743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defRPr>
            </a:lvl1pPr>
            <a:lvl2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fld id="{095033FB-1F7D-0C4B-B18B-3CB6E9022524}" type="slidenum">
              <a:rPr lang="zh-CN" altLang="en-US" sz="1200">
                <a:solidFill>
                  <a:srgbClr val="898989"/>
                </a:solidFill>
              </a:rPr>
            </a:fld>
            <a:endParaRPr lang="zh-CN" altLang="en-US" sz="1200">
              <a:solidFill>
                <a:srgbClr val="898989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7699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第五步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】 </a:t>
            </a:r>
            <a:b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回到首页进行查看，注销勾选按钮已经无显示，注销勾选成功； </a:t>
            </a:r>
            <a:b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CN" altLang="en-US" sz="2000" dirty="0" smtClean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0" y="0"/>
            <a:ext cx="12192000" cy="9906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9491" y="110578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注销勾选</a:t>
            </a:r>
            <a:endParaRPr lang="zh-CN" altLang="en-US" sz="44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962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1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微软雅黑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微软雅黑" panose="020B0503020204020204" pitchFamily="34" charset="-122"/>
              </a:rPr>
              <a:t> </a:t>
            </a:r>
            <a:r>
              <a:rPr kumimoji="0" lang="en-US" altLang="zh-CN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15302"/>
          <p:cNvPicPr/>
          <p:nvPr/>
        </p:nvPicPr>
        <p:blipFill>
          <a:blip r:embed="rId1"/>
          <a:stretch>
            <a:fillRect/>
          </a:stretch>
        </p:blipFill>
        <p:spPr>
          <a:xfrm>
            <a:off x="940666" y="1822381"/>
            <a:ext cx="10184534" cy="4676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_默认设计模板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549</Words>
  <Application>WPS 演示</Application>
  <PresentationFormat>宽屏</PresentationFormat>
  <Paragraphs>89</Paragraphs>
  <Slides>14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Calibri</vt:lpstr>
      <vt:lpstr>黑体</vt:lpstr>
      <vt:lpstr>Arial Unicode MS</vt:lpstr>
      <vt:lpstr>等线 Light</vt:lpstr>
      <vt:lpstr>Segoe Print</vt:lpstr>
      <vt:lpstr>Calibri Light</vt:lpstr>
      <vt:lpstr>等线</vt:lpstr>
      <vt:lpstr>13_默认设计模板</vt:lpstr>
      <vt:lpstr>PowerPoint 演示文稿</vt:lpstr>
      <vt:lpstr>注销勾选功能：当纳税人在完成当期税款所属期申报后（例如当前月份为 8 月，当期税款所 属期为 7 月），允许对下一税款所属期发票数据的确认（例如当前月份为 8 月， 下一税款所属期为 8 月），实现下一税款所属期的注销申报功能。 </vt:lpstr>
      <vt:lpstr>注销勾选条件：     平台获取到企业当前申报结果为“已申报”，否则无“注销勾选”按钮。 </vt:lpstr>
      <vt:lpstr>注销勾选操作步骤： 【第一步】  进入首页，可看到注销勾选按钮的，即可进行注销勾选操作  </vt:lpstr>
      <vt:lpstr>【第二步】  点击注销勾选后，如图所示  </vt:lpstr>
      <vt:lpstr>【第三步】  点击提交申请后，系统再次提示谨慎操作；   </vt:lpstr>
      <vt:lpstr>【第四步】  点击确定后，如图所示  </vt:lpstr>
      <vt:lpstr>【第五步】  回到首页进行查看，注销勾选按钮已经无显示，注销勾选成功；   </vt:lpstr>
      <vt:lpstr>【第五步】  回到首页进行查看，注销勾选按钮已经无显示，注销勾选成功；   </vt:lpstr>
      <vt:lpstr>撤销注销勾选 </vt:lpstr>
      <vt:lpstr>点击“撤销注销勾选”进入下图页面</vt:lpstr>
      <vt:lpstr>“提交申请”后，进入下图页面：</vt:lpstr>
      <vt:lpstr>撤销成功，跳转回首页，如下图：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orange</dc:creator>
  <cp:lastModifiedBy>戴穗勤</cp:lastModifiedBy>
  <cp:revision>401</cp:revision>
  <cp:lastPrinted>2113-01-01T00:00:00Z</cp:lastPrinted>
  <dcterms:created xsi:type="dcterms:W3CDTF">2113-01-01T00:00:00Z</dcterms:created>
  <dcterms:modified xsi:type="dcterms:W3CDTF">2019-10-12T01:04:13Z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KSOProductBuildVer">
    <vt:lpwstr>2052-10.8.0.6018</vt:lpwstr>
  </property>
</Properties>
</file>