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623" r:id="rId3"/>
    <p:sldId id="703" r:id="rId5"/>
    <p:sldId id="650" r:id="rId6"/>
    <p:sldId id="651" r:id="rId7"/>
    <p:sldId id="652" r:id="rId8"/>
    <p:sldId id="654" r:id="rId9"/>
    <p:sldId id="706" r:id="rId10"/>
    <p:sldId id="705" r:id="rId11"/>
    <p:sldId id="468" r:id="rId12"/>
  </p:sldIdLst>
  <p:sldSz cx="9144000" cy="5143500" type="screen16x9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56A8"/>
    <a:srgbClr val="0066CC"/>
    <a:srgbClr val="FFCC99"/>
    <a:srgbClr val="BBDDFF"/>
    <a:srgbClr val="0033CC"/>
    <a:srgbClr val="0099FF"/>
    <a:srgbClr val="0000FF"/>
    <a:srgbClr val="1D8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290" autoAdjust="0"/>
    <p:restoredTop sz="71567" autoAdjust="0"/>
  </p:normalViewPr>
  <p:slideViewPr>
    <p:cSldViewPr>
      <p:cViewPr varScale="1">
        <p:scale>
          <a:sx n="96" d="100"/>
          <a:sy n="96" d="100"/>
        </p:scale>
        <p:origin x="-150" y="-96"/>
      </p:cViewPr>
      <p:guideLst>
        <p:guide orient="horz" pos="1620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350" y="-84"/>
      </p:cViewPr>
      <p:guideLst>
        <p:guide orient="horz" pos="288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57E1EA-53FA-4922-A92B-BA4582E8BD35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6571FA6-487B-489C-A485-D698AB471E75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DF64F5-7C85-48AA-9CD4-C0923C5195E5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625B2EFB-5CD5-CE4E-ABBA-FBAB56FFF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DF64F5-7C85-48AA-9CD4-C0923C5195E5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DF64F5-7C85-48AA-9CD4-C0923C5195E5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1A56A8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/>
          </a:p>
        </p:txBody>
      </p:sp>
      <p:pic>
        <p:nvPicPr>
          <p:cNvPr id="5" name="Picture 5" descr="E:\2011\建党90年\未标题-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99"/>
          <a:stretch>
            <a:fillRect/>
          </a:stretch>
        </p:blipFill>
        <p:spPr bwMode="auto">
          <a:xfrm>
            <a:off x="0" y="3579019"/>
            <a:ext cx="9144000" cy="1564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3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1485900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 sz="4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dirty="0" smtClean="0"/>
              <a:t>增值税发票管理系统</a:t>
            </a:r>
            <a:br>
              <a:rPr lang="en-US" altLang="zh-CN" noProof="0" dirty="0" smtClean="0"/>
            </a:br>
            <a:r>
              <a:rPr lang="en-US" altLang="zh-CN" noProof="0" dirty="0" smtClean="0"/>
              <a:t>V2.0</a:t>
            </a:r>
            <a:endParaRPr lang="zh-CN" altLang="en-US" noProof="0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7031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903685"/>
            <a:ext cx="8229600" cy="38326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75E3F2EE-8904-49F1-8224-28A0F6824F36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1"/>
            <a:ext cx="2171700" cy="4736306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0" y="1"/>
            <a:ext cx="6362700" cy="473630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F00F222D-0431-46F5-901D-D2372BB28610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7031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457200" y="903685"/>
            <a:ext cx="8229600" cy="38326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E05B29C2-1E5D-4972-8FB9-4E855D5E741A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57A11209-8C27-44C0-AF80-5B5E18E2235C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7031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457200" y="903685"/>
            <a:ext cx="4038600" cy="38326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903685"/>
            <a:ext cx="4038600" cy="38326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918703EF-C0F9-486F-8EEC-1FFE2A040562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260872"/>
            <a:ext cx="3868737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1878806"/>
            <a:ext cx="3868737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788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788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45831274-38D5-4EBD-B8E4-AADE15CAB86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7031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5ED74C5D-4E4E-4A5D-B43B-FAC15D14AF7E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7461D248-7B9B-4D20-911F-417D3A66CEA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788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30239" y="1543050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B3953AF5-253F-4C4E-8577-DE5462969D0D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30239" y="1543050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4683919"/>
            <a:ext cx="2362200" cy="3571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  <a:p>
            <a:pPr>
              <a:defRPr/>
            </a:pPr>
            <a:r>
              <a:rPr lang="en-US" altLang="zh-CN"/>
              <a:t>                                </a:t>
            </a:r>
            <a:fld id="{CD47693A-B04C-417E-8C12-C2451AD5644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2"/>
          <p:cNvSpPr>
            <a:spLocks noChangeArrowheads="1"/>
          </p:cNvSpPr>
          <p:nvPr/>
        </p:nvSpPr>
        <p:spPr bwMode="auto">
          <a:xfrm>
            <a:off x="0" y="0"/>
            <a:ext cx="9144000" cy="570310"/>
          </a:xfrm>
          <a:prstGeom prst="rect">
            <a:avLst/>
          </a:prstGeom>
          <a:solidFill>
            <a:srgbClr val="1A56A8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zh-CN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矩形 6"/>
          <p:cNvSpPr>
            <a:spLocks noChangeArrowheads="1"/>
          </p:cNvSpPr>
          <p:nvPr userDrawn="1"/>
        </p:nvSpPr>
        <p:spPr bwMode="auto">
          <a:xfrm>
            <a:off x="5410201" y="4916091"/>
            <a:ext cx="3732213" cy="227409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z="1600" b="1" dirty="0">
              <a:solidFill>
                <a:srgbClr val="1A56A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8" name="矩形 7"/>
          <p:cNvSpPr>
            <a:spLocks noChangeArrowheads="1"/>
          </p:cNvSpPr>
          <p:nvPr/>
        </p:nvSpPr>
        <p:spPr bwMode="auto">
          <a:xfrm>
            <a:off x="0" y="4917282"/>
            <a:ext cx="5473700" cy="226219"/>
          </a:xfrm>
          <a:prstGeom prst="rect">
            <a:avLst/>
          </a:prstGeom>
          <a:solidFill>
            <a:srgbClr val="1A56A8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endParaRPr lang="zh-CN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30" name="标题占位符 2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31" name="文本占位符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1ADDD1-3135-4273-A192-1F618184762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1ECA11-A2D5-49AE-9456-151A66E97DDE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黑体" panose="02010609060101010101" pitchFamily="49" charset="-122"/>
          <a:ea typeface="黑体" panose="0201060906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标题 1"/>
          <p:cNvSpPr txBox="1"/>
          <p:nvPr/>
        </p:nvSpPr>
        <p:spPr bwMode="auto">
          <a:xfrm>
            <a:off x="36512" y="1561898"/>
            <a:ext cx="9144000" cy="1081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cene3d>
              <a:camera prst="orthographicFront"/>
              <a:lightRig rig="threePt" dir="t"/>
            </a:scene3d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增值税发票综合服务平台</a:t>
            </a:r>
            <a:r>
              <a:rPr lang="en-US" altLang="zh-CN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企业版</a:t>
            </a:r>
            <a:r>
              <a:rPr lang="en-US" altLang="zh-CN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 “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退税勾选</a:t>
            </a:r>
            <a:r>
              <a:rPr lang="en-US" altLang="zh-CN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功能介绍</a:t>
            </a:r>
            <a:endParaRPr lang="zh-CN" altLang="en-US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 eaLnBrk="1" hangingPunct="1"/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38501" y="3481864"/>
            <a:ext cx="3077845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国家税务总局</a:t>
            </a:r>
            <a:r>
              <a:rPr lang="zh-CN" altLang="zh-CN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广东省</a:t>
            </a:r>
            <a:r>
              <a:rPr lang="zh-CN" altLang="en-US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税务局</a:t>
            </a:r>
            <a:r>
              <a:rPr lang="en-US" altLang="zh-CN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2019.10</a:t>
            </a:r>
            <a:endParaRPr lang="en-US" altLang="zh-CN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2000" dirty="0" smtClean="0"/>
              <a:t>1.</a:t>
            </a:r>
            <a:r>
              <a:rPr lang="zh-CN" altLang="en-US" sz="2000" dirty="0" smtClean="0"/>
              <a:t>仅外贸型出口企业，综服企业具有该功能权限。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2.</a:t>
            </a:r>
            <a:r>
              <a:rPr lang="zh-CN" altLang="en-US" sz="2000" dirty="0" smtClean="0"/>
              <a:t>该模块分为</a:t>
            </a:r>
            <a:r>
              <a:rPr lang="en-US" altLang="zh-CN" sz="2000" dirty="0" smtClean="0"/>
              <a:t>“</a:t>
            </a:r>
            <a:r>
              <a:rPr lang="zh-CN" altLang="en-US" sz="2000" dirty="0" smtClean="0"/>
              <a:t>发票退税勾选、退税批量勾选、退税确认勾选、退税统计勾选</a:t>
            </a:r>
            <a:r>
              <a:rPr lang="en-US" altLang="zh-CN" sz="2000" dirty="0" smtClean="0"/>
              <a:t>”</a:t>
            </a:r>
            <a:r>
              <a:rPr lang="zh-CN" altLang="en-US" sz="2000" dirty="0" smtClean="0"/>
              <a:t>四部分。</a:t>
            </a: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E05B29C2-1E5D-4972-8FB9-4E855D5E741A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  <p:pic>
        <p:nvPicPr>
          <p:cNvPr id="6" name="Picture 6890"/>
          <p:cNvPicPr/>
          <p:nvPr/>
        </p:nvPicPr>
        <p:blipFill>
          <a:blip r:embed="rId1"/>
          <a:stretch>
            <a:fillRect/>
          </a:stretch>
        </p:blipFill>
        <p:spPr>
          <a:xfrm>
            <a:off x="1902460" y="2008505"/>
            <a:ext cx="3800475" cy="22713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4309-5CF4-7A43-9260-0E49B022BF0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1"/>
          <p:cNvSpPr txBox="1"/>
          <p:nvPr/>
        </p:nvSpPr>
        <p:spPr bwMode="auto">
          <a:xfrm>
            <a:off x="107504" y="144373"/>
            <a:ext cx="4535934" cy="25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宋体" panose="02010600030101010101" pitchFamily="2" charset="-122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</a:t>
            </a:r>
            <a:r>
              <a:rPr lang="zh-CN" alt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勾选</a:t>
            </a:r>
            <a:r>
              <a:rPr lang="en-US" altLang="zh-CN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发票退税勾选</a:t>
            </a:r>
            <a:endParaRPr lang="zh-CN" alt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99592" y="681540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         </a:t>
            </a:r>
            <a:r>
              <a:rPr lang="zh-CN" altLang="zh-CN" b="1" dirty="0"/>
              <a:t>本功能仅外贸企业、外综服企业具有该功能权限。主要提供按照开票日期查询和逐票勾选（支持同时勾选多份发票）的操作方式，实现纳税人选择可退税的增值税进项发票清单信息（包括增值税专用发票）的功能。</a:t>
            </a:r>
            <a:endParaRPr lang="zh-CN" altLang="en-US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781" y="1580689"/>
            <a:ext cx="8496944" cy="3186354"/>
          </a:xfrm>
          <a:prstGeom prst="rect">
            <a:avLst/>
          </a:prstGeom>
        </p:spPr>
      </p:pic>
      <p:sp>
        <p:nvSpPr>
          <p:cNvPr id="3" name="圆角矩形 2"/>
          <p:cNvSpPr/>
          <p:nvPr/>
        </p:nvSpPr>
        <p:spPr>
          <a:xfrm>
            <a:off x="3429000" y="1714500"/>
            <a:ext cx="609600" cy="114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4309-5CF4-7A43-9260-0E49B022BF0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1"/>
          <p:cNvSpPr txBox="1"/>
          <p:nvPr/>
        </p:nvSpPr>
        <p:spPr bwMode="auto">
          <a:xfrm>
            <a:off x="539552" y="144035"/>
            <a:ext cx="5112568" cy="25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宋体" panose="02010600030101010101" pitchFamily="2" charset="-122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退税勾选</a:t>
            </a:r>
            <a:r>
              <a:rPr lang="en-US" altLang="zh-CN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退税批量勾选</a:t>
            </a:r>
            <a:endParaRPr lang="zh-CN" alt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9987" y="619341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         </a:t>
            </a:r>
            <a:r>
              <a:rPr lang="zh-CN" altLang="zh-CN" b="1" dirty="0"/>
              <a:t>退税批量勾选功能模块仅外贸企业、外综服企业具有该功能权限。是针对发票数据量较大、逐票勾选模式不太适用的状况给纳税人提供的一项优化服务。通过文件导入的形式实现退税批量勾选，达到提高退税勾选效率、降低勾选工作量的目的。</a:t>
            </a:r>
            <a:endParaRPr lang="zh-CN" altLang="zh-CN" b="1" dirty="0"/>
          </a:p>
        </p:txBody>
      </p:sp>
      <p:pic>
        <p:nvPicPr>
          <p:cNvPr id="3" name="图片 2" descr="图片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820" y="1818958"/>
            <a:ext cx="8214360" cy="322183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4309-5CF4-7A43-9260-0E49B022BF0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1"/>
          <p:cNvSpPr txBox="1"/>
          <p:nvPr/>
        </p:nvSpPr>
        <p:spPr bwMode="auto">
          <a:xfrm>
            <a:off x="539552" y="144035"/>
            <a:ext cx="5112568" cy="25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宋体" panose="02010600030101010101" pitchFamily="2" charset="-122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退税勾选</a:t>
            </a:r>
            <a:r>
              <a:rPr lang="en-US" altLang="zh-CN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退税确认勾选</a:t>
            </a:r>
            <a:endParaRPr lang="zh-CN" alt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735546"/>
            <a:ext cx="8064896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dirty="0"/>
              <a:t> </a:t>
            </a:r>
            <a:r>
              <a:rPr lang="en-US" altLang="zh-CN" b="1" dirty="0"/>
              <a:t>       </a:t>
            </a:r>
            <a:r>
              <a:rPr lang="zh-CN" altLang="zh-CN" sz="1800" b="1" dirty="0"/>
              <a:t>退税确认勾选功能目前适用于增值税专用发票，仅外贸企业、外综服企业具有退税确认勾选功能权限。此功能模块是对当期已勾选为退税的发票信息进行确认操作，纳税人可在每个自然月所属期对当期勾选的发票进行多次确认。</a:t>
            </a:r>
            <a:endParaRPr lang="zh-CN" altLang="en-US" sz="1800" b="1" dirty="0"/>
          </a:p>
        </p:txBody>
      </p:sp>
      <p:pic>
        <p:nvPicPr>
          <p:cNvPr id="3" name="图片 2" descr="图片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5270" y="1643056"/>
            <a:ext cx="8888730" cy="33380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4309-5CF4-7A43-9260-0E49B022BF0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1"/>
          <p:cNvSpPr txBox="1"/>
          <p:nvPr/>
        </p:nvSpPr>
        <p:spPr bwMode="auto">
          <a:xfrm>
            <a:off x="251520" y="144035"/>
            <a:ext cx="5112568" cy="25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宋体" panose="02010600030101010101" pitchFamily="2" charset="-122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退税勾选</a:t>
            </a:r>
            <a:r>
              <a:rPr lang="en-US" altLang="zh-CN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退税勾选统计</a:t>
            </a:r>
            <a:endParaRPr lang="zh-CN" alt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627534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        </a:t>
            </a:r>
            <a:r>
              <a:rPr lang="zh-CN" altLang="zh-CN" b="1" dirty="0"/>
              <a:t>该功能主要向用户提供可用于申报退税的发票汇总统计表，仅外贸企业、外综服企业具有退税统计功能权限。本统计表</a:t>
            </a:r>
            <a:r>
              <a:rPr lang="zh-CN" altLang="en-US" b="1" dirty="0"/>
              <a:t>（包括异常发票统计表）</a:t>
            </a:r>
            <a:r>
              <a:rPr lang="zh-CN" altLang="zh-CN" b="1" dirty="0"/>
              <a:t>指定属期内所有勾选认证（即勾选确认）的退税发票</a:t>
            </a:r>
            <a:r>
              <a:rPr lang="zh-CN" altLang="en-US" b="1" dirty="0"/>
              <a:t>。</a:t>
            </a:r>
            <a:endParaRPr lang="en-US" altLang="zh-CN" b="1" dirty="0"/>
          </a:p>
          <a:p>
            <a:endParaRPr lang="zh-CN" altLang="zh-CN" b="1" dirty="0"/>
          </a:p>
        </p:txBody>
      </p:sp>
      <p:sp>
        <p:nvSpPr>
          <p:cNvPr id="9" name="矩形 8"/>
          <p:cNvSpPr/>
          <p:nvPr/>
        </p:nvSpPr>
        <p:spPr>
          <a:xfrm>
            <a:off x="6381063" y="2085696"/>
            <a:ext cx="26455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注意：</a:t>
            </a:r>
            <a:r>
              <a:rPr lang="zh-CN" altLang="zh-CN" dirty="0"/>
              <a:t>勾选统计的频率为每天准时执行，新增勾选认证数据和扫描认证的代办退税数据会触发报表更新。其中，勾选认证或扫描认证的代办退税数据会准实时在本统计表中体现，请您关注统计表上方的“报表更新时间”。</a:t>
            </a:r>
            <a:endParaRPr lang="zh-CN" altLang="zh-CN" dirty="0"/>
          </a:p>
        </p:txBody>
      </p:sp>
      <p:pic>
        <p:nvPicPr>
          <p:cNvPr id="11" name="图片 10" descr="C:\Users\Lei\Desktop\文件\帮助&amp;操作手册\勾选平台截图\退税勾选\退税统计\1550732576(1).png1550732576(1)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798056" y="1511297"/>
            <a:ext cx="5358120" cy="289665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椭圆形标注 7"/>
          <p:cNvSpPr/>
          <p:nvPr/>
        </p:nvSpPr>
        <p:spPr>
          <a:xfrm>
            <a:off x="2358442" y="2605259"/>
            <a:ext cx="1709502" cy="435951"/>
          </a:xfrm>
          <a:prstGeom prst="wedgeEllipseCallout">
            <a:avLst>
              <a:gd name="adj1" fmla="val -63301"/>
              <a:gd name="adj2" fmla="val -53146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chemeClr val="tx1"/>
                </a:solidFill>
              </a:rPr>
              <a:t>可切换所属月份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退税勾选操作流程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E05B29C2-1E5D-4972-8FB9-4E855D5E741A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zh-CN" altLang="en-US" dirty="0"/>
          </a:p>
        </p:txBody>
      </p:sp>
      <p:pic>
        <p:nvPicPr>
          <p:cNvPr id="7" name="图片 6" descr="微信图片_20190829161832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309023" y="683565"/>
            <a:ext cx="492922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3605"/>
            <a:ext cx="9077960" cy="3832860"/>
          </a:xfrm>
        </p:spPr>
        <p:txBody>
          <a:bodyPr/>
          <a:lstStyle/>
          <a:p>
            <a:pPr>
              <a:buNone/>
            </a:pPr>
            <a:r>
              <a:rPr lang="zh-CN" altLang="en-US" sz="2000" b="1" dirty="0" smtClean="0"/>
              <a:t>退税勾选注意事项：</a:t>
            </a:r>
            <a:endParaRPr lang="en-US" altLang="zh-CN" sz="2000" b="1" dirty="0" smtClean="0"/>
          </a:p>
          <a:p>
            <a:pPr>
              <a:buNone/>
            </a:pPr>
            <a:r>
              <a:rPr lang="en-US" altLang="zh-CN" sz="2000" dirty="0" smtClean="0"/>
              <a:t>1.</a:t>
            </a:r>
            <a:r>
              <a:rPr lang="zh-CN" altLang="en-US" sz="2000" dirty="0" smtClean="0"/>
              <a:t>仅外贸型出口企业、外综服企业具有该功能权限。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2.</a:t>
            </a:r>
            <a:r>
              <a:rPr lang="zh-CN" altLang="en-US" sz="2000" dirty="0" smtClean="0"/>
              <a:t>仅外贸型出口企业、综服企业用于退税的发票应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进行</a:t>
            </a:r>
            <a:r>
              <a:rPr lang="en-US" altLang="zh-CN" sz="2000" dirty="0" smtClean="0"/>
              <a:t>“</a:t>
            </a:r>
            <a:r>
              <a:rPr lang="zh-CN" altLang="en-US" sz="2000" dirty="0" smtClean="0"/>
              <a:t>退税勾选</a:t>
            </a:r>
            <a:r>
              <a:rPr lang="en-US" altLang="zh-CN" sz="2000" dirty="0" smtClean="0"/>
              <a:t>”，</a:t>
            </a:r>
            <a:r>
              <a:rPr lang="zh-CN" altLang="en-US" sz="2000" dirty="0" smtClean="0"/>
              <a:t>并进行确认。未确认的发票不能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用于出口退税，建议企业退税勾选后尽快完成确认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工作，以免影响出口退税申报。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3.</a:t>
            </a:r>
            <a:r>
              <a:rPr lang="zh-CN" altLang="en-US" sz="2000" dirty="0" smtClean="0"/>
              <a:t>退税勾选确认前可以在撤销退税勾选后重新选</a:t>
            </a: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择该张发票用途。确认后不可撤销。</a:t>
            </a:r>
            <a:endParaRPr lang="en-US" altLang="zh-CN" sz="2000" dirty="0" smtClean="0"/>
          </a:p>
          <a:p>
            <a:endParaRPr lang="zh-CN" altLang="en-US" sz="1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E05B29C2-1E5D-4972-8FB9-4E855D5E741A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8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85850"/>
            <a:ext cx="5181600" cy="2589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_默认设计模板">
  <a:themeElements>
    <a:clrScheme name="13_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3_默认设计模板">
      <a:majorFont>
        <a:latin typeface="黑体"/>
        <a:ea typeface="黑体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3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946</Words>
  <Application>WPS 演示</Application>
  <PresentationFormat>全屏显示(16:9)</PresentationFormat>
  <Paragraphs>56</Paragraphs>
  <Slides>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微软雅黑</vt:lpstr>
      <vt:lpstr>黑体</vt:lpstr>
      <vt:lpstr>Arial Unicode MS</vt:lpstr>
      <vt:lpstr>13_默认设计模板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退税勾选操作流程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orange</dc:creator>
  <cp:lastModifiedBy>戴穗勤</cp:lastModifiedBy>
  <cp:revision>421</cp:revision>
  <cp:lastPrinted>2113-01-01T00:00:00Z</cp:lastPrinted>
  <dcterms:created xsi:type="dcterms:W3CDTF">2113-01-01T00:00:00Z</dcterms:created>
  <dcterms:modified xsi:type="dcterms:W3CDTF">2019-10-12T01:39:45Z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2052-10.8.0.6018</vt:lpwstr>
  </property>
</Properties>
</file>