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62" r:id="rId4"/>
    <p:sldMasterId id="2147483664" r:id="rId5"/>
  </p:sldMasterIdLst>
  <p:notesMasterIdLst>
    <p:notesMasterId r:id="rId7"/>
  </p:notesMasterIdLst>
  <p:sldIdLst>
    <p:sldId id="256" r:id="rId6"/>
    <p:sldId id="257" r:id="rId8"/>
    <p:sldId id="258" r:id="rId9"/>
    <p:sldId id="259" r:id="rId10"/>
    <p:sldId id="260" r:id="rId11"/>
    <p:sldId id="261" r:id="rId12"/>
    <p:sldId id="272" r:id="rId13"/>
    <p:sldId id="263" r:id="rId14"/>
    <p:sldId id="264" r:id="rId15"/>
    <p:sldId id="265" r:id="rId16"/>
    <p:sldId id="284" r:id="rId17"/>
    <p:sldId id="283" r:id="rId18"/>
    <p:sldId id="267" r:id="rId19"/>
    <p:sldId id="268" r:id="rId20"/>
    <p:sldId id="269" r:id="rId21"/>
    <p:sldId id="270" r:id="rId22"/>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p:cViewPr varScale="1">
        <p:scale>
          <a:sx n="100" d="100"/>
          <a:sy n="100" d="100"/>
        </p:scale>
        <p:origin x="0" y="0"/>
      </p:cViewPr>
      <p:guideLst>
        <p:guide orient="horz" pos="1588"/>
        <p:guide pos="2972"/>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sz="1400" b="0" i="0" u="none" strike="noStrike">
                <a:solidFill>
                  <a:srgbClr val="000000"/>
                </a:solidFill>
              </a:rPr>
              <a:t>各位纳税人朋友，大家好！欢迎来到本期纳税人学堂。今天我将为大家重点梳理和解读与我们农业生产息息相关的两项核心税收优惠政策——增值税和企业所得税的减免政策。希望通过本次讲解，能帮助大家更好地理解和运用这些优惠，做到‘应享尽享’。</a:t>
            </a:r>
            <a:endParaRPr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了解完增值税政策后，我们进入第二部分，讲解企业所得税方面的优惠政策。这项政策主要针对从事农、林、牧、渔业项目的企业。</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企业所得税的核心优惠政策是：企业从事农、林、牧、渔业项目的所得，可以免征或减半征收企业所得税。具体是全免还是减半，要根据您从事的具体项目来判断。</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那么，哪些项目可以享受免征企业所得税呢？主要有八大类，包括大家熟悉的蔬菜、谷物、油料、水果等农作物的种植；牲畜、家禽的饲养；林木的培育和种植；以及农产品初加工、农技推广等农、林、牧、渔服务业项目。此外，远洋捕捞和中药材种植也在此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i="0" u="none" strike="noStrike"/>
              <a:t>特别值得一提的是，企业采取“公司+农户”模式从事牲畜、家禽饲养的，根据国家税务总局公告2010年第2号规定，也属于农林牧渔业项目企业所得税免税范围。</a:t>
            </a:r>
            <a:endParaRPr i="0" u="none" strike="noStrike"/>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接下来是减半征收的项目。主要有两大类：第一类是花卉、茶以及其他饮料作物和香料作物的种植；第二类是海水养殖、内陆养殖。这两类项目同样受到政策支持，但优惠力度是减半征收企业所得税。</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sz="1400" b="0" i="0" u="none" strike="noStrike">
                <a:solidFill>
                  <a:srgbClr val="000000"/>
                </a:solidFill>
              </a:rPr>
              <a:t>在享受企业所得税优惠时，有两点需要特别注意。第一，和增值税一样，企业应对优惠项目进行单独核算，如果账目混在一起无法区分，将不得享受减免。第二，如果企业从事的是国家限制或禁止发展的项目，是不能享受这些优惠政策的。</a:t>
            </a:r>
            <a:endParaRPr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sz="1400" b="0" i="0" u="none" strike="noStrike">
                <a:solidFill>
                  <a:srgbClr val="000000"/>
                </a:solidFill>
              </a:rPr>
              <a:t>以上就是本次课程的全部内容。我们重点讲解了农业生产在增值税和企业所得税方面的核心优惠政策。希望能帮助大家更好地理解和运用这些政策。感谢大家的参与，本期纳税人学堂到此结束！</a:t>
            </a:r>
            <a:endParaRPr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本次课程将分为两个部分。第一部分，我们将详细解读农产品在增值税方面的减免优惠政策。第二部分，我们将聚焦企业所得税，讲解从事农林牧渔业项目的企业可以享受的免征和减征政策。</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好的，我们首先进入第一部分，来了解一下农产品在增值税方面的减免优惠政策。这部分内容与每一位农业生产者的日常经营都息息相关。</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农产品增值税优惠政策中最核心、最基础的一条是：农业生产者销售的自产农产品，免征增值税。这项政策有明确的法律依据，简单来说，就是您自己种的、自己养的初级农产品，自己拿去卖，是不需要缴纳增值税的。这是国家为了减轻农业生产者负担、支持农业发展的一项重要举措。</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sz="1400" b="0" i="0" u="none" strike="noStrike">
                <a:solidFill>
                  <a:srgbClr val="000000"/>
                </a:solidFill>
              </a:rPr>
              <a:t>要准确享受这项免税政策，我们需要厘清三个关键概念。首先是”农业生产者”，是直接从事生产的单位和个人。其次是”自产农产品”，这里的核心是”自产”，外购再销售的不适用。最后是”初级农产品”，一般指没有经过深度加工的产品，比如新鲜的蔬菜、水果等。</a:t>
            </a:r>
            <a:endParaRPr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b="0" i="0" u="none" strike="noStrike"/>
              <a:t>接下来，我们梳理了几个常见误区。第一个误区是许多经营者认为，只要营业执照上有农产品相关类目，或者实际销售的是蔬菜、水果、肉类等农产品，就具备免税资格，无需缴纳增值税。只要是卖农产品就能免税，这是错误的，关键在于”自产”。如果您是从别处购买农产品再转手销售，即使是初级农产品，也需要正常缴纳增值税。第二个，销售免税农产品是不可以开具增值税专用发票的，只能开具普通发票。</a:t>
            </a:r>
            <a:endParaRPr b="0" i="0" u="none" strike="noStrike"/>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a:solidFill>
                  <a:srgbClr val="000000"/>
                </a:solidFill>
                <a:sym typeface="+mn-ea"/>
              </a:rPr>
              <a:t>我们继续看另外两个常见误区。第三，自产和外购的销售额必须分开独立核算，账目混在一起，将无法享受免税政策。第四，享受免税无需事前审批，但相关的证明资料，比如生产记录、销售台账等，一定要留存备查。</a:t>
            </a:r>
            <a:endParaRPr>
              <a:solidFill>
                <a:srgbClr val="000000"/>
              </a:solidFill>
              <a:sym typeface="+mn-ea"/>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除了自产自销，国家还对特定农产品在流通环节给予了免税优惠。主要包括两类：一是蔬菜的批发和零售环节免征增值税；二是部分鲜活肉蛋产品，比如猪牛羊鸡鸭鹅及其鲜肉，以及鸡蛋、鸭蛋等，在批发和零售环节也免征增值税。这大大降低了农产品在流通环节的成本。这里有一点大家要注意，文件中的《蔬菜主要品种目录》以及鲜活肉蛋产品的范围是正列举，超过范围的</a:t>
            </a:r>
            <a:r>
              <a:rPr lang="zh-CN" sz="1400" b="0" i="0" u="none" strike="noStrike">
                <a:solidFill>
                  <a:srgbClr val="000000"/>
                </a:solidFill>
              </a:rPr>
              <a:t>是</a:t>
            </a:r>
            <a:r>
              <a:rPr lang="en-US" sz="1400" b="0" i="0" u="none" strike="noStrike">
                <a:solidFill>
                  <a:srgbClr val="000000"/>
                </a:solidFill>
              </a:rPr>
              <a:t>不能享受流通免税的。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此外，还有一些与农业相关的配套优惠政策。比如，批发和零售种子、种苗、农药、农机是免征增值税的。同时，像农业机耕、排灌、病虫害防治、农技培训等农业服务，也属于免征增值税的范围。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C6AAC">
            <a:alpha val="100000"/>
          </a:srgbClr>
        </a:solidFill>
        <a:effectLst/>
      </p:bgPr>
    </p:bg>
    <p:spTree>
      <p:nvGrpSpPr>
        <p:cNvPr id="1" name=""/>
        <p:cNvGrpSpPr/>
        <p:nvPr/>
      </p:nvGrpSpPr>
      <p:grpSpPr>
        <a:xfrm>
          <a:off x="0" y="0"/>
          <a:ext cx="0" cy="0"/>
          <a:chOff x="0" y="0"/>
          <a:chExt cx="0" cy="0"/>
        </a:xfrm>
      </p:grpSpPr>
      <p:sp>
        <p:nvSpPr>
          <p:cNvPr id="2" name="Freeform 2"/>
          <p:cNvSpPr/>
          <p:nvPr/>
        </p:nvSpPr>
        <p:spPr>
          <a:xfrm>
            <a:off x="0" y="1147445"/>
            <a:ext cx="9556115" cy="3314700"/>
          </a:xfrm>
          <a:custGeom>
            <a:avLst/>
            <a:gdLst/>
            <a:ahLst/>
            <a:cxnLst/>
            <a:rect l="l" t="t" r="r" b="b"/>
            <a:pathLst>
              <a:path w="9556115" h="3314700">
                <a:moveTo>
                  <a:pt x="0" y="0"/>
                </a:moveTo>
                <a:lnTo>
                  <a:pt x="8627869" y="0"/>
                </a:lnTo>
                <a:cubicBezTo>
                  <a:pt x="9140527" y="0"/>
                  <a:pt x="9556115" y="318371"/>
                  <a:pt x="9556115" y="711102"/>
                </a:cubicBezTo>
                <a:lnTo>
                  <a:pt x="9556115" y="2603598"/>
                </a:lnTo>
                <a:cubicBezTo>
                  <a:pt x="9556115" y="2996329"/>
                  <a:pt x="9140527" y="3314700"/>
                  <a:pt x="8627869" y="3314700"/>
                </a:cubicBezTo>
                <a:lnTo>
                  <a:pt x="0" y="3314700"/>
                </a:lnTo>
                <a:close/>
              </a:path>
            </a:pathLst>
          </a:cu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2159000" y="5397500"/>
            <a:ext cx="3162300" cy="838200"/>
          </a:xfrm>
          <a:prstGeom prst="roundRect">
            <a:avLst>
              <a:gd name="adj" fmla="val 50000"/>
            </a:avLst>
          </a:prstGeom>
          <a:solidFill>
            <a:srgbClr val="FFFFFF">
              <a:alpha val="100000"/>
            </a:srgbClr>
          </a:solidFill>
          <a:ln w="25400" cap="flat" cmpd="sng">
            <a:noFill/>
            <a:prstDash val="solid"/>
            <a:round/>
          </a:ln>
        </p:spPr>
        <p:txBody>
          <a:bodyPr vert="horz" wrap="square" lIns="88900" tIns="50800" rIns="88900" bIns="50800" rtlCol="0" anchor="ctr" anchorCtr="0"/>
          <a:lstStyle/>
          <a:p>
            <a:pPr marL="0" indent="0" algn="ctr">
              <a:lnSpc>
                <a:spcPct val="100000"/>
              </a:lnSpc>
              <a:defRPr/>
            </a:pPr>
            <a:r>
              <a:rPr lang="en-US" sz="28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主讲人：</a:t>
            </a:r>
            <a:r>
              <a:rPr lang="zh-CN" altLang="en-US" sz="28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吴思彤</a:t>
            </a:r>
            <a:endParaRPr lang="zh-CN" altLang="en-US" sz="28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AutoShape 4"/>
          <p:cNvSpPr/>
          <p:nvPr/>
        </p:nvSpPr>
        <p:spPr>
          <a:xfrm>
            <a:off x="5969000" y="5397500"/>
            <a:ext cx="4356100" cy="812800"/>
          </a:xfrm>
          <a:prstGeom prst="roundRect">
            <a:avLst>
              <a:gd name="adj" fmla="val 50000"/>
            </a:avLst>
          </a:prstGeom>
          <a:solidFill>
            <a:srgbClr val="FFFFFF">
              <a:alpha val="100000"/>
            </a:srgbClr>
          </a:solidFill>
          <a:ln w="25400" cap="flat" cmpd="sng">
            <a:noFill/>
            <a:prstDash val="solid"/>
            <a:round/>
          </a:ln>
        </p:spPr>
        <p:txBody>
          <a:bodyPr vert="horz" wrap="square" lIns="88900" tIns="50800" rIns="88900" bIns="50800" rtlCol="0" anchor="ctr" anchorCtr="0"/>
          <a:lstStyle/>
          <a:p>
            <a:pPr marL="0" indent="0" algn="ctr">
              <a:lnSpc>
                <a:spcPct val="100000"/>
              </a:lnSpc>
              <a:defRPr/>
            </a:pPr>
            <a:r>
              <a:rPr lang="en-US" sz="28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时间：2026年7月</a:t>
            </a:r>
            <a:endParaRPr lang="en-US" sz="1100"/>
          </a:p>
        </p:txBody>
      </p:sp>
      <p:sp>
        <p:nvSpPr>
          <p:cNvPr id="5" name="AutoShape 5"/>
          <p:cNvSpPr/>
          <p:nvPr/>
        </p:nvSpPr>
        <p:spPr>
          <a:xfrm>
            <a:off x="186055" y="1985645"/>
            <a:ext cx="8763000" cy="19177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altLang="zh-CN" sz="54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农产品减免优惠政策讲解</a:t>
            </a:r>
            <a:endParaRPr lang="en-US" sz="5400" b="1"/>
          </a:p>
        </p:txBody>
      </p:sp>
      <p:sp>
        <p:nvSpPr>
          <p:cNvPr id="6" name="AutoShape 6"/>
          <p:cNvSpPr/>
          <p:nvPr/>
        </p:nvSpPr>
        <p:spPr>
          <a:xfrm rot="5400000">
            <a:off x="6400800" y="4965700"/>
            <a:ext cx="152400" cy="1270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rot="5400000">
            <a:off x="6604000" y="4965700"/>
            <a:ext cx="152400" cy="1270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6794500" y="4965700"/>
            <a:ext cx="152400" cy="1270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cxnSp>
        <p:nvCxnSpPr>
          <p:cNvPr id="9" name="Connector 9"/>
          <p:cNvCxnSpPr/>
          <p:nvPr/>
        </p:nvCxnSpPr>
        <p:spPr>
          <a:xfrm rot="109">
            <a:off x="2463800" y="5016505"/>
            <a:ext cx="317754" cy="12700"/>
          </a:xfrm>
          <a:prstGeom prst="line">
            <a:avLst/>
          </a:prstGeom>
          <a:solidFill>
            <a:srgbClr val="DEE0E3">
              <a:alpha val="100000"/>
            </a:srgbClr>
          </a:solidFill>
          <a:ln w="38100" cap="flat" cmpd="sng">
            <a:solidFill>
              <a:srgbClr val="92D050">
                <a:alpha val="100000"/>
              </a:srgbClr>
            </a:solidFill>
            <a:prstDash val="solid"/>
            <a:miter lim="10000000"/>
            <a:headEnd type="none" w="med" len="med"/>
            <a:tailEnd type="none" w="med" len="med"/>
          </a:ln>
        </p:spPr>
      </p:cxnSp>
      <p:sp>
        <p:nvSpPr>
          <p:cNvPr id="10" name="AutoShape 10"/>
          <p:cNvSpPr/>
          <p:nvPr/>
        </p:nvSpPr>
        <p:spPr>
          <a:xfrm>
            <a:off x="3708400" y="787400"/>
            <a:ext cx="88900" cy="63500"/>
          </a:xfrm>
          <a:prstGeom prst="parallelogram">
            <a:avLst>
              <a:gd name="adj" fmla="val 25000"/>
            </a:avLst>
          </a:prstGeom>
          <a:gradFill rotWithShape="0">
            <a:gsLst>
              <a:gs pos="0">
                <a:srgbClr val="F9F9F9">
                  <a:alpha val="100000"/>
                </a:srgbClr>
              </a:gs>
              <a:gs pos="100000">
                <a:srgbClr val="F9F9F9">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3797300" y="787400"/>
            <a:ext cx="88900" cy="63500"/>
          </a:xfrm>
          <a:prstGeom prst="parallelogram">
            <a:avLst>
              <a:gd name="adj" fmla="val 25000"/>
            </a:avLst>
          </a:prstGeom>
          <a:gradFill rotWithShape="0">
            <a:gsLst>
              <a:gs pos="0">
                <a:srgbClr val="F9F9F9">
                  <a:alpha val="100000"/>
                </a:srgbClr>
              </a:gs>
              <a:gs pos="100000">
                <a:srgbClr val="F9F9F9">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3873500" y="787400"/>
            <a:ext cx="88900" cy="63500"/>
          </a:xfrm>
          <a:prstGeom prst="parallelogram">
            <a:avLst>
              <a:gd name="adj" fmla="val 25000"/>
            </a:avLst>
          </a:prstGeom>
          <a:gradFill rotWithShape="0">
            <a:gsLst>
              <a:gs pos="0">
                <a:srgbClr val="F9F9F9">
                  <a:alpha val="100000"/>
                </a:srgbClr>
              </a:gs>
              <a:gs pos="100000">
                <a:srgbClr val="F9F9F9">
                  <a:alpha val="0"/>
                </a:srgbClr>
              </a:gs>
            </a:gsLst>
            <a:lin ang="0"/>
          </a:gradFill>
          <a:ln w="25400" cap="flat" cmpd="sng">
            <a:noFill/>
            <a:prstDash val="solid"/>
            <a:round/>
          </a:ln>
        </p:spPr>
        <p:txBody>
          <a:bodyPr vert="horz" wrap="square" lIns="63500" tIns="63500" rIns="63500" bIns="63500" rtlCol="0" anchor="ctr"/>
          <a:lstStyle/>
          <a:p>
            <a:pPr algn="ctr">
              <a:defRPr/>
            </a:pPr>
          </a:p>
        </p:txBody>
      </p:sp>
      <p:cxnSp>
        <p:nvCxnSpPr>
          <p:cNvPr id="13" name="Connector 13"/>
          <p:cNvCxnSpPr/>
          <p:nvPr/>
        </p:nvCxnSpPr>
        <p:spPr>
          <a:xfrm>
            <a:off x="4051300" y="825500"/>
            <a:ext cx="1917742" cy="12700"/>
          </a:xfrm>
          <a:prstGeom prst="line">
            <a:avLst/>
          </a:prstGeom>
          <a:solidFill>
            <a:srgbClr val="DEE0E3">
              <a:alpha val="100000"/>
            </a:srgbClr>
          </a:solidFill>
          <a:ln w="12700" cap="flat" cmpd="sng">
            <a:gradFill rotWithShape="0">
              <a:gsLst>
                <a:gs pos="3000">
                  <a:srgbClr val="F9F9F9">
                    <a:alpha val="40000"/>
                  </a:srgbClr>
                </a:gs>
                <a:gs pos="87000">
                  <a:srgbClr val="F9F9F9">
                    <a:alpha val="0"/>
                  </a:srgbClr>
                </a:gs>
              </a:gsLst>
              <a:lin ang="0"/>
            </a:gradFill>
            <a:prstDash val="solid"/>
            <a:miter lim="10000000"/>
            <a:headEnd type="none" w="med" len="med"/>
            <a:tailEnd type="none" w="med" len="med"/>
          </a:ln>
        </p:spPr>
      </p:cxnSp>
      <p:sp>
        <p:nvSpPr>
          <p:cNvPr id="14" name="AutoShape 14"/>
          <p:cNvSpPr/>
          <p:nvPr/>
        </p:nvSpPr>
        <p:spPr>
          <a:xfrm>
            <a:off x="109220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109220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109220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111125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111125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111125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113030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113030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113030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115062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115062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5" name="AutoShape 25"/>
          <p:cNvSpPr/>
          <p:nvPr/>
        </p:nvSpPr>
        <p:spPr>
          <a:xfrm>
            <a:off x="115062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116967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7" name="AutoShape 27"/>
          <p:cNvSpPr/>
          <p:nvPr/>
        </p:nvSpPr>
        <p:spPr>
          <a:xfrm>
            <a:off x="116967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116967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9" name="AutoShape 29"/>
          <p:cNvSpPr/>
          <p:nvPr/>
        </p:nvSpPr>
        <p:spPr>
          <a:xfrm>
            <a:off x="101346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101346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1" name="AutoShape 31"/>
          <p:cNvSpPr/>
          <p:nvPr/>
        </p:nvSpPr>
        <p:spPr>
          <a:xfrm>
            <a:off x="101346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2" name="AutoShape 32"/>
          <p:cNvSpPr/>
          <p:nvPr/>
        </p:nvSpPr>
        <p:spPr>
          <a:xfrm>
            <a:off x="103251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3" name="AutoShape 33"/>
          <p:cNvSpPr/>
          <p:nvPr/>
        </p:nvSpPr>
        <p:spPr>
          <a:xfrm>
            <a:off x="103251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4" name="AutoShape 34"/>
          <p:cNvSpPr/>
          <p:nvPr/>
        </p:nvSpPr>
        <p:spPr>
          <a:xfrm>
            <a:off x="103251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5" name="AutoShape 35"/>
          <p:cNvSpPr/>
          <p:nvPr/>
        </p:nvSpPr>
        <p:spPr>
          <a:xfrm>
            <a:off x="105283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6" name="AutoShape 36"/>
          <p:cNvSpPr/>
          <p:nvPr/>
        </p:nvSpPr>
        <p:spPr>
          <a:xfrm>
            <a:off x="105283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7" name="AutoShape 37"/>
          <p:cNvSpPr/>
          <p:nvPr/>
        </p:nvSpPr>
        <p:spPr>
          <a:xfrm>
            <a:off x="105283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8" name="AutoShape 38"/>
          <p:cNvSpPr/>
          <p:nvPr/>
        </p:nvSpPr>
        <p:spPr>
          <a:xfrm>
            <a:off x="107188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9" name="AutoShape 39"/>
          <p:cNvSpPr/>
          <p:nvPr/>
        </p:nvSpPr>
        <p:spPr>
          <a:xfrm>
            <a:off x="107188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0" name="AutoShape 40"/>
          <p:cNvSpPr/>
          <p:nvPr/>
        </p:nvSpPr>
        <p:spPr>
          <a:xfrm>
            <a:off x="107188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1" name="AutoShape 41"/>
          <p:cNvSpPr/>
          <p:nvPr/>
        </p:nvSpPr>
        <p:spPr>
          <a:xfrm>
            <a:off x="109093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2" name="AutoShape 42"/>
          <p:cNvSpPr/>
          <p:nvPr/>
        </p:nvSpPr>
        <p:spPr>
          <a:xfrm>
            <a:off x="109093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3" name="AutoShape 43"/>
          <p:cNvSpPr/>
          <p:nvPr/>
        </p:nvSpPr>
        <p:spPr>
          <a:xfrm>
            <a:off x="109093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60400" y="584200"/>
            <a:ext cx="2514600" cy="6273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2912110" y="584200"/>
            <a:ext cx="9200515" cy="8255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4400" b="1" spc="300">
                <a:solidFill>
                  <a:srgbClr val="3C3C3C"/>
                </a:solidFill>
                <a:latin typeface="Noto Serif SC"/>
                <a:ea typeface="Noto Serif SC"/>
                <a:cs typeface="Noto Serif SC"/>
                <a:sym typeface="微软雅黑" panose="020B0503020204020204" charset="-122"/>
              </a:rPr>
              <a:t>农林牧渔业项目企业所得税</a:t>
            </a:r>
            <a:endParaRPr lang="en-US" sz="4400" b="1" spc="300">
              <a:solidFill>
                <a:srgbClr val="3C3C3C"/>
              </a:solidFill>
              <a:latin typeface="Noto Serif SC"/>
              <a:ea typeface="Noto Serif SC"/>
              <a:cs typeface="Noto Serif SC"/>
              <a:sym typeface="微软雅黑" panose="020B0503020204020204" charset="-122"/>
            </a:endParaRPr>
          </a:p>
          <a:p>
            <a:pPr marL="0" indent="0" algn="ctr">
              <a:lnSpc>
                <a:spcPct val="100000"/>
              </a:lnSpc>
              <a:defRPr/>
            </a:pPr>
            <a:r>
              <a:rPr lang="en-US" sz="4400" b="1" spc="300">
                <a:solidFill>
                  <a:srgbClr val="3C3C3C"/>
                </a:solidFill>
                <a:latin typeface="Noto Serif SC"/>
                <a:ea typeface="Noto Serif SC"/>
                <a:cs typeface="Noto Serif SC"/>
                <a:sym typeface="微软雅黑" panose="020B0503020204020204" charset="-122"/>
              </a:rPr>
              <a:t>优惠政策</a:t>
            </a:r>
            <a:endParaRPr lang="en-US" sz="4400" b="1" spc="300">
              <a:solidFill>
                <a:srgbClr val="3C3C3C"/>
              </a:solidFill>
              <a:latin typeface="Noto Serif SC"/>
              <a:ea typeface="Noto Serif SC"/>
              <a:cs typeface="Noto Serif SC"/>
            </a:endParaRPr>
          </a:p>
        </p:txBody>
      </p:sp>
      <p:sp>
        <p:nvSpPr>
          <p:cNvPr id="4" name="AutoShape 4"/>
          <p:cNvSpPr/>
          <p:nvPr/>
        </p:nvSpPr>
        <p:spPr>
          <a:xfrm rot="-5400000">
            <a:off x="-965200" y="3162300"/>
            <a:ext cx="5816600" cy="8255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altLang="zh-CN" sz="4800" b="1" i="0" u="none" strike="noStrike" spc="600" dirty="0">
                <a:solidFill>
                  <a:schemeClr val="bg1"/>
                </a:solidFill>
                <a:latin typeface="思源宋体 CN Heavy" panose="02020900000000000000" pitchFamily="18" charset="-122"/>
                <a:ea typeface="思源宋体 CN Heavy" panose="02020900000000000000" pitchFamily="18" charset="-122"/>
                <a:cs typeface="+mn-cs"/>
                <a:sym typeface="Noto Serif SC"/>
              </a:rPr>
              <a:t>PART 02</a:t>
            </a:r>
            <a:endParaRPr lang="en-US" altLang="zh-CN" sz="4800" b="1" spc="600" dirty="0">
              <a:solidFill>
                <a:schemeClr val="bg1"/>
              </a:solidFill>
              <a:latin typeface="思源宋体 CN Heavy" panose="02020900000000000000" pitchFamily="18" charset="-122"/>
              <a:ea typeface="思源宋体 CN Heavy" panose="02020900000000000000" pitchFamily="18" charset="-122"/>
              <a:cs typeface="+mn-cs"/>
            </a:endParaRPr>
          </a:p>
        </p:txBody>
      </p:sp>
      <p:sp>
        <p:nvSpPr>
          <p:cNvPr id="5" name="AutoShape 5"/>
          <p:cNvSpPr/>
          <p:nvPr/>
        </p:nvSpPr>
        <p:spPr>
          <a:xfrm>
            <a:off x="11950700" y="2451100"/>
            <a:ext cx="241300" cy="1854200"/>
          </a:xfrm>
          <a:prstGeom prst="roundRect">
            <a:avLst>
              <a:gd name="adj" fmla="val 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308100" y="1460500"/>
            <a:ext cx="1295400" cy="4356100"/>
          </a:xfrm>
          <a:prstGeom prst="roundRect">
            <a:avLst>
              <a:gd name="adj" fmla="val 0"/>
            </a:avLst>
          </a:prstGeom>
          <a:noFill/>
          <a:ln w="25400" cap="flat" cmpd="sng">
            <a:solidFill>
              <a:srgbClr val="F9F9F9">
                <a:alpha val="45000"/>
              </a:srgbClr>
            </a:solidFill>
            <a:prstDash val="solid"/>
            <a:miter lim="8000000"/>
          </a:ln>
        </p:spPr>
        <p:txBody>
          <a:bodyPr vert="horz" wrap="square" lIns="63500" tIns="63500" rIns="63500" bIns="63500" rtlCol="0" anchor="ctr"/>
          <a:lstStyle/>
          <a:p>
            <a:pPr algn="ctr">
              <a:defRPr/>
            </a:pPr>
          </a:p>
        </p:txBody>
      </p:sp>
      <p:sp>
        <p:nvSpPr>
          <p:cNvPr id="7" name="AutoShape 7"/>
          <p:cNvSpPr/>
          <p:nvPr/>
        </p:nvSpPr>
        <p:spPr>
          <a:xfrm>
            <a:off x="73787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74676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75565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lstStyle/>
          <a:p>
            <a:pPr algn="ctr">
              <a:defRPr/>
            </a:pPr>
          </a:p>
        </p:txBody>
      </p:sp>
      <p:cxnSp>
        <p:nvCxnSpPr>
          <p:cNvPr id="10" name="Connector 10"/>
          <p:cNvCxnSpPr/>
          <p:nvPr/>
        </p:nvCxnSpPr>
        <p:spPr>
          <a:xfrm>
            <a:off x="8293100" y="6375400"/>
            <a:ext cx="1917742" cy="12700"/>
          </a:xfrm>
          <a:prstGeom prst="line">
            <a:avLst/>
          </a:prstGeom>
          <a:solidFill>
            <a:srgbClr val="DEE0E3">
              <a:alpha val="100000"/>
            </a:srgbClr>
          </a:solidFill>
          <a:ln w="12700" cap="flat" cmpd="sng">
            <a:gradFill rotWithShape="0">
              <a:gsLst>
                <a:gs pos="3000">
                  <a:srgbClr val="4C6AAC">
                    <a:alpha val="40000"/>
                  </a:srgbClr>
                </a:gs>
                <a:gs pos="87000">
                  <a:srgbClr val="4C6AAC">
                    <a:alpha val="0"/>
                  </a:srgbClr>
                </a:gs>
              </a:gsLst>
              <a:lin ang="0"/>
            </a:gradFill>
            <a:prstDash val="solid"/>
            <a:miter lim="10000000"/>
            <a:headEnd type="none" w="med" len="med"/>
            <a:tailEnd type="none" w="med" len="med"/>
          </a:ln>
        </p:spPr>
      </p:cxnSp>
      <p:sp>
        <p:nvSpPr>
          <p:cNvPr id="11" name="AutoShape 11"/>
          <p:cNvSpPr/>
          <p:nvPr/>
        </p:nvSpPr>
        <p:spPr>
          <a:xfrm>
            <a:off x="736600" y="1955800"/>
            <a:ext cx="2540000" cy="8255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endParaRPr lang="en-US" sz="1100"/>
          </a:p>
        </p:txBody>
      </p:sp>
      <p:sp>
        <p:nvSpPr>
          <p:cNvPr id="12" name="AutoShape 12"/>
          <p:cNvSpPr/>
          <p:nvPr/>
        </p:nvSpPr>
        <p:spPr>
          <a:xfrm>
            <a:off x="4571365" y="2306320"/>
            <a:ext cx="7112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01</a:t>
            </a:r>
            <a:endParaRPr lang="en-US" sz="1100"/>
          </a:p>
        </p:txBody>
      </p:sp>
      <p:sp>
        <p:nvSpPr>
          <p:cNvPr id="13" name="AutoShape 13"/>
          <p:cNvSpPr/>
          <p:nvPr/>
        </p:nvSpPr>
        <p:spPr>
          <a:xfrm>
            <a:off x="4571365" y="2382520"/>
            <a:ext cx="2997835"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4" name="AutoShape 14"/>
          <p:cNvSpPr/>
          <p:nvPr/>
        </p:nvSpPr>
        <p:spPr>
          <a:xfrm>
            <a:off x="5523865" y="2547620"/>
            <a:ext cx="88900" cy="228600"/>
          </a:xfrm>
          <a:prstGeom prst="roundRect">
            <a:avLst>
              <a:gd name="adj" fmla="val 42857"/>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737860" y="2477770"/>
            <a:ext cx="1979295" cy="444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核心政策</a:t>
            </a:r>
            <a:endParaRPr lang="en-US" sz="1100"/>
          </a:p>
        </p:txBody>
      </p:sp>
      <p:sp>
        <p:nvSpPr>
          <p:cNvPr id="16" name="AutoShape 16"/>
          <p:cNvSpPr/>
          <p:nvPr/>
        </p:nvSpPr>
        <p:spPr>
          <a:xfrm>
            <a:off x="5281295" y="3496945"/>
            <a:ext cx="7112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02</a:t>
            </a:r>
            <a:endParaRPr lang="en-US" sz="1100"/>
          </a:p>
        </p:txBody>
      </p:sp>
      <p:sp>
        <p:nvSpPr>
          <p:cNvPr id="17" name="AutoShape 17"/>
          <p:cNvSpPr/>
          <p:nvPr/>
        </p:nvSpPr>
        <p:spPr>
          <a:xfrm>
            <a:off x="5268595" y="3560445"/>
            <a:ext cx="3011170"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8" name="AutoShape 18"/>
          <p:cNvSpPr/>
          <p:nvPr/>
        </p:nvSpPr>
        <p:spPr>
          <a:xfrm>
            <a:off x="6144895" y="3725545"/>
            <a:ext cx="88900" cy="228600"/>
          </a:xfrm>
          <a:prstGeom prst="roundRect">
            <a:avLst>
              <a:gd name="adj" fmla="val 42857"/>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6447790" y="3623945"/>
            <a:ext cx="2127885" cy="571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优惠分类</a:t>
            </a:r>
            <a:endParaRPr lang="en-US" sz="1100"/>
          </a:p>
        </p:txBody>
      </p:sp>
      <p:sp>
        <p:nvSpPr>
          <p:cNvPr id="20" name="AutoShape 20"/>
          <p:cNvSpPr/>
          <p:nvPr/>
        </p:nvSpPr>
        <p:spPr>
          <a:xfrm>
            <a:off x="6009640" y="4678045"/>
            <a:ext cx="7112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03</a:t>
            </a:r>
            <a:endParaRPr lang="en-US" sz="1100"/>
          </a:p>
        </p:txBody>
      </p:sp>
      <p:sp>
        <p:nvSpPr>
          <p:cNvPr id="21" name="AutoShape 21"/>
          <p:cNvSpPr/>
          <p:nvPr/>
        </p:nvSpPr>
        <p:spPr>
          <a:xfrm>
            <a:off x="6009640" y="4754245"/>
            <a:ext cx="3578225"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22" name="AutoShape 22"/>
          <p:cNvSpPr/>
          <p:nvPr/>
        </p:nvSpPr>
        <p:spPr>
          <a:xfrm>
            <a:off x="6873240" y="4906645"/>
            <a:ext cx="88900" cy="228600"/>
          </a:xfrm>
          <a:prstGeom prst="roundRect">
            <a:avLst>
              <a:gd name="adj" fmla="val 42857"/>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7176135" y="4817745"/>
            <a:ext cx="2635885" cy="571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zh-CN" alt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关键</a:t>
            </a: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注意</a:t>
            </a:r>
            <a:r>
              <a:rPr lang="zh-CN" alt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事项</a:t>
            </a:r>
            <a:endParaRPr lang="zh-CN" alt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4" name="AutoShape 7"/>
          <p:cNvSpPr/>
          <p:nvPr/>
        </p:nvSpPr>
        <p:spPr>
          <a:xfrm>
            <a:off x="73787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p>
            <a:pPr algn="ctr">
              <a:defRPr/>
            </a:pPr>
          </a:p>
        </p:txBody>
      </p:sp>
      <p:cxnSp>
        <p:nvCxnSpPr>
          <p:cNvPr id="25" name="Connector 10"/>
          <p:cNvCxnSpPr/>
          <p:nvPr/>
        </p:nvCxnSpPr>
        <p:spPr>
          <a:xfrm>
            <a:off x="8293100" y="6375400"/>
            <a:ext cx="1917742" cy="12700"/>
          </a:xfrm>
          <a:prstGeom prst="line">
            <a:avLst/>
          </a:prstGeom>
          <a:solidFill>
            <a:srgbClr val="DEE0E3">
              <a:alpha val="100000"/>
            </a:srgbClr>
          </a:solidFill>
          <a:ln w="12700" cap="flat" cmpd="sng">
            <a:gradFill rotWithShape="0">
              <a:gsLst>
                <a:gs pos="3000">
                  <a:srgbClr val="4C6AAC">
                    <a:alpha val="40000"/>
                  </a:srgbClr>
                </a:gs>
                <a:gs pos="87000">
                  <a:srgbClr val="4C6AAC">
                    <a:alpha val="0"/>
                  </a:srgbClr>
                </a:gs>
              </a:gsLst>
              <a:lin ang="0"/>
            </a:gradFill>
            <a:prstDash val="solid"/>
            <a:miter lim="10000000"/>
            <a:headEnd type="none" w="med" len="med"/>
            <a:tailEnd type="none" w="med" len="med"/>
          </a:ln>
        </p:spPr>
      </p:cxnSp>
      <p:sp>
        <p:nvSpPr>
          <p:cNvPr id="26" name="AutoShape 12"/>
          <p:cNvSpPr/>
          <p:nvPr/>
        </p:nvSpPr>
        <p:spPr>
          <a:xfrm>
            <a:off x="4571365" y="2306320"/>
            <a:ext cx="7112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01</a:t>
            </a:r>
            <a:endParaRPr lang="en-US" sz="1100"/>
          </a:p>
        </p:txBody>
      </p:sp>
      <p:sp>
        <p:nvSpPr>
          <p:cNvPr id="28" name="AutoShape 14"/>
          <p:cNvSpPr/>
          <p:nvPr/>
        </p:nvSpPr>
        <p:spPr>
          <a:xfrm>
            <a:off x="5523865" y="2547620"/>
            <a:ext cx="88900" cy="228600"/>
          </a:xfrm>
          <a:prstGeom prst="roundRect">
            <a:avLst>
              <a:gd name="adj" fmla="val 42857"/>
            </a:avLst>
          </a:prstGeom>
          <a:solidFill>
            <a:srgbClr val="92D050">
              <a:alpha val="100000"/>
            </a:srgbClr>
          </a:solidFill>
          <a:ln w="25400" cap="flat" cmpd="sng">
            <a:noFill/>
            <a:prstDash val="solid"/>
            <a:round/>
          </a:ln>
        </p:spPr>
        <p:txBody>
          <a:bodyPr vert="horz" wrap="square" lIns="63500" tIns="63500" rIns="63500" bIns="63500" rtlCol="0" anchor="ctr"/>
          <a:p>
            <a:pPr algn="ctr">
              <a:defRPr/>
            </a:pPr>
          </a:p>
        </p:txBody>
      </p:sp>
      <p:sp>
        <p:nvSpPr>
          <p:cNvPr id="30" name="AutoShape 16"/>
          <p:cNvSpPr/>
          <p:nvPr/>
        </p:nvSpPr>
        <p:spPr>
          <a:xfrm>
            <a:off x="5281295" y="3496945"/>
            <a:ext cx="7112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02</a:t>
            </a:r>
            <a:endParaRPr lang="en-US" sz="1100"/>
          </a:p>
        </p:txBody>
      </p:sp>
      <p:sp>
        <p:nvSpPr>
          <p:cNvPr id="32" name="AutoShape 18"/>
          <p:cNvSpPr/>
          <p:nvPr/>
        </p:nvSpPr>
        <p:spPr>
          <a:xfrm>
            <a:off x="6144895" y="3725545"/>
            <a:ext cx="88900" cy="228600"/>
          </a:xfrm>
          <a:prstGeom prst="roundRect">
            <a:avLst>
              <a:gd name="adj" fmla="val 42857"/>
            </a:avLst>
          </a:prstGeom>
          <a:solidFill>
            <a:srgbClr val="92D050">
              <a:alpha val="100000"/>
            </a:srgbClr>
          </a:solidFill>
          <a:ln w="25400" cap="flat" cmpd="sng">
            <a:noFill/>
            <a:prstDash val="solid"/>
            <a:round/>
          </a:ln>
        </p:spPr>
        <p:txBody>
          <a:bodyPr vert="horz" wrap="square" lIns="63500" tIns="63500" rIns="63500" bIns="63500" rtlCol="0" anchor="ctr"/>
          <a:p>
            <a:pPr algn="ctr">
              <a:defRPr/>
            </a:pPr>
          </a:p>
        </p:txBody>
      </p:sp>
      <p:sp>
        <p:nvSpPr>
          <p:cNvPr id="34" name="AutoShape 20"/>
          <p:cNvSpPr/>
          <p:nvPr/>
        </p:nvSpPr>
        <p:spPr>
          <a:xfrm>
            <a:off x="6009640" y="4678045"/>
            <a:ext cx="7112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03</a:t>
            </a:r>
            <a:endParaRPr lang="en-US" sz="1100"/>
          </a:p>
        </p:txBody>
      </p:sp>
      <p:sp>
        <p:nvSpPr>
          <p:cNvPr id="36" name="AutoShape 22"/>
          <p:cNvSpPr/>
          <p:nvPr/>
        </p:nvSpPr>
        <p:spPr>
          <a:xfrm>
            <a:off x="6873240" y="4906645"/>
            <a:ext cx="88900" cy="228600"/>
          </a:xfrm>
          <a:prstGeom prst="roundRect">
            <a:avLst>
              <a:gd name="adj" fmla="val 42857"/>
            </a:avLst>
          </a:prstGeom>
          <a:solidFill>
            <a:srgbClr val="92D050">
              <a:alpha val="100000"/>
            </a:srgbClr>
          </a:solidFill>
          <a:ln w="25400" cap="flat" cmpd="sng">
            <a:noFill/>
            <a:prstDash val="solid"/>
            <a:round/>
          </a:ln>
        </p:spPr>
        <p:txBody>
          <a:bodyPr vert="horz" wrap="square" lIns="63500" tIns="63500" rIns="63500" bIns="63500" rtlCol="0" anchor="ctr"/>
          <a:p>
            <a:pPr algn="ctr">
              <a:defRPr/>
            </a:p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44450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a:solidFill>
                  <a:srgbClr val="F9F9F9"/>
                </a:solidFill>
                <a:latin typeface="HarmonyOS Sans SC Black"/>
                <a:ea typeface="HarmonyOS Sans SC Black"/>
                <a:cs typeface="HarmonyOS Sans SC Black"/>
              </a:rPr>
              <a:t>核 心 政 策</a:t>
            </a:r>
            <a:endParaRPr lang="en-US" sz="2000" b="1">
              <a:solidFill>
                <a:srgbClr val="F9F9F9"/>
              </a:solidFill>
              <a:latin typeface="HarmonyOS Sans SC Black"/>
              <a:ea typeface="HarmonyOS Sans SC Black"/>
              <a:cs typeface="HarmonyOS Sans SC Black"/>
            </a:endParaRPr>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01</a:t>
            </a:r>
            <a:endParaRPr lang="en-US" sz="1100"/>
          </a:p>
        </p:txBody>
      </p:sp>
      <p:sp>
        <p:nvSpPr>
          <p:cNvPr id="7" name="AutoShape 7"/>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965200" y="1993900"/>
            <a:ext cx="10185400" cy="3302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defRPr/>
            </a:pPr>
            <a:r>
              <a:rPr lang="en-US" sz="2200" b="1" i="0" u="none" strike="noStrike">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01 政策核心依据</a:t>
            </a:r>
            <a:endParaRPr lang="en-US" sz="1100"/>
          </a:p>
          <a:p>
            <a:pPr marL="0" indent="0" algn="l">
              <a:lnSpc>
                <a:spcPct val="125000"/>
              </a:lnSpc>
              <a:defRPr/>
            </a:pP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根据《中华人民共和国企业所得税法》第二十七条及实施条例第八十六条规定，国家为扶持农业产业发展，对企业从事农、林、牧、渔业项目的所得，实施免征或减征企业所得税的税收优惠政策。</a:t>
            </a:r>
            <a:endPar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spcBef>
                <a:spcPts val="1500"/>
              </a:spcBef>
            </a:pPr>
            <a:r>
              <a:rPr lang="en-US" sz="2200" b="1" i="0" u="none" strike="noStrike">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02 差异化优惠力度</a:t>
            </a:r>
            <a:endParaRPr lang="en-US" sz="2200" b="1" i="0" u="none" strike="noStrike">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17000"/>
              </a:lnSpc>
            </a:pP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 全额免征：从事蔬菜、谷物、薯类、油料、豆类、棉花、麻类、糖料、水果、坚果种植，以及农作物新品种选育、中药材种植等基础性农业项目的所得，可享受免征企业所得税优惠；</a:t>
            </a:r>
            <a:br>
              <a:rPr lang="en-US" sz="16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 减半征收：从事花卉、茶及其他饮料作物、香料作物种植，以及海水养殖、内陆养殖等特色农业项目的所得，可享受企业所得税减半征收优惠。</a:t>
            </a:r>
            <a:endPar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1" name="AutoShape 23"/>
          <p:cNvSpPr/>
          <p:nvPr/>
        </p:nvSpPr>
        <p:spPr>
          <a:xfrm>
            <a:off x="901700" y="1009650"/>
            <a:ext cx="5690235" cy="727075"/>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p>
            <a:pPr algn="ctr">
              <a:defRPr/>
            </a:pPr>
          </a:p>
        </p:txBody>
      </p:sp>
      <p:sp>
        <p:nvSpPr>
          <p:cNvPr id="12" name="AutoShape 25"/>
          <p:cNvSpPr/>
          <p:nvPr/>
        </p:nvSpPr>
        <p:spPr>
          <a:xfrm>
            <a:off x="1261110" y="1104900"/>
            <a:ext cx="5330825" cy="444500"/>
          </a:xfrm>
          <a:prstGeom prst="rect">
            <a:avLst/>
          </a:prstGeom>
          <a:noFill/>
          <a:ln w="12700" cap="flat" cmpd="sng">
            <a:noFill/>
            <a:prstDash val="solid"/>
            <a:round/>
          </a:ln>
        </p:spPr>
        <p:txBody>
          <a:bodyPr vert="horz" wrap="square" lIns="88900" tIns="50800" rIns="88900" bIns="50800" rtlCol="0" anchor="t" anchorCtr="0"/>
          <a:p>
            <a:pPr marL="0" indent="0" algn="l">
              <a:lnSpc>
                <a:spcPct val="100000"/>
              </a:lnSpc>
              <a:defRPr/>
            </a:pPr>
            <a:r>
              <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HarmonyOS Sans SC Black"/>
              </a:rPr>
              <a:t>农林牧渔业</a:t>
            </a:r>
            <a:r>
              <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项目企业所</a:t>
            </a:r>
            <a:r>
              <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HarmonyOS Sans SC Black"/>
              </a:rPr>
              <a:t>得税优惠</a:t>
            </a:r>
            <a:endPar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a:p>
            <a:pPr marL="0" indent="0" algn="l">
              <a:lnSpc>
                <a:spcPct val="100000"/>
              </a:lnSpc>
              <a:defRPr/>
            </a:pPr>
            <a:endParaRPr lang="en-US" sz="2400" b="1">
              <a:solidFill>
                <a:schemeClr val="tx1"/>
              </a:solidFill>
              <a:latin typeface="HarmonyOS Sans SC Black"/>
              <a:ea typeface="HarmonyOS Sans SC Black"/>
              <a:cs typeface="HarmonyOS Sans SC Black"/>
              <a:sym typeface="HarmonyOS Sans SC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69850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a:solidFill>
                  <a:srgbClr val="F9F9F9"/>
                </a:solidFill>
                <a:latin typeface="HarmonyOS Sans SC Black"/>
                <a:ea typeface="HarmonyOS Sans SC Black"/>
                <a:cs typeface="HarmonyOS Sans SC Black"/>
                <a:sym typeface="微软雅黑" panose="020B0503020204020204" charset="-122"/>
              </a:rPr>
              <a:t>优 惠 分 类</a:t>
            </a:r>
            <a:endParaRPr lang="en-US" sz="1100"/>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02</a:t>
            </a:r>
            <a:endParaRPr lang="en-US" sz="1100"/>
          </a:p>
        </p:txBody>
      </p:sp>
      <p:sp>
        <p:nvSpPr>
          <p:cNvPr id="7" name="AutoShape 7"/>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772160" y="1883410"/>
            <a:ext cx="10820400" cy="293751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defRPr/>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01 种植类：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蔬菜、谷物、薯类、油料、豆类、棉花、麻类、糖料、水果、坚果的种植。</a:t>
            </a:r>
            <a:endParaRPr lang="en-US" sz="1100"/>
          </a:p>
          <a:p>
            <a:pPr marL="0" indent="0" algn="l">
              <a:lnSpc>
                <a:spcPct val="125000"/>
              </a:lnSpc>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02 育种类：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农作物新品种的选育</a:t>
            </a:r>
            <a:r>
              <a:rPr lang="zh-CN"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800" b="1">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03 育苗类</a:t>
            </a:r>
            <a:r>
              <a:rPr lang="en-US" sz="1600" b="1">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林木的培育和种植。</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04 养殖类：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牲畜、家禽的饲养。</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05 采集类：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林产品的采集。</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06 服务类：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灌溉、农产品初加工、兽医、农技推广、农机作业和维修等农、林、牧、渔服务业项目。</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07 捕捞类：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远洋捕捞。</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8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08 中药材类：</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中药材的种植。</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1" name="AutoShape 9"/>
          <p:cNvSpPr/>
          <p:nvPr/>
        </p:nvSpPr>
        <p:spPr>
          <a:xfrm>
            <a:off x="1315085" y="998855"/>
            <a:ext cx="8877300" cy="647700"/>
          </a:xfrm>
          <a:prstGeom prst="rect">
            <a:avLst/>
          </a:prstGeom>
          <a:noFill/>
          <a:ln w="12700" cap="flat" cmpd="sng">
            <a:noFill/>
            <a:prstDash val="solid"/>
            <a:round/>
          </a:ln>
        </p:spPr>
        <p:txBody>
          <a:bodyPr vert="horz" wrap="square" lIns="0" tIns="0" rIns="0" bIns="0" rtlCol="0" anchor="t" anchorCtr="0"/>
          <a:p>
            <a:pPr marL="0" indent="0" algn="ctr">
              <a:lnSpc>
                <a:spcPct val="133000"/>
              </a:lnSpc>
              <a:spcAft>
                <a:spcPts val="600"/>
              </a:spcAft>
              <a:defRPr/>
            </a:pPr>
            <a:r>
              <a:rPr lang="en-US" sz="2800" b="1" i="0" u="none" strike="noStrike">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免征企业所得税的项目（8大类）</a:t>
            </a:r>
            <a:endParaRPr lang="en-US" sz="2800" b="1" i="0" u="none" strike="noStrike">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69850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a:solidFill>
                  <a:srgbClr val="F9F9F9"/>
                </a:solidFill>
                <a:latin typeface="HarmonyOS Sans SC Black"/>
                <a:ea typeface="HarmonyOS Sans SC Black"/>
                <a:cs typeface="HarmonyOS Sans SC Black"/>
                <a:sym typeface="微软雅黑" panose="020B0503020204020204" charset="-122"/>
              </a:rPr>
              <a:t>优 惠 分 类</a:t>
            </a:r>
            <a:endParaRPr lang="en-US" sz="1100"/>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02</a:t>
            </a:r>
            <a:endParaRPr lang="en-US" sz="1100"/>
          </a:p>
        </p:txBody>
      </p:sp>
      <p:sp>
        <p:nvSpPr>
          <p:cNvPr id="7" name="AutoShape 7"/>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772160" y="1883410"/>
            <a:ext cx="10820400" cy="151765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pPr>
            <a:r>
              <a:rPr lang="en-US" sz="2200" b="1">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政策核心依据</a:t>
            </a:r>
            <a:endParaRPr lang="en-US" sz="2200" b="1">
              <a:solidFill>
                <a:srgbClr val="4C6AAC"/>
              </a:solidFill>
              <a:latin typeface="微软雅黑" panose="020B0503020204020204" charset="-122"/>
              <a:ea typeface="微软雅黑" panose="020B0503020204020204" charset="-122"/>
              <a:cs typeface="微软雅黑" panose="020B0503020204020204" charset="-122"/>
            </a:endParaRPr>
          </a:p>
          <a:p>
            <a:pPr marL="0" indent="0" algn="l">
              <a:lnSpc>
                <a:spcPct val="125000"/>
              </a:lnSpc>
            </a:pP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根据国家税务总局公告2010年第2号规定，企业采取</a:t>
            </a:r>
            <a:r>
              <a:rPr lang="en-US" sz="1600" b="1">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“公司+农户”</a:t>
            </a: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经营模式从事牲畜、家禽的饲养，虽不直接从事畜禽的养殖，对此类以“公司+农户”经营模式从事农、林、牧、渔业项目生产的企业，可以按照《中华人民共和国企业所得税法实施条例》第八十六条的有关规定，享受减免企业所得税优惠政策。</a:t>
            </a:r>
            <a:endPar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1" name="AutoShape 9"/>
          <p:cNvSpPr/>
          <p:nvPr/>
        </p:nvSpPr>
        <p:spPr>
          <a:xfrm>
            <a:off x="1315085" y="998855"/>
            <a:ext cx="8877300" cy="647700"/>
          </a:xfrm>
          <a:prstGeom prst="rect">
            <a:avLst/>
          </a:prstGeom>
          <a:noFill/>
          <a:ln w="12700" cap="flat" cmpd="sng">
            <a:noFill/>
            <a:prstDash val="solid"/>
            <a:round/>
          </a:ln>
        </p:spPr>
        <p:txBody>
          <a:bodyPr vert="horz" wrap="square" lIns="0" tIns="0" rIns="0" bIns="0" rtlCol="0" anchor="t" anchorCtr="0"/>
          <a:p>
            <a:pPr marL="0" indent="0" algn="ctr">
              <a:lnSpc>
                <a:spcPct val="133000"/>
              </a:lnSpc>
              <a:spcAft>
                <a:spcPts val="600"/>
              </a:spcAft>
              <a:defRPr/>
            </a:pPr>
            <a:r>
              <a:rPr lang="en-US" sz="2800" b="1" i="0" u="none" strike="noStrike">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“公</a:t>
            </a:r>
            <a:r>
              <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司+农户”经营模式企业所得税优惠</a:t>
            </a:r>
            <a:endParaRPr lang="en-US" sz="2800" b="1" i="0" u="none" strike="noStrike">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2" name="AutoShape 10"/>
          <p:cNvSpPr/>
          <p:nvPr/>
        </p:nvSpPr>
        <p:spPr>
          <a:xfrm>
            <a:off x="772160" y="3524885"/>
            <a:ext cx="10820400" cy="1242060"/>
          </a:xfrm>
          <a:prstGeom prst="rect">
            <a:avLst/>
          </a:prstGeom>
          <a:noFill/>
          <a:ln w="12700" cap="flat" cmpd="sng">
            <a:noFill/>
            <a:prstDash val="solid"/>
            <a:round/>
          </a:ln>
        </p:spPr>
        <p:txBody>
          <a:bodyPr vert="horz" wrap="square" lIns="88900" tIns="50800" rIns="88900" bIns="50800" rtlCol="0" anchor="t" anchorCtr="0"/>
          <a:p>
            <a:pPr marL="0" indent="0" algn="l">
              <a:lnSpc>
                <a:spcPct val="125000"/>
              </a:lnSpc>
            </a:pPr>
            <a:r>
              <a:rPr lang="zh-CN" sz="2200" b="1">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四要素</a:t>
            </a:r>
            <a:endParaRPr lang="en-US" sz="2200" b="1">
              <a:solidFill>
                <a:srgbClr val="4C6AAC"/>
              </a:solidFill>
              <a:latin typeface="微软雅黑" panose="020B0503020204020204" charset="-122"/>
              <a:ea typeface="微软雅黑" panose="020B0503020204020204" charset="-122"/>
              <a:cs typeface="微软雅黑" panose="020B0503020204020204" charset="-122"/>
            </a:endParaRPr>
          </a:p>
          <a:p>
            <a:pPr marL="0" indent="0" algn="l">
              <a:lnSpc>
                <a:spcPct val="125000"/>
              </a:lnSpc>
            </a:pP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1、签订委托养殖合同；2、畜禽苗、饲料、兽药及疫苗等关键生产资料</a:t>
            </a:r>
            <a:r>
              <a:rPr lang="zh-CN" alt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由公司统一提供</a:t>
            </a: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（所有权〈产权〉仍属于公司）；3、畜禽养大成为成品后交付公司回收</a:t>
            </a:r>
            <a:r>
              <a:rPr lang="zh-CN" alt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altLang="zh-CN"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4</a:t>
            </a:r>
            <a:r>
              <a:rPr lang="zh-CN" alt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、公司承担诸如市场、管理、采购、销售等经营职责及绝大部分经营管理风险。</a:t>
            </a:r>
            <a:endParaRPr lang="zh-CN" alt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30099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F9F9F9"/>
                </a:solidFill>
                <a:latin typeface="HarmonyOS Sans SC Black"/>
                <a:ea typeface="HarmonyOS Sans SC Black"/>
                <a:cs typeface="HarmonyOS Sans SC Black"/>
                <a:sym typeface="HarmonyOS Sans SC Black"/>
              </a:rPr>
              <a:t>优 惠 分 类</a:t>
            </a:r>
            <a:endParaRPr lang="zh-CN" altLang="en-US" sz="2000" b="0" i="0" u="none" strike="noStrike" spc="600">
              <a:solidFill>
                <a:srgbClr val="F9F9F9"/>
              </a:solidFill>
              <a:latin typeface="HarmonyOS Sans SC Black"/>
              <a:ea typeface="宋体" panose="02010600030101010101" pitchFamily="2" charset="-122"/>
              <a:cs typeface="HarmonyOS Sans SC Black"/>
              <a:sym typeface="HarmonyOS Sans SC Black"/>
            </a:endParaRPr>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02</a:t>
            </a:r>
            <a:endParaRPr lang="en-US" sz="1100"/>
          </a:p>
        </p:txBody>
      </p:sp>
      <p:sp>
        <p:nvSpPr>
          <p:cNvPr id="7" name="AutoShape 7"/>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1422400" y="1003935"/>
            <a:ext cx="8877300" cy="6477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i="0" u="none" strike="noStrike">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减半征收企业所得税的项目</a:t>
            </a:r>
            <a:endPar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10" name="AutoShape 10"/>
          <p:cNvSpPr/>
          <p:nvPr/>
        </p:nvSpPr>
        <p:spPr>
          <a:xfrm>
            <a:off x="1270000" y="2016760"/>
            <a:ext cx="3962400" cy="4953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i="0" u="none" strike="noStrike" spc="200">
                <a:solidFill>
                  <a:srgbClr val="3E3E3E"/>
                </a:solidFill>
                <a:latin typeface="微软雅黑" panose="020B0503020204020204" charset="-122"/>
                <a:ea typeface="微软雅黑" panose="020B0503020204020204" charset="-122"/>
                <a:cs typeface="微软雅黑" panose="020B0503020204020204" charset="-122"/>
                <a:sym typeface="微软雅黑" panose="020B0503020204020204" charset="-122"/>
              </a:rPr>
              <a:t>01 种植类项目</a:t>
            </a:r>
            <a:endParaRPr lang="en-US" sz="1100"/>
          </a:p>
        </p:txBody>
      </p:sp>
      <p:cxnSp>
        <p:nvCxnSpPr>
          <p:cNvPr id="11" name="Connector 11"/>
          <p:cNvCxnSpPr/>
          <p:nvPr/>
        </p:nvCxnSpPr>
        <p:spPr>
          <a:xfrm rot="24">
            <a:off x="2717800" y="2664462"/>
            <a:ext cx="520855" cy="12700"/>
          </a:xfrm>
          <a:prstGeom prst="line">
            <a:avLst/>
          </a:prstGeom>
          <a:solidFill>
            <a:srgbClr val="DEE0E3">
              <a:alpha val="100000"/>
            </a:srgbClr>
          </a:solidFill>
          <a:ln w="12700" cap="rnd" cmpd="sng">
            <a:solidFill>
              <a:srgbClr val="7D7D7D">
                <a:alpha val="100000"/>
              </a:srgbClr>
            </a:solidFill>
            <a:prstDash val="solid"/>
            <a:miter lim="10000000"/>
            <a:headEnd type="none" w="med" len="med"/>
            <a:tailEnd type="none" w="med" len="med"/>
          </a:ln>
        </p:spPr>
      </p:cxnSp>
      <p:sp>
        <p:nvSpPr>
          <p:cNvPr id="12" name="AutoShape 12"/>
          <p:cNvSpPr/>
          <p:nvPr/>
        </p:nvSpPr>
        <p:spPr>
          <a:xfrm>
            <a:off x="982345" y="2905760"/>
            <a:ext cx="4315460" cy="2590800"/>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spcAft>
                <a:spcPts val="600"/>
              </a:spcAft>
              <a:defRPr/>
            </a:pP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主要涵盖花卉、茶以及其他饮料作物和香料作物的种植项目。此类种植业依托特色资源发展，享受企业所得税减半征收的税收优惠政策，有效降低经营成本，助力产业规模化与品牌化升级。</a:t>
            </a:r>
            <a:endParaRPr lang="en-US" sz="1600"/>
          </a:p>
        </p:txBody>
      </p:sp>
      <p:sp>
        <p:nvSpPr>
          <p:cNvPr id="13" name="AutoShape 13"/>
          <p:cNvSpPr/>
          <p:nvPr/>
        </p:nvSpPr>
        <p:spPr>
          <a:xfrm>
            <a:off x="6305550" y="2016760"/>
            <a:ext cx="4572000" cy="5588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i="0" u="none" strike="noStrike" spc="200">
                <a:solidFill>
                  <a:srgbClr val="3E3E3E"/>
                </a:solidFill>
                <a:latin typeface="微软雅黑" panose="020B0503020204020204" charset="-122"/>
                <a:ea typeface="微软雅黑" panose="020B0503020204020204" charset="-122"/>
                <a:cs typeface="微软雅黑" panose="020B0503020204020204" charset="-122"/>
                <a:sym typeface="微软雅黑" panose="020B0503020204020204" charset="-122"/>
              </a:rPr>
              <a:t>02 养殖类项目</a:t>
            </a:r>
            <a:endParaRPr lang="en-US" sz="1100"/>
          </a:p>
        </p:txBody>
      </p:sp>
      <p:cxnSp>
        <p:nvCxnSpPr>
          <p:cNvPr id="14" name="Connector 14"/>
          <p:cNvCxnSpPr/>
          <p:nvPr/>
        </p:nvCxnSpPr>
        <p:spPr>
          <a:xfrm rot="24">
            <a:off x="8331200" y="2664462"/>
            <a:ext cx="520855" cy="12700"/>
          </a:xfrm>
          <a:prstGeom prst="line">
            <a:avLst/>
          </a:prstGeom>
          <a:solidFill>
            <a:srgbClr val="DEE0E3">
              <a:alpha val="100000"/>
            </a:srgbClr>
          </a:solidFill>
          <a:ln w="12700" cap="rnd" cmpd="sng">
            <a:solidFill>
              <a:srgbClr val="7D7D7D">
                <a:alpha val="100000"/>
              </a:srgbClr>
            </a:solidFill>
            <a:prstDash val="solid"/>
            <a:miter lim="10000000"/>
            <a:headEnd type="none" w="med" len="med"/>
            <a:tailEnd type="none" w="med" len="med"/>
          </a:ln>
        </p:spPr>
      </p:cxnSp>
      <p:sp>
        <p:nvSpPr>
          <p:cNvPr id="15" name="AutoShape 15"/>
          <p:cNvSpPr/>
          <p:nvPr/>
        </p:nvSpPr>
        <p:spPr>
          <a:xfrm>
            <a:off x="6491605" y="2905760"/>
            <a:ext cx="4617720" cy="2324100"/>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spcAft>
                <a:spcPts val="600"/>
              </a:spcAft>
              <a:defRPr/>
            </a:pP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包含海水养殖与内陆养殖两大类型，涉及鱼类、虾蟹类、贝类等水产养殖产业。该类项目适用企业所得税减半征收政策，扶持水产养殖向生态化、集约化方向发展，带动乡村渔业经济与农户增收。</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6" name="AutoShape 16"/>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11200" y="863600"/>
            <a:ext cx="11010900" cy="5334000"/>
          </a:xfrm>
          <a:prstGeom prst="roundRect">
            <a:avLst>
              <a:gd name="adj" fmla="val 0"/>
            </a:avLst>
          </a:prstGeom>
          <a:solidFill>
            <a:srgbClr val="FFFFFF">
              <a:alpha val="100000"/>
            </a:srgbClr>
          </a:solidFill>
          <a:ln w="25400" cap="flat" cmpd="sng">
            <a:noFill/>
            <a:prstDash val="solid"/>
            <a:round/>
          </a:ln>
          <a:effectLst>
            <a:outerShdw blurRad="50800" dist="38100" dir="2700000" algn="tl" rotWithShape="0">
              <a:srgbClr val="000000">
                <a:alpha val="20000"/>
              </a:srgbClr>
            </a:outerShdw>
          </a:effectLst>
        </p:spPr>
        <p:txBody>
          <a:bodyPr vert="horz" wrap="square" lIns="63500" tIns="63500" rIns="63500" bIns="63500" rtlCol="0" anchor="ctr"/>
          <a:lstStyle/>
          <a:p>
            <a:pPr algn="ctr">
              <a:defRPr/>
            </a:pPr>
          </a:p>
        </p:txBody>
      </p:sp>
      <p:sp>
        <p:nvSpPr>
          <p:cNvPr id="3" name="AutoShape 3"/>
          <p:cNvSpPr/>
          <p:nvPr/>
        </p:nvSpPr>
        <p:spPr>
          <a:xfrm>
            <a:off x="660400" y="927100"/>
            <a:ext cx="939800" cy="17653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698500" y="1003300"/>
            <a:ext cx="901700" cy="5588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2800" b="1" i="0" u="none" strike="noStrike" spc="200">
                <a:solidFill>
                  <a:srgbClr val="F9F9F9"/>
                </a:solidFill>
                <a:latin typeface="HarmonyOS Sans SC"/>
                <a:ea typeface="HarmonyOS Sans SC"/>
                <a:cs typeface="HarmonyOS Sans SC"/>
                <a:sym typeface="HarmonyOS Sans SC"/>
              </a:rPr>
              <a:t>tips：</a:t>
            </a:r>
            <a:endParaRPr lang="en-US" sz="1100"/>
          </a:p>
        </p:txBody>
      </p:sp>
      <p:sp>
        <p:nvSpPr>
          <p:cNvPr id="5" name="AutoShape 5"/>
          <p:cNvSpPr/>
          <p:nvPr/>
        </p:nvSpPr>
        <p:spPr>
          <a:xfrm>
            <a:off x="1765300" y="1194435"/>
            <a:ext cx="9664700" cy="123063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spcAft>
                <a:spcPts val="600"/>
              </a:spcAft>
              <a:defRPr/>
            </a:pPr>
            <a:r>
              <a:rPr lang="en-US" sz="2000" b="1" i="0" u="none" strike="noStrike" spc="100">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01 单独核算原则</a:t>
            </a:r>
            <a:endParaRPr lang="en-US" sz="1100"/>
          </a:p>
          <a:p>
            <a:pPr marL="0" indent="0" algn="l">
              <a:lnSpc>
                <a:spcPct val="125000"/>
              </a:lnSpc>
              <a:spcAft>
                <a:spcPts val="600"/>
              </a:spcAft>
            </a:pPr>
            <a:r>
              <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企业同时从事不同所得税待遇的项目时，优惠项目应</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单独计算所得</a:t>
            </a:r>
            <a:r>
              <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，并合理分摊期间费用。未单独计算的，税务机关将不予认可其优惠资格，不得享受相应税收减免。</a:t>
            </a:r>
            <a:endPar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6" name="Connector 6"/>
          <p:cNvCxnSpPr/>
          <p:nvPr/>
        </p:nvCxnSpPr>
        <p:spPr>
          <a:xfrm rot="26">
            <a:off x="10998200" y="6184902"/>
            <a:ext cx="508159" cy="12700"/>
          </a:xfrm>
          <a:prstGeom prst="line">
            <a:avLst/>
          </a:prstGeom>
          <a:solidFill>
            <a:srgbClr val="DEE0E3">
              <a:alpha val="100000"/>
            </a:srgbClr>
          </a:solidFill>
          <a:ln w="12700" cap="flat" cmpd="sng">
            <a:solidFill>
              <a:srgbClr val="92D050">
                <a:alpha val="100000"/>
              </a:srgbClr>
            </a:solidFill>
            <a:prstDash val="solid"/>
            <a:miter lim="10000000"/>
            <a:headEnd type="none" w="med" len="med"/>
            <a:tailEnd type="none" w="med" len="med"/>
          </a:ln>
        </p:spPr>
      </p:cxnSp>
      <p:sp>
        <p:nvSpPr>
          <p:cNvPr id="7" name="AutoShape 7"/>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9" name="AutoShape 9"/>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10" name="AutoShape 10"/>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03</a:t>
            </a:r>
            <a:endParaRPr lang="en-US" sz="1100"/>
          </a:p>
        </p:txBody>
      </p:sp>
      <p:sp>
        <p:nvSpPr>
          <p:cNvPr id="11" name="AutoShape 11"/>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1765300" y="2584450"/>
            <a:ext cx="9918700" cy="1167765"/>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spcAft>
                <a:spcPts val="600"/>
              </a:spcAft>
              <a:defRPr/>
            </a:pPr>
            <a:r>
              <a:rPr lang="en-US" sz="2000" b="1" i="0" u="none" strike="noStrike" spc="100">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02 限制与禁止类项目红线</a:t>
            </a:r>
            <a:endParaRPr lang="en-US" sz="1100"/>
          </a:p>
          <a:p>
            <a:pPr marL="0" indent="0" algn="l">
              <a:lnSpc>
                <a:spcPct val="125000"/>
              </a:lnSpc>
              <a:spcAft>
                <a:spcPts val="600"/>
              </a:spcAft>
            </a:pPr>
            <a:r>
              <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企业从事国家</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限制和禁止发展</a:t>
            </a:r>
            <a:r>
              <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的项目，不得享受企业所得税优惠政策。涉及行业需对照《产业结构调整指导目录》进行合规自查，严禁触碰政策红线。</a:t>
            </a:r>
            <a:endPar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5" name="AutoShape 15"/>
          <p:cNvSpPr/>
          <p:nvPr/>
        </p:nvSpPr>
        <p:spPr>
          <a:xfrm>
            <a:off x="1765300" y="4048125"/>
            <a:ext cx="9423400" cy="1079500"/>
          </a:xfrm>
          <a:prstGeom prst="rect">
            <a:avLst/>
          </a:prstGeom>
          <a:noFill/>
          <a:ln w="12700" cap="flat" cmpd="sng">
            <a:noFill/>
            <a:prstDash val="solid"/>
            <a:round/>
          </a:ln>
        </p:spPr>
        <p:txBody>
          <a:bodyPr vert="horz" wrap="square" lIns="0" tIns="0" rIns="0" bIns="0" rtlCol="0" anchor="t" anchorCtr="0"/>
          <a:lstStyle/>
          <a:p>
            <a:pPr marL="0" indent="0" algn="l">
              <a:lnSpc>
                <a:spcPct val="125000"/>
              </a:lnSpc>
              <a:spcAft>
                <a:spcPts val="600"/>
              </a:spcAft>
              <a:defRPr/>
            </a:pPr>
            <a:r>
              <a:rPr lang="en-US" sz="2000" b="1" i="0" u="none" strike="noStrike" spc="100">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合规经营提示</a:t>
            </a:r>
            <a:endParaRPr lang="en-US" sz="1100"/>
          </a:p>
          <a:p>
            <a:pPr marL="0" indent="0" algn="l">
              <a:lnSpc>
                <a:spcPct val="125000"/>
              </a:lnSpc>
            </a:pPr>
            <a:r>
              <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享受税收优惠的核心前提是业务真实与财务核算规范。建议企业建立独立的优惠项目核算台账，清晰归集收入、成本及费用，</a:t>
            </a:r>
            <a:r>
              <a:rPr lang="en-US" sz="1600"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按规定留存好备查资料，降低涉税风险</a:t>
            </a:r>
            <a:r>
              <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en-US" sz="1600" b="0" i="0" u="none" strike="noStrike" spc="1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6" name="AutoShape 16"/>
          <p:cNvSpPr/>
          <p:nvPr/>
        </p:nvSpPr>
        <p:spPr>
          <a:xfrm>
            <a:off x="711200" y="1574800"/>
            <a:ext cx="901700" cy="1117600"/>
          </a:xfrm>
          <a:prstGeom prst="rect">
            <a:avLst/>
          </a:prstGeom>
          <a:noFill/>
          <a:ln w="12700" cap="flat" cmpd="sng">
            <a:noFill/>
            <a:prstDash val="solid"/>
            <a:round/>
          </a:ln>
        </p:spPr>
        <p:txBody>
          <a:bodyPr vert="horz" wrap="square" lIns="0" tIns="0" rIns="0" bIns="0" rtlCol="0" anchor="t" anchorCtr="0"/>
          <a:lstStyle/>
          <a:p>
            <a:pPr marL="0" indent="0" algn="l">
              <a:lnSpc>
                <a:spcPct val="133000"/>
              </a:lnSpc>
              <a:defRPr/>
            </a:pPr>
            <a:r>
              <a:rPr lang="en-US" sz="2400" b="1" i="0" u="none" strike="noStrike" spc="200">
                <a:solidFill>
                  <a:srgbClr val="F9F9F9"/>
                </a:solidFill>
                <a:latin typeface="HarmonyOS Sans SC"/>
                <a:ea typeface="HarmonyOS Sans SC"/>
                <a:cs typeface="HarmonyOS Sans SC"/>
                <a:sym typeface="HarmonyOS Sans SC"/>
              </a:rPr>
              <a:t>核心须知</a:t>
            </a:r>
            <a:endParaRPr lang="en-US" sz="1100"/>
          </a:p>
        </p:txBody>
      </p:sp>
      <p:sp>
        <p:nvSpPr>
          <p:cNvPr id="17" name="AutoShape 17"/>
          <p:cNvSpPr/>
          <p:nvPr/>
        </p:nvSpPr>
        <p:spPr>
          <a:xfrm>
            <a:off x="1587500" y="127000"/>
            <a:ext cx="9131300" cy="711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a:solidFill>
                  <a:srgbClr val="F9F9F9"/>
                </a:solidFill>
                <a:latin typeface="HarmonyOS Sans SC Black"/>
                <a:ea typeface="HarmonyOS Sans SC Black"/>
                <a:cs typeface="HarmonyOS Sans SC Black"/>
                <a:sym typeface="微软雅黑" panose="020B0503020204020204" charset="-122"/>
              </a:rPr>
              <a:t>关 键 注 意 事 项</a:t>
            </a:r>
            <a:endParaRPr lang="en-US" sz="2000" b="1">
              <a:solidFill>
                <a:srgbClr val="F9F9F9"/>
              </a:solidFill>
              <a:latin typeface="HarmonyOS Sans SC Black"/>
              <a:ea typeface="HarmonyOS Sans SC Black"/>
              <a:cs typeface="HarmonyOS Sans SC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C6AAC">
            <a:alpha val="100000"/>
          </a:srgbClr>
        </a:solidFill>
        <a:effectLst/>
      </p:bgPr>
    </p:bg>
    <p:spTree>
      <p:nvGrpSpPr>
        <p:cNvPr id="1" name=""/>
        <p:cNvGrpSpPr/>
        <p:nvPr/>
      </p:nvGrpSpPr>
      <p:grpSpPr>
        <a:xfrm>
          <a:off x="0" y="0"/>
          <a:ext cx="0" cy="0"/>
          <a:chOff x="0" y="0"/>
          <a:chExt cx="0" cy="0"/>
        </a:xfrm>
      </p:grpSpPr>
      <p:sp>
        <p:nvSpPr>
          <p:cNvPr id="2" name="Freeform 2"/>
          <p:cNvSpPr/>
          <p:nvPr/>
        </p:nvSpPr>
        <p:spPr>
          <a:xfrm>
            <a:off x="0" y="1571625"/>
            <a:ext cx="8204200" cy="3714750"/>
          </a:xfrm>
          <a:custGeom>
            <a:avLst/>
            <a:gdLst/>
            <a:ahLst/>
            <a:cxnLst/>
            <a:rect l="l" t="t" r="r" b="b"/>
            <a:pathLst>
              <a:path w="8204200" h="3714750">
                <a:moveTo>
                  <a:pt x="0" y="0"/>
                </a:moveTo>
                <a:lnTo>
                  <a:pt x="7407275" y="0"/>
                </a:lnTo>
                <a:cubicBezTo>
                  <a:pt x="7847405" y="0"/>
                  <a:pt x="8204200" y="356795"/>
                  <a:pt x="8204200" y="796925"/>
                </a:cubicBezTo>
                <a:lnTo>
                  <a:pt x="8204200" y="2917825"/>
                </a:lnTo>
                <a:cubicBezTo>
                  <a:pt x="8204200" y="3357955"/>
                  <a:pt x="7847405" y="3714750"/>
                  <a:pt x="7407275" y="3714750"/>
                </a:cubicBezTo>
                <a:lnTo>
                  <a:pt x="0" y="3714750"/>
                </a:lnTo>
                <a:close/>
              </a:path>
            </a:pathLst>
          </a:cu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8585" y="2230755"/>
            <a:ext cx="7298690" cy="2082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感</a:t>
            </a:r>
            <a:r>
              <a:rPr lang="en-US" altLang="zh-CN"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 </a:t>
            </a: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谢</a:t>
            </a:r>
            <a:r>
              <a:rPr lang="en-US" altLang="zh-CN"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 </a:t>
            </a: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观</a:t>
            </a:r>
            <a:r>
              <a:rPr lang="en-US" altLang="zh-CN"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 </a:t>
            </a: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看</a:t>
            </a:r>
            <a:r>
              <a:rPr lang="en-US" altLang="zh-CN"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 </a:t>
            </a: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本</a:t>
            </a:r>
            <a:r>
              <a:rPr lang="en-US" altLang="zh-CN"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 </a:t>
            </a: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期</a:t>
            </a:r>
            <a:endPar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endParaRPr>
          </a:p>
          <a:p>
            <a:pPr marL="0" indent="0" algn="l">
              <a:lnSpc>
                <a:spcPct val="100000"/>
              </a:lnSpc>
              <a:defRPr/>
            </a:pPr>
            <a:r>
              <a:rPr lang="en-US" altLang="zh-CN"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 </a:t>
            </a:r>
            <a:r>
              <a:rPr lang="zh-CN" altLang="en-US" sz="6000" b="1" i="0" u="none" strike="noStrike" kern="1200" spc="160" dirty="0">
                <a:solidFill>
                  <a:schemeClr val="accent1"/>
                </a:solidFill>
                <a:latin typeface="思源宋体 CN Heavy" panose="02020900000000000000" pitchFamily="18" charset="-122"/>
                <a:ea typeface="思源宋体 CN Heavy" panose="02020900000000000000" pitchFamily="18" charset="-122"/>
                <a:cs typeface="+mn-cs"/>
                <a:sym typeface="Noto Serif SC"/>
              </a:rPr>
              <a:t>《纳税人学堂》</a:t>
            </a:r>
            <a:endParaRPr lang="en-US" sz="1100" b="1"/>
          </a:p>
        </p:txBody>
      </p:sp>
      <p:sp>
        <p:nvSpPr>
          <p:cNvPr id="5" name="AutoShape 5"/>
          <p:cNvSpPr/>
          <p:nvPr/>
        </p:nvSpPr>
        <p:spPr>
          <a:xfrm rot="5400000">
            <a:off x="7064375" y="3067050"/>
            <a:ext cx="152400" cy="1270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rot="5400000">
            <a:off x="7267575" y="3067050"/>
            <a:ext cx="152400" cy="1270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rot="5400000">
            <a:off x="7458075" y="3067050"/>
            <a:ext cx="152400" cy="1270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cxnSp>
        <p:nvCxnSpPr>
          <p:cNvPr id="8" name="Connector 8"/>
          <p:cNvCxnSpPr/>
          <p:nvPr/>
        </p:nvCxnSpPr>
        <p:spPr>
          <a:xfrm rot="109">
            <a:off x="609600" y="5524505"/>
            <a:ext cx="317754" cy="12700"/>
          </a:xfrm>
          <a:prstGeom prst="line">
            <a:avLst/>
          </a:prstGeom>
          <a:solidFill>
            <a:srgbClr val="DEE0E3">
              <a:alpha val="100000"/>
            </a:srgbClr>
          </a:solidFill>
          <a:ln w="38100" cap="flat" cmpd="sng">
            <a:solidFill>
              <a:srgbClr val="92D050">
                <a:alpha val="100000"/>
              </a:srgbClr>
            </a:solidFill>
            <a:prstDash val="solid"/>
            <a:miter lim="10000000"/>
            <a:headEnd type="none" w="med" len="med"/>
            <a:tailEnd type="none" w="med" len="med"/>
          </a:ln>
        </p:spPr>
      </p:cxnSp>
      <p:sp>
        <p:nvSpPr>
          <p:cNvPr id="9" name="AutoShape 9"/>
          <p:cNvSpPr/>
          <p:nvPr/>
        </p:nvSpPr>
        <p:spPr>
          <a:xfrm>
            <a:off x="3708400" y="787400"/>
            <a:ext cx="88900" cy="63500"/>
          </a:xfrm>
          <a:prstGeom prst="parallelogram">
            <a:avLst>
              <a:gd name="adj" fmla="val 25000"/>
            </a:avLst>
          </a:prstGeom>
          <a:gradFill rotWithShape="0">
            <a:gsLst>
              <a:gs pos="0">
                <a:srgbClr val="F9F9F9">
                  <a:alpha val="100000"/>
                </a:srgbClr>
              </a:gs>
              <a:gs pos="100000">
                <a:srgbClr val="F9F9F9">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3797300" y="787400"/>
            <a:ext cx="88900" cy="63500"/>
          </a:xfrm>
          <a:prstGeom prst="parallelogram">
            <a:avLst>
              <a:gd name="adj" fmla="val 25000"/>
            </a:avLst>
          </a:prstGeom>
          <a:gradFill rotWithShape="0">
            <a:gsLst>
              <a:gs pos="0">
                <a:srgbClr val="F9F9F9">
                  <a:alpha val="100000"/>
                </a:srgbClr>
              </a:gs>
              <a:gs pos="100000">
                <a:srgbClr val="F9F9F9">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3873500" y="787400"/>
            <a:ext cx="88900" cy="63500"/>
          </a:xfrm>
          <a:prstGeom prst="parallelogram">
            <a:avLst>
              <a:gd name="adj" fmla="val 25000"/>
            </a:avLst>
          </a:prstGeom>
          <a:gradFill rotWithShape="0">
            <a:gsLst>
              <a:gs pos="0">
                <a:srgbClr val="F9F9F9">
                  <a:alpha val="100000"/>
                </a:srgbClr>
              </a:gs>
              <a:gs pos="100000">
                <a:srgbClr val="F9F9F9">
                  <a:alpha val="0"/>
                </a:srgbClr>
              </a:gs>
            </a:gsLst>
            <a:lin ang="0"/>
          </a:gradFill>
          <a:ln w="25400" cap="flat" cmpd="sng">
            <a:noFill/>
            <a:prstDash val="solid"/>
            <a:round/>
          </a:ln>
        </p:spPr>
        <p:txBody>
          <a:bodyPr vert="horz" wrap="square" lIns="63500" tIns="63500" rIns="63500" bIns="63500" rtlCol="0" anchor="ctr"/>
          <a:lstStyle/>
          <a:p>
            <a:pPr algn="ctr">
              <a:defRPr/>
            </a:pPr>
          </a:p>
        </p:txBody>
      </p:sp>
      <p:cxnSp>
        <p:nvCxnSpPr>
          <p:cNvPr id="12" name="Connector 12"/>
          <p:cNvCxnSpPr/>
          <p:nvPr/>
        </p:nvCxnSpPr>
        <p:spPr>
          <a:xfrm>
            <a:off x="4051300" y="825500"/>
            <a:ext cx="1917742" cy="12700"/>
          </a:xfrm>
          <a:prstGeom prst="line">
            <a:avLst/>
          </a:prstGeom>
          <a:solidFill>
            <a:srgbClr val="DEE0E3">
              <a:alpha val="100000"/>
            </a:srgbClr>
          </a:solidFill>
          <a:ln w="12700" cap="flat" cmpd="sng">
            <a:gradFill rotWithShape="0">
              <a:gsLst>
                <a:gs pos="3000">
                  <a:srgbClr val="F9F9F9">
                    <a:alpha val="40000"/>
                  </a:srgbClr>
                </a:gs>
                <a:gs pos="87000">
                  <a:srgbClr val="F9F9F9">
                    <a:alpha val="0"/>
                  </a:srgbClr>
                </a:gs>
              </a:gsLst>
              <a:lin ang="0"/>
            </a:gradFill>
            <a:prstDash val="solid"/>
            <a:miter lim="10000000"/>
            <a:headEnd type="none" w="med" len="med"/>
            <a:tailEnd type="none" w="med" len="med"/>
          </a:ln>
        </p:spPr>
      </p:cxnSp>
      <p:sp>
        <p:nvSpPr>
          <p:cNvPr id="13" name="AutoShape 13"/>
          <p:cNvSpPr/>
          <p:nvPr/>
        </p:nvSpPr>
        <p:spPr>
          <a:xfrm>
            <a:off x="109220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109220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109220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111125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111125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111125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113030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113030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113030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115062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115062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115062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5" name="AutoShape 25"/>
          <p:cNvSpPr/>
          <p:nvPr/>
        </p:nvSpPr>
        <p:spPr>
          <a:xfrm>
            <a:off x="116967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116967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7" name="AutoShape 27"/>
          <p:cNvSpPr/>
          <p:nvPr/>
        </p:nvSpPr>
        <p:spPr>
          <a:xfrm>
            <a:off x="116967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101346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29" name="AutoShape 29"/>
          <p:cNvSpPr/>
          <p:nvPr/>
        </p:nvSpPr>
        <p:spPr>
          <a:xfrm>
            <a:off x="101346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101346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1" name="AutoShape 31"/>
          <p:cNvSpPr/>
          <p:nvPr/>
        </p:nvSpPr>
        <p:spPr>
          <a:xfrm>
            <a:off x="103251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2" name="AutoShape 32"/>
          <p:cNvSpPr/>
          <p:nvPr/>
        </p:nvSpPr>
        <p:spPr>
          <a:xfrm>
            <a:off x="103251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3" name="AutoShape 33"/>
          <p:cNvSpPr/>
          <p:nvPr/>
        </p:nvSpPr>
        <p:spPr>
          <a:xfrm>
            <a:off x="103251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4" name="AutoShape 34"/>
          <p:cNvSpPr/>
          <p:nvPr/>
        </p:nvSpPr>
        <p:spPr>
          <a:xfrm>
            <a:off x="105283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5" name="AutoShape 35"/>
          <p:cNvSpPr/>
          <p:nvPr/>
        </p:nvSpPr>
        <p:spPr>
          <a:xfrm>
            <a:off x="105283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6" name="AutoShape 36"/>
          <p:cNvSpPr/>
          <p:nvPr/>
        </p:nvSpPr>
        <p:spPr>
          <a:xfrm>
            <a:off x="105283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7" name="AutoShape 37"/>
          <p:cNvSpPr/>
          <p:nvPr/>
        </p:nvSpPr>
        <p:spPr>
          <a:xfrm>
            <a:off x="107188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8" name="AutoShape 38"/>
          <p:cNvSpPr/>
          <p:nvPr/>
        </p:nvSpPr>
        <p:spPr>
          <a:xfrm>
            <a:off x="107188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39" name="AutoShape 39"/>
          <p:cNvSpPr/>
          <p:nvPr/>
        </p:nvSpPr>
        <p:spPr>
          <a:xfrm>
            <a:off x="107188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0" name="AutoShape 40"/>
          <p:cNvSpPr/>
          <p:nvPr/>
        </p:nvSpPr>
        <p:spPr>
          <a:xfrm>
            <a:off x="10909300" y="5016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1" name="AutoShape 41"/>
          <p:cNvSpPr/>
          <p:nvPr/>
        </p:nvSpPr>
        <p:spPr>
          <a:xfrm>
            <a:off x="10909300" y="52070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
        <p:nvSpPr>
          <p:cNvPr id="42" name="AutoShape 42"/>
          <p:cNvSpPr/>
          <p:nvPr/>
        </p:nvSpPr>
        <p:spPr>
          <a:xfrm>
            <a:off x="10909300" y="5397500"/>
            <a:ext cx="88900" cy="88900"/>
          </a:xfrm>
          <a:prstGeom prst="ellipse">
            <a:avLst/>
          </a:prstGeom>
          <a:solidFill>
            <a:srgbClr val="4C6AAC">
              <a:alpha val="69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90500" y="196850"/>
            <a:ext cx="11811000" cy="6477000"/>
          </a:xfrm>
          <a:prstGeom prst="roundRect">
            <a:avLst>
              <a:gd name="adj" fmla="val 0"/>
            </a:avLst>
          </a:prstGeom>
          <a:solidFill>
            <a:srgbClr val="F9F9F9">
              <a:alpha val="100000"/>
            </a:srgbClr>
          </a:solidFill>
          <a:ln w="762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3" name="AutoShape 3"/>
          <p:cNvSpPr/>
          <p:nvPr/>
        </p:nvSpPr>
        <p:spPr>
          <a:xfrm rot="5400000">
            <a:off x="-1993900" y="1993900"/>
            <a:ext cx="6858000" cy="2882900"/>
          </a:xfrm>
          <a:prstGeom prst="snip2SameRect">
            <a:avLst>
              <a:gd name="adj1" fmla="val 5230"/>
              <a:gd name="adj2"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1257300" y="2621915"/>
            <a:ext cx="927100" cy="1993900"/>
          </a:xfrm>
          <a:prstGeom prst="rect">
            <a:avLst/>
          </a:prstGeom>
          <a:noFill/>
          <a:ln w="12700" cap="flat" cmpd="sng">
            <a:noFill/>
            <a:prstDash val="solid"/>
            <a:round/>
          </a:ln>
        </p:spPr>
        <p:txBody>
          <a:bodyPr vert="eaVert" wrap="none" lIns="88900" tIns="50800" rIns="88900" bIns="50800" rtlCol="0" anchor="t" anchorCtr="0"/>
          <a:lstStyle/>
          <a:p>
            <a:pPr marL="0" indent="0" algn="l">
              <a:lnSpc>
                <a:spcPct val="100000"/>
              </a:lnSpc>
              <a:defRPr/>
            </a:pPr>
            <a:r>
              <a:rPr lang="zh-CN" altLang="en-US" sz="4800" b="0" i="0" u="none" strike="noStrike" kern="1200" noProof="0" dirty="0">
                <a:ln>
                  <a:noFill/>
                </a:ln>
                <a:solidFill>
                  <a:prstClr val="white"/>
                </a:solidFill>
                <a:effectLst/>
                <a:uLnTx/>
                <a:uFillTx/>
                <a:latin typeface="HarmonyOS Sans SC Black" panose="00000A00000000000000" pitchFamily="2" charset="-122"/>
                <a:ea typeface="HarmonyOS Sans SC Black" panose="00000A00000000000000" pitchFamily="2" charset="-122"/>
                <a:cs typeface="+mn-cs"/>
                <a:sym typeface="HarmonyOS Sans SC Black"/>
              </a:rPr>
              <a:t>目 录</a:t>
            </a:r>
            <a:endParaRPr lang="zh-CN" altLang="en-US" sz="4800" kern="1200" noProof="0" dirty="0">
              <a:ln>
                <a:noFill/>
              </a:ln>
              <a:solidFill>
                <a:prstClr val="white"/>
              </a:solidFill>
              <a:effectLst/>
              <a:uLnTx/>
              <a:uFillTx/>
              <a:latin typeface="HarmonyOS Sans SC Black" panose="00000A00000000000000" pitchFamily="2" charset="-122"/>
              <a:ea typeface="HarmonyOS Sans SC Black" panose="00000A00000000000000" pitchFamily="2" charset="-122"/>
              <a:cs typeface="+mn-cs"/>
            </a:endParaRPr>
          </a:p>
        </p:txBody>
      </p:sp>
      <p:cxnSp>
        <p:nvCxnSpPr>
          <p:cNvPr id="5" name="Connector 5"/>
          <p:cNvCxnSpPr/>
          <p:nvPr/>
        </p:nvCxnSpPr>
        <p:spPr>
          <a:xfrm rot="5287304">
            <a:off x="1257249" y="1536752"/>
            <a:ext cx="774804" cy="12700"/>
          </a:xfrm>
          <a:prstGeom prst="line">
            <a:avLst/>
          </a:prstGeom>
          <a:solidFill>
            <a:srgbClr val="DEE0E3">
              <a:alpha val="100000"/>
            </a:srgbClr>
          </a:solidFill>
          <a:ln w="25400" cap="flat" cmpd="sng">
            <a:solidFill>
              <a:srgbClr val="F9F9F9">
                <a:alpha val="100000"/>
              </a:srgbClr>
            </a:solidFill>
            <a:prstDash val="solid"/>
            <a:miter lim="10000000"/>
            <a:headEnd type="none" w="med" len="med"/>
            <a:tailEnd type="none" w="med" len="med"/>
          </a:ln>
        </p:spPr>
      </p:cxnSp>
      <p:cxnSp>
        <p:nvCxnSpPr>
          <p:cNvPr id="6" name="Connector 6"/>
          <p:cNvCxnSpPr/>
          <p:nvPr/>
        </p:nvCxnSpPr>
        <p:spPr>
          <a:xfrm rot="5287304">
            <a:off x="1257249" y="5308652"/>
            <a:ext cx="774804" cy="12700"/>
          </a:xfrm>
          <a:prstGeom prst="line">
            <a:avLst/>
          </a:prstGeom>
          <a:solidFill>
            <a:srgbClr val="DEE0E3">
              <a:alpha val="100000"/>
            </a:srgbClr>
          </a:solidFill>
          <a:ln w="25400" cap="flat" cmpd="sng">
            <a:solidFill>
              <a:srgbClr val="F9F9F9">
                <a:alpha val="100000"/>
              </a:srgbClr>
            </a:solidFill>
            <a:prstDash val="solid"/>
            <a:miter lim="10000000"/>
            <a:headEnd type="none" w="med" len="med"/>
            <a:tailEnd type="none" w="med" len="med"/>
          </a:ln>
        </p:spPr>
      </p:cxnSp>
      <p:sp>
        <p:nvSpPr>
          <p:cNvPr id="7" name="AutoShape 7"/>
          <p:cNvSpPr/>
          <p:nvPr/>
        </p:nvSpPr>
        <p:spPr>
          <a:xfrm rot="5400000">
            <a:off x="-304800" y="3200400"/>
            <a:ext cx="2755900" cy="368300"/>
          </a:xfrm>
          <a:prstGeom prst="rect">
            <a:avLst/>
          </a:prstGeom>
          <a:noFill/>
          <a:ln w="12700" cap="flat" cmpd="sng">
            <a:noFill/>
            <a:prstDash val="solid"/>
            <a:round/>
          </a:ln>
        </p:spPr>
        <p:txBody>
          <a:bodyPr vert="horz" wrap="square" lIns="88900" tIns="50800" rIns="88900" bIns="50800" rtlCol="0" anchor="t" anchorCtr="0"/>
          <a:lstStyle/>
          <a:p>
            <a:pPr marL="0" indent="0" algn="dist">
              <a:lnSpc>
                <a:spcPct val="100000"/>
              </a:lnSpc>
              <a:defRPr/>
            </a:pPr>
            <a:r>
              <a:rPr lang="en-US" sz="1800" b="0" i="0" u="none" strike="noStrike">
                <a:solidFill>
                  <a:srgbClr val="FFFFFF">
                    <a:alpha val="80000"/>
                  </a:srgbClr>
                </a:solidFill>
                <a:latin typeface="HarmonyOS Sans SC"/>
                <a:ea typeface="HarmonyOS Sans SC"/>
                <a:cs typeface="HarmonyOS Sans SC"/>
                <a:sym typeface="HarmonyOS Sans SC"/>
              </a:rPr>
              <a:t>CONTENTS</a:t>
            </a:r>
            <a:endParaRPr lang="en-US" sz="1100"/>
          </a:p>
        </p:txBody>
      </p:sp>
      <p:sp>
        <p:nvSpPr>
          <p:cNvPr id="8" name="AutoShape 8"/>
          <p:cNvSpPr/>
          <p:nvPr/>
        </p:nvSpPr>
        <p:spPr>
          <a:xfrm>
            <a:off x="4648200" y="2057400"/>
            <a:ext cx="2438400" cy="6223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altLang="zh-CN" sz="2400" b="0" i="0" u="none" strike="noStrike" kern="1200" spc="300" dirty="0">
                <a:solidFill>
                  <a:schemeClr val="lt1"/>
                </a:solidFill>
                <a:latin typeface="微软雅黑" panose="020B0503020204020204" charset="-122"/>
                <a:ea typeface="微软雅黑" panose="020B0503020204020204" charset="-122"/>
                <a:cs typeface="+mn-cs"/>
                <a:sym typeface="微软雅黑" panose="020B0503020204020204" charset="-122"/>
              </a:rPr>
              <a:t>PART - 01</a:t>
            </a:r>
            <a:endParaRPr lang="en-US" altLang="zh-CN" sz="2400" kern="1200" spc="300" dirty="0">
              <a:solidFill>
                <a:schemeClr val="lt1"/>
              </a:solidFill>
              <a:latin typeface="微软雅黑" panose="020B0503020204020204" charset="-122"/>
              <a:ea typeface="微软雅黑" panose="020B0503020204020204" charset="-122"/>
              <a:cs typeface="+mn-cs"/>
            </a:endParaRPr>
          </a:p>
        </p:txBody>
      </p:sp>
      <p:sp>
        <p:nvSpPr>
          <p:cNvPr id="9" name="AutoShape 9"/>
          <p:cNvSpPr/>
          <p:nvPr/>
        </p:nvSpPr>
        <p:spPr>
          <a:xfrm>
            <a:off x="4648200" y="2057400"/>
            <a:ext cx="7073900" cy="6223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0" name="AutoShape 10"/>
          <p:cNvSpPr/>
          <p:nvPr/>
        </p:nvSpPr>
        <p:spPr>
          <a:xfrm>
            <a:off x="6985000" y="2273300"/>
            <a:ext cx="203200" cy="203200"/>
          </a:xfrm>
          <a:prstGeom prst="roundRect">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7353300" y="2184400"/>
            <a:ext cx="4368800" cy="457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农产品增值税减免优惠政策</a:t>
            </a:r>
            <a:endPar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2" name="AutoShape 12"/>
          <p:cNvSpPr/>
          <p:nvPr/>
        </p:nvSpPr>
        <p:spPr>
          <a:xfrm>
            <a:off x="4648200" y="3909695"/>
            <a:ext cx="2439035" cy="866775"/>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altLang="zh-CN" sz="2400" b="0" i="0" u="none" strike="noStrike" kern="1200" spc="300" dirty="0">
                <a:solidFill>
                  <a:schemeClr val="lt1"/>
                </a:solidFill>
                <a:latin typeface="微软雅黑" panose="020B0503020204020204" charset="-122"/>
                <a:ea typeface="微软雅黑" panose="020B0503020204020204" charset="-122"/>
                <a:cs typeface="+mn-cs"/>
                <a:sym typeface="微软雅黑" panose="020B0503020204020204" charset="-122"/>
              </a:rPr>
              <a:t>PART - 02</a:t>
            </a:r>
            <a:endParaRPr lang="en-US" altLang="zh-CN" sz="2400" kern="1200" spc="300" dirty="0">
              <a:solidFill>
                <a:schemeClr val="lt1"/>
              </a:solidFill>
              <a:latin typeface="微软雅黑" panose="020B0503020204020204" charset="-122"/>
              <a:ea typeface="微软雅黑" panose="020B0503020204020204" charset="-122"/>
              <a:cs typeface="+mn-cs"/>
            </a:endParaRPr>
          </a:p>
        </p:txBody>
      </p:sp>
      <p:sp>
        <p:nvSpPr>
          <p:cNvPr id="13" name="AutoShape 13"/>
          <p:cNvSpPr/>
          <p:nvPr/>
        </p:nvSpPr>
        <p:spPr>
          <a:xfrm>
            <a:off x="4647565" y="3910330"/>
            <a:ext cx="7112635" cy="86614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4" name="AutoShape 14"/>
          <p:cNvSpPr/>
          <p:nvPr/>
        </p:nvSpPr>
        <p:spPr>
          <a:xfrm>
            <a:off x="6985000" y="4241165"/>
            <a:ext cx="203200" cy="203200"/>
          </a:xfrm>
          <a:prstGeom prst="roundRect">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7315200" y="3909695"/>
            <a:ext cx="4445000" cy="76835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农林牧渔业项目企业所得税优惠政策</a:t>
            </a:r>
            <a:endPar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0" name="Freeform 20"/>
          <p:cNvSpPr/>
          <p:nvPr/>
        </p:nvSpPr>
        <p:spPr>
          <a:xfrm rot="10800000">
            <a:off x="3810000" y="2146300"/>
            <a:ext cx="233220" cy="199735"/>
          </a:xfrm>
          <a:custGeom>
            <a:avLst/>
            <a:gdLst/>
            <a:ahLst/>
            <a:cxnLst/>
            <a:rect l="l" t="t" r="r" b="b"/>
            <a:pathLst>
              <a:path w="233220" h="199735">
                <a:moveTo>
                  <a:pt x="0" y="199735"/>
                </a:moveTo>
                <a:lnTo>
                  <a:pt x="116610" y="0"/>
                </a:lnTo>
                <a:lnTo>
                  <a:pt x="233220" y="199735"/>
                </a:lnTo>
                <a:lnTo>
                  <a:pt x="116610" y="150019"/>
                </a:lnTo>
                <a:close/>
              </a:path>
            </a:pathLst>
          </a:cu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21" name="Freeform 21"/>
          <p:cNvSpPr/>
          <p:nvPr/>
        </p:nvSpPr>
        <p:spPr>
          <a:xfrm rot="10800000">
            <a:off x="3810000" y="4166870"/>
            <a:ext cx="233220" cy="199735"/>
          </a:xfrm>
          <a:custGeom>
            <a:avLst/>
            <a:gdLst/>
            <a:ahLst/>
            <a:cxnLst/>
            <a:rect l="l" t="t" r="r" b="b"/>
            <a:pathLst>
              <a:path w="233220" h="199735">
                <a:moveTo>
                  <a:pt x="0" y="199735"/>
                </a:moveTo>
                <a:lnTo>
                  <a:pt x="116610" y="0"/>
                </a:lnTo>
                <a:lnTo>
                  <a:pt x="233220" y="199735"/>
                </a:lnTo>
                <a:lnTo>
                  <a:pt x="116610" y="150019"/>
                </a:lnTo>
                <a:close/>
              </a:path>
            </a:pathLst>
          </a:cu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60400" y="584200"/>
            <a:ext cx="2514600" cy="6273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918585" y="851535"/>
            <a:ext cx="7477760" cy="774700"/>
          </a:xfrm>
          <a:prstGeom prst="rect">
            <a:avLst/>
          </a:prstGeom>
          <a:noFill/>
          <a:ln w="12700" cap="flat" cmpd="sng">
            <a:noFill/>
            <a:prstDash val="solid"/>
            <a:round/>
          </a:ln>
        </p:spPr>
        <p:txBody>
          <a:bodyPr vert="horz" wrap="square" lIns="88900" tIns="50800" rIns="88900" bIns="50800" rtlCol="0" anchor="t" anchorCtr="0"/>
          <a:lstStyle/>
          <a:p>
            <a:pPr marL="0" indent="0" algn="r">
              <a:lnSpc>
                <a:spcPct val="100000"/>
              </a:lnSpc>
              <a:defRPr/>
            </a:pPr>
            <a:r>
              <a:rPr lang="en-US" sz="4400" b="1" spc="300">
                <a:solidFill>
                  <a:srgbClr val="3C3C3C"/>
                </a:solidFill>
                <a:latin typeface="Noto Serif SC"/>
                <a:ea typeface="Noto Serif SC"/>
                <a:cs typeface="Noto Serif SC"/>
                <a:sym typeface="微软雅黑" panose="020B0503020204020204" charset="-122"/>
              </a:rPr>
              <a:t>农产品增值税减免优惠政策</a:t>
            </a:r>
            <a:endParaRPr lang="en-US" sz="4400" b="1" i="0" u="none" strike="noStrike" spc="300">
              <a:solidFill>
                <a:srgbClr val="3C3C3C"/>
              </a:solidFill>
              <a:latin typeface="Noto Serif SC"/>
              <a:ea typeface="Noto Serif SC"/>
              <a:cs typeface="Noto Serif SC"/>
              <a:sym typeface="Noto Serif SC"/>
            </a:endParaRPr>
          </a:p>
        </p:txBody>
      </p:sp>
      <p:sp>
        <p:nvSpPr>
          <p:cNvPr id="4" name="AutoShape 4"/>
          <p:cNvSpPr/>
          <p:nvPr/>
        </p:nvSpPr>
        <p:spPr>
          <a:xfrm rot="-5400000">
            <a:off x="-965200" y="3162300"/>
            <a:ext cx="5816600" cy="8255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altLang="zh-CN" sz="4800" b="1" i="0" u="none" strike="noStrike" spc="600" dirty="0">
                <a:solidFill>
                  <a:schemeClr val="bg1"/>
                </a:solidFill>
                <a:latin typeface="思源宋体 CN Heavy" panose="02020900000000000000" pitchFamily="18" charset="-122"/>
                <a:ea typeface="思源宋体 CN Heavy" panose="02020900000000000000" pitchFamily="18" charset="-122"/>
                <a:cs typeface="+mn-cs"/>
                <a:sym typeface="Noto Serif SC"/>
              </a:rPr>
              <a:t>PART 01</a:t>
            </a:r>
            <a:endParaRPr lang="en-US" sz="4800" b="1" spc="600">
              <a:solidFill>
                <a:srgbClr val="F9F9F9"/>
              </a:solidFill>
              <a:latin typeface="Noto Serif SC"/>
              <a:ea typeface="Noto Serif SC"/>
              <a:cs typeface="Noto Serif SC"/>
            </a:endParaRPr>
          </a:p>
        </p:txBody>
      </p:sp>
      <p:sp>
        <p:nvSpPr>
          <p:cNvPr id="5" name="AutoShape 5"/>
          <p:cNvSpPr/>
          <p:nvPr/>
        </p:nvSpPr>
        <p:spPr>
          <a:xfrm>
            <a:off x="11950700" y="2781300"/>
            <a:ext cx="241300" cy="1854200"/>
          </a:xfrm>
          <a:prstGeom prst="roundRect">
            <a:avLst>
              <a:gd name="adj" fmla="val 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308100" y="1460500"/>
            <a:ext cx="1295400" cy="4356100"/>
          </a:xfrm>
          <a:prstGeom prst="roundRect">
            <a:avLst>
              <a:gd name="adj" fmla="val 0"/>
            </a:avLst>
          </a:prstGeom>
          <a:noFill/>
          <a:ln w="25400" cap="flat" cmpd="sng">
            <a:solidFill>
              <a:srgbClr val="F9F9F9">
                <a:alpha val="45000"/>
              </a:srgbClr>
            </a:solidFill>
            <a:prstDash val="solid"/>
            <a:miter lim="8000000"/>
          </a:ln>
        </p:spPr>
        <p:txBody>
          <a:bodyPr vert="horz" wrap="square" lIns="63500" tIns="63500" rIns="63500" bIns="63500" rtlCol="0" anchor="ctr"/>
          <a:lstStyle/>
          <a:p>
            <a:pPr algn="ctr">
              <a:defRPr/>
            </a:pPr>
          </a:p>
        </p:txBody>
      </p:sp>
      <p:sp>
        <p:nvSpPr>
          <p:cNvPr id="7" name="AutoShape 7"/>
          <p:cNvSpPr/>
          <p:nvPr/>
        </p:nvSpPr>
        <p:spPr>
          <a:xfrm>
            <a:off x="73787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74676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7556500" y="6337300"/>
            <a:ext cx="88900" cy="63500"/>
          </a:xfrm>
          <a:prstGeom prst="parallelogram">
            <a:avLst>
              <a:gd name="adj" fmla="val 25000"/>
            </a:avLst>
          </a:prstGeom>
          <a:gradFill rotWithShape="0">
            <a:gsLst>
              <a:gs pos="0">
                <a:srgbClr val="4C6AAC">
                  <a:alpha val="100000"/>
                </a:srgbClr>
              </a:gs>
              <a:gs pos="100000">
                <a:srgbClr val="4C6AAC">
                  <a:alpha val="0"/>
                </a:srgbClr>
              </a:gs>
            </a:gsLst>
            <a:lin ang="0"/>
          </a:gradFill>
          <a:ln w="25400" cap="flat" cmpd="sng">
            <a:noFill/>
            <a:prstDash val="solid"/>
            <a:round/>
          </a:ln>
        </p:spPr>
        <p:txBody>
          <a:bodyPr vert="horz" wrap="square" lIns="63500" tIns="63500" rIns="63500" bIns="63500" rtlCol="0" anchor="ctr"/>
          <a:lstStyle/>
          <a:p>
            <a:pPr algn="ctr">
              <a:defRPr/>
            </a:pPr>
          </a:p>
        </p:txBody>
      </p:sp>
      <p:cxnSp>
        <p:nvCxnSpPr>
          <p:cNvPr id="10" name="Connector 10"/>
          <p:cNvCxnSpPr/>
          <p:nvPr/>
        </p:nvCxnSpPr>
        <p:spPr>
          <a:xfrm>
            <a:off x="8293100" y="6375400"/>
            <a:ext cx="1917742" cy="12700"/>
          </a:xfrm>
          <a:prstGeom prst="line">
            <a:avLst/>
          </a:prstGeom>
          <a:solidFill>
            <a:srgbClr val="DEE0E3">
              <a:alpha val="100000"/>
            </a:srgbClr>
          </a:solidFill>
          <a:ln w="12700" cap="flat" cmpd="sng">
            <a:gradFill rotWithShape="0">
              <a:gsLst>
                <a:gs pos="3000">
                  <a:srgbClr val="4C6AAC">
                    <a:alpha val="40000"/>
                  </a:srgbClr>
                </a:gs>
                <a:gs pos="87000">
                  <a:srgbClr val="4C6AAC">
                    <a:alpha val="0"/>
                  </a:srgbClr>
                </a:gs>
              </a:gsLst>
              <a:lin ang="0"/>
            </a:gradFill>
            <a:prstDash val="solid"/>
            <a:miter lim="10000000"/>
            <a:headEnd type="none" w="med" len="med"/>
            <a:tailEnd type="none" w="med" len="med"/>
          </a:ln>
        </p:spPr>
      </p:cxnSp>
      <p:sp>
        <p:nvSpPr>
          <p:cNvPr id="11" name="AutoShape 11"/>
          <p:cNvSpPr/>
          <p:nvPr/>
        </p:nvSpPr>
        <p:spPr>
          <a:xfrm>
            <a:off x="635000" y="1955800"/>
            <a:ext cx="2540000" cy="8255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endParaRPr lang="en-US" sz="1100"/>
          </a:p>
        </p:txBody>
      </p:sp>
      <p:sp>
        <p:nvSpPr>
          <p:cNvPr id="12" name="AutoShape 12"/>
          <p:cNvSpPr/>
          <p:nvPr/>
        </p:nvSpPr>
        <p:spPr>
          <a:xfrm>
            <a:off x="4241165" y="4090670"/>
            <a:ext cx="6858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03</a:t>
            </a:r>
            <a:endParaRPr lang="en-US" sz="1100"/>
          </a:p>
        </p:txBody>
      </p:sp>
      <p:sp>
        <p:nvSpPr>
          <p:cNvPr id="13" name="AutoShape 13"/>
          <p:cNvSpPr/>
          <p:nvPr/>
        </p:nvSpPr>
        <p:spPr>
          <a:xfrm>
            <a:off x="4241165" y="4166870"/>
            <a:ext cx="3231515"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4" name="AutoShape 14"/>
          <p:cNvSpPr/>
          <p:nvPr/>
        </p:nvSpPr>
        <p:spPr>
          <a:xfrm>
            <a:off x="5142865" y="4331970"/>
            <a:ext cx="76200" cy="228600"/>
          </a:xfrm>
          <a:prstGeom prst="roundRect">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219065" y="4274820"/>
            <a:ext cx="2398395" cy="444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流通环节优惠</a:t>
            </a:r>
            <a:endParaRPr lang="en-US" sz="1100"/>
          </a:p>
        </p:txBody>
      </p:sp>
      <p:sp>
        <p:nvSpPr>
          <p:cNvPr id="16" name="AutoShape 16"/>
          <p:cNvSpPr/>
          <p:nvPr/>
        </p:nvSpPr>
        <p:spPr>
          <a:xfrm rot="5400000">
            <a:off x="6235065" y="4478020"/>
            <a:ext cx="63500" cy="25400"/>
          </a:xfrm>
          <a:prstGeom prst="triangle">
            <a:avLst>
              <a:gd name="adj" fmla="val 5000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7981315" y="2256790"/>
            <a:ext cx="6858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02</a:t>
            </a:r>
            <a:endParaRPr lang="en-US" sz="1100"/>
          </a:p>
        </p:txBody>
      </p:sp>
      <p:sp>
        <p:nvSpPr>
          <p:cNvPr id="18" name="AutoShape 18"/>
          <p:cNvSpPr/>
          <p:nvPr/>
        </p:nvSpPr>
        <p:spPr>
          <a:xfrm>
            <a:off x="7981315" y="2332990"/>
            <a:ext cx="3382010"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9" name="AutoShape 19"/>
          <p:cNvSpPr/>
          <p:nvPr/>
        </p:nvSpPr>
        <p:spPr>
          <a:xfrm>
            <a:off x="9048115" y="2498090"/>
            <a:ext cx="76200" cy="228600"/>
          </a:xfrm>
          <a:prstGeom prst="roundRect">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9124315" y="2428240"/>
            <a:ext cx="2239645" cy="444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常见误区厘清</a:t>
            </a:r>
            <a:endParaRPr lang="en-US" sz="1100"/>
          </a:p>
        </p:txBody>
      </p:sp>
      <p:sp>
        <p:nvSpPr>
          <p:cNvPr id="21" name="AutoShape 21"/>
          <p:cNvSpPr/>
          <p:nvPr/>
        </p:nvSpPr>
        <p:spPr>
          <a:xfrm rot="5400000">
            <a:off x="9029065" y="2599690"/>
            <a:ext cx="63500" cy="25400"/>
          </a:xfrm>
          <a:prstGeom prst="triangle">
            <a:avLst>
              <a:gd name="adj" fmla="val 5000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4228465" y="2237740"/>
            <a:ext cx="6858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01</a:t>
            </a:r>
            <a:endParaRPr lang="en-US" sz="1100"/>
          </a:p>
        </p:txBody>
      </p:sp>
      <p:sp>
        <p:nvSpPr>
          <p:cNvPr id="23" name="AutoShape 23"/>
          <p:cNvSpPr/>
          <p:nvPr/>
        </p:nvSpPr>
        <p:spPr>
          <a:xfrm>
            <a:off x="4228465" y="2313940"/>
            <a:ext cx="3200400"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24" name="AutoShape 24"/>
          <p:cNvSpPr/>
          <p:nvPr/>
        </p:nvSpPr>
        <p:spPr>
          <a:xfrm>
            <a:off x="5130165" y="2479040"/>
            <a:ext cx="76200" cy="228600"/>
          </a:xfrm>
          <a:prstGeom prst="roundRect">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5" name="AutoShape 25"/>
          <p:cNvSpPr/>
          <p:nvPr/>
        </p:nvSpPr>
        <p:spPr>
          <a:xfrm>
            <a:off x="5219065" y="2428240"/>
            <a:ext cx="2330450" cy="444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核心政策解读</a:t>
            </a:r>
            <a:endParaRPr lang="en-US" sz="1100"/>
          </a:p>
        </p:txBody>
      </p:sp>
      <p:sp>
        <p:nvSpPr>
          <p:cNvPr id="26" name="AutoShape 26"/>
          <p:cNvSpPr/>
          <p:nvPr/>
        </p:nvSpPr>
        <p:spPr>
          <a:xfrm rot="5400000">
            <a:off x="6209665" y="2580640"/>
            <a:ext cx="63500" cy="25400"/>
          </a:xfrm>
          <a:prstGeom prst="triangle">
            <a:avLst>
              <a:gd name="adj" fmla="val 5000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27" name="AutoShape 27"/>
          <p:cNvSpPr/>
          <p:nvPr/>
        </p:nvSpPr>
        <p:spPr>
          <a:xfrm>
            <a:off x="7981315" y="4033520"/>
            <a:ext cx="685800" cy="698500"/>
          </a:xfrm>
          <a:prstGeom prst="snip2DiagRect">
            <a:avLst>
              <a:gd name="adj1" fmla="val 0"/>
              <a:gd name="adj2" fmla="val 16667"/>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1800" b="0" i="0" u="none" strike="noStrike" spc="300">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04</a:t>
            </a:r>
            <a:endParaRPr lang="en-US" sz="1100"/>
          </a:p>
        </p:txBody>
      </p:sp>
      <p:sp>
        <p:nvSpPr>
          <p:cNvPr id="28" name="AutoShape 28"/>
          <p:cNvSpPr/>
          <p:nvPr/>
        </p:nvSpPr>
        <p:spPr>
          <a:xfrm>
            <a:off x="7981315" y="4109720"/>
            <a:ext cx="3371215" cy="635000"/>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29" name="AutoShape 29"/>
          <p:cNvSpPr/>
          <p:nvPr/>
        </p:nvSpPr>
        <p:spPr>
          <a:xfrm>
            <a:off x="9048115" y="4274820"/>
            <a:ext cx="76200" cy="228600"/>
          </a:xfrm>
          <a:prstGeom prst="roundRect">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9091295" y="4224020"/>
            <a:ext cx="2305050" cy="4445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400" b="0" i="0" u="none" strike="noStrike" spc="300">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其他相关优惠</a:t>
            </a:r>
            <a:endParaRPr lang="en-US" sz="1100"/>
          </a:p>
        </p:txBody>
      </p:sp>
      <p:sp>
        <p:nvSpPr>
          <p:cNvPr id="31" name="AutoShape 31"/>
          <p:cNvSpPr/>
          <p:nvPr/>
        </p:nvSpPr>
        <p:spPr>
          <a:xfrm rot="5400000">
            <a:off x="9029065" y="4420870"/>
            <a:ext cx="63500" cy="25400"/>
          </a:xfrm>
          <a:prstGeom prst="triangle">
            <a:avLst>
              <a:gd name="adj" fmla="val 5000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69850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F9F9F9"/>
                </a:solidFill>
                <a:latin typeface="HarmonyOS Sans SC Black"/>
                <a:ea typeface="HarmonyOS Sans SC Black"/>
                <a:cs typeface="HarmonyOS Sans SC Black"/>
                <a:sym typeface="HarmonyOS Sans SC Black"/>
              </a:rPr>
              <a:t>核 心 政 策</a:t>
            </a:r>
            <a:endParaRPr lang="en-US" sz="1100"/>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a:solidFill>
                  <a:srgbClr val="F9F9F9"/>
                </a:solidFill>
                <a:latin typeface="HarmonyOS Sans SC"/>
                <a:ea typeface="HarmonyOS Sans SC"/>
                <a:cs typeface="HarmonyOS Sans SC"/>
                <a:sym typeface="HarmonyOS Sans SC"/>
              </a:rPr>
              <a:t>0 1</a:t>
            </a:r>
            <a:endParaRPr lang="en-US" sz="1100"/>
          </a:p>
        </p:txBody>
      </p:sp>
      <p:sp>
        <p:nvSpPr>
          <p:cNvPr id="7" name="AutoShape 7"/>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1022350" y="1985010"/>
            <a:ext cx="10401300" cy="32004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defRPr/>
            </a:pPr>
            <a:r>
              <a:rPr lang="en-US" sz="2000" b="1" i="0" u="none" strike="noStrike">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▍政策法定依据</a:t>
            </a:r>
            <a:endParaRPr lang="en-US" sz="1100"/>
          </a:p>
          <a:p>
            <a:pPr marL="0" indent="0" algn="l">
              <a:lnSpc>
                <a:spcPct val="125000"/>
              </a:lnSpc>
            </a:pP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依据《中华人民共和国增值税法》第二十四条及相关配套公告</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25000"/>
              </a:lnSpc>
            </a:pP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第二十四条   下列项目免征增值税：（一）</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农业生产者销售的自产农产品</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，农业机耕、排灌、病虫害防治、植物保护、农牧保险以及相关技术培训业务，家禽、牲畜、水生动物的配种和疾病防治；</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00000"/>
              </a:lnSpc>
            </a:pPr>
            <a:endParaRPr lang="en-US" sz="1800">
              <a:solidFill>
                <a:srgbClr val="505050"/>
              </a:solidFill>
              <a:latin typeface="微软雅黑" panose="020B0503020204020204" charset="-122"/>
              <a:ea typeface="微软雅黑" panose="020B0503020204020204" charset="-122"/>
              <a:cs typeface="微软雅黑" panose="020B0503020204020204" charset="-122"/>
            </a:endParaRPr>
          </a:p>
          <a:p>
            <a:pPr marL="0" indent="0" algn="l">
              <a:lnSpc>
                <a:spcPct val="125000"/>
              </a:lnSpc>
            </a:pPr>
            <a:r>
              <a:rPr lang="en-US" sz="2000" b="1" i="0" u="none" strike="noStrike">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▍一句话读懂政策核心</a:t>
            </a:r>
            <a:endParaRPr lang="en-US" sz="2000" b="1" i="0" u="none" strike="noStrike">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33000"/>
              </a:lnSpc>
            </a:pP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国家对农业生产者销售的自产农产品给予增值税免税的税收优惠扶持，只要是</a:t>
            </a:r>
            <a:r>
              <a:rPr lang="en-US" sz="1600" b="1">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农业生产者自产自销</a:t>
            </a: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的初级农产品（如种植的蔬菜瓜果、养殖的禽畜水产等），在销售环节可直接享受免征增值税的优惠，有效降低农业生产经营成本。</a:t>
            </a:r>
            <a:endParaRPr sz="160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3" name="AutoShape 23"/>
          <p:cNvSpPr/>
          <p:nvPr/>
        </p:nvSpPr>
        <p:spPr>
          <a:xfrm>
            <a:off x="901700" y="1009650"/>
            <a:ext cx="4495800" cy="727075"/>
          </a:xfrm>
          <a:prstGeom prst="snip2DiagRect">
            <a:avLst>
              <a:gd name="adj1" fmla="val 0"/>
              <a:gd name="adj2" fmla="val 16667"/>
            </a:avLst>
          </a:prstGeom>
          <a:noFill/>
          <a:ln w="12700" cap="flat" cmpd="sng">
            <a:solidFill>
              <a:srgbClr val="4C6AAC">
                <a:alpha val="100000"/>
              </a:srgbClr>
            </a:solidFill>
            <a:prstDash val="solid"/>
            <a:miter lim="8000000"/>
          </a:ln>
        </p:spPr>
        <p:txBody>
          <a:bodyPr vert="horz" wrap="square" lIns="63500" tIns="63500" rIns="63500" bIns="63500" rtlCol="0" anchor="ctr"/>
          <a:p>
            <a:pPr algn="ctr">
              <a:defRPr/>
            </a:pPr>
          </a:p>
        </p:txBody>
      </p:sp>
      <p:sp>
        <p:nvSpPr>
          <p:cNvPr id="25" name="AutoShape 25"/>
          <p:cNvSpPr/>
          <p:nvPr/>
        </p:nvSpPr>
        <p:spPr>
          <a:xfrm>
            <a:off x="1261110" y="1104900"/>
            <a:ext cx="3776980" cy="444500"/>
          </a:xfrm>
          <a:prstGeom prst="rect">
            <a:avLst/>
          </a:prstGeom>
          <a:noFill/>
          <a:ln w="12700" cap="flat" cmpd="sng">
            <a:noFill/>
            <a:prstDash val="solid"/>
            <a:round/>
          </a:ln>
        </p:spPr>
        <p:txBody>
          <a:bodyPr vert="horz" wrap="square" lIns="88900" tIns="50800" rIns="88900" bIns="50800" rtlCol="0" anchor="t" anchorCtr="0"/>
          <a:p>
            <a:pPr marL="0" indent="0" algn="l">
              <a:lnSpc>
                <a:spcPct val="100000"/>
              </a:lnSpc>
              <a:defRPr/>
            </a:pPr>
            <a:r>
              <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HarmonyOS Sans SC Black"/>
              </a:rPr>
              <a:t>自产农产品免征增值税</a:t>
            </a:r>
            <a:endParaRPr lang="en-US" sz="2400" b="1">
              <a:solidFill>
                <a:schemeClr val="tx1"/>
              </a:solidFill>
              <a:latin typeface="HarmonyOS Sans SC Black"/>
              <a:ea typeface="HarmonyOS Sans SC Black"/>
              <a:cs typeface="HarmonyOS Sans SC Black"/>
              <a:sym typeface="HarmonyOS Sans SC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3009900" cy="393700"/>
          </a:xfrm>
          <a:prstGeom prst="rect">
            <a:avLst/>
          </a:prstGeom>
          <a:noFill/>
          <a:ln w="12700" cap="flat" cmpd="sng">
            <a:noFill/>
            <a:prstDash val="solid"/>
            <a:round/>
          </a:ln>
        </p:spPr>
        <p:txBody>
          <a:bodyPr vert="horz" wrap="square" lIns="88900" tIns="50800" rIns="88900" bIns="50800" rtlCol="0" anchor="t" anchorCtr="0"/>
          <a:lstStyle/>
          <a:p>
            <a:pPr marL="0" algn="l">
              <a:lnSpc>
                <a:spcPct val="100000"/>
              </a:lnSpc>
              <a:buSzTx/>
              <a:defRPr/>
            </a:pPr>
            <a:r>
              <a:rPr lang="en-US" sz="2000" b="1" i="0" u="none" strike="noStrike">
                <a:solidFill>
                  <a:srgbClr val="F9F9F9"/>
                </a:solidFill>
                <a:latin typeface="HarmonyOS Sans SC Black"/>
                <a:ea typeface="HarmonyOS Sans SC Black"/>
                <a:cs typeface="HarmonyOS Sans SC Black"/>
                <a:sym typeface="HarmonyOS Sans SC Black"/>
              </a:rPr>
              <a:t>核 心 </a:t>
            </a:r>
            <a:r>
              <a:rPr lang="en-US" sz="2000" b="1">
                <a:solidFill>
                  <a:srgbClr val="F9F9F9"/>
                </a:solidFill>
                <a:latin typeface="HarmonyOS Sans SC Black"/>
                <a:ea typeface="HarmonyOS Sans SC Black"/>
                <a:cs typeface="HarmonyOS Sans SC Black"/>
                <a:sym typeface="HarmonyOS Sans SC Black"/>
              </a:rPr>
              <a:t>政 策</a:t>
            </a:r>
            <a:endParaRPr lang="en-US" sz="2000" b="1">
              <a:solidFill>
                <a:srgbClr val="F9F9F9"/>
              </a:solidFill>
              <a:latin typeface="HarmonyOS Sans SC Black"/>
              <a:ea typeface="HarmonyOS Sans SC Black"/>
              <a:cs typeface="HarmonyOS Sans SC Black"/>
            </a:endParaRPr>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01</a:t>
            </a:r>
            <a:endParaRPr lang="en-US" sz="1100"/>
          </a:p>
        </p:txBody>
      </p:sp>
      <p:sp>
        <p:nvSpPr>
          <p:cNvPr id="7" name="AutoShape 7"/>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1422400" y="876300"/>
            <a:ext cx="8877300" cy="6477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关键概念解读</a:t>
            </a:r>
            <a:endParaRPr lang="en-US" sz="1100"/>
          </a:p>
        </p:txBody>
      </p:sp>
      <p:sp>
        <p:nvSpPr>
          <p:cNvPr id="10" name="AutoShape 10"/>
          <p:cNvSpPr/>
          <p:nvPr/>
        </p:nvSpPr>
        <p:spPr>
          <a:xfrm>
            <a:off x="1016000" y="1753870"/>
            <a:ext cx="3082925" cy="4953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400" b="1" i="0" u="none" strike="noStrike" spc="200">
                <a:solidFill>
                  <a:srgbClr val="3E3E3E"/>
                </a:solidFill>
                <a:latin typeface="微软雅黑" panose="020B0503020204020204" charset="-122"/>
                <a:ea typeface="微软雅黑" panose="020B0503020204020204" charset="-122"/>
                <a:cs typeface="微软雅黑" panose="020B0503020204020204" charset="-122"/>
                <a:sym typeface="微软雅黑" panose="020B0503020204020204" charset="-122"/>
              </a:rPr>
              <a:t>01 农业生产者</a:t>
            </a:r>
            <a:endParaRPr lang="en-US" sz="2400"/>
          </a:p>
        </p:txBody>
      </p:sp>
      <p:cxnSp>
        <p:nvCxnSpPr>
          <p:cNvPr id="11" name="Connector 11"/>
          <p:cNvCxnSpPr/>
          <p:nvPr/>
        </p:nvCxnSpPr>
        <p:spPr>
          <a:xfrm>
            <a:off x="1499870" y="2300607"/>
            <a:ext cx="519430" cy="12065"/>
          </a:xfrm>
          <a:prstGeom prst="line">
            <a:avLst/>
          </a:prstGeom>
          <a:solidFill>
            <a:srgbClr val="DEE0E3">
              <a:alpha val="100000"/>
            </a:srgbClr>
          </a:solidFill>
          <a:ln w="12700" cap="rnd" cmpd="sng">
            <a:solidFill>
              <a:srgbClr val="7D7D7D">
                <a:alpha val="100000"/>
              </a:srgbClr>
            </a:solidFill>
            <a:prstDash val="solid"/>
            <a:miter lim="10000000"/>
            <a:headEnd type="none" w="med" len="med"/>
            <a:tailEnd type="none" w="med" len="med"/>
          </a:ln>
        </p:spPr>
      </p:cxnSp>
      <p:sp>
        <p:nvSpPr>
          <p:cNvPr id="12" name="AutoShape 12"/>
          <p:cNvSpPr/>
          <p:nvPr/>
        </p:nvSpPr>
        <p:spPr>
          <a:xfrm>
            <a:off x="1831975" y="4690745"/>
            <a:ext cx="8411210" cy="1047750"/>
          </a:xfrm>
          <a:prstGeom prst="rect">
            <a:avLst/>
          </a:prstGeom>
          <a:noFill/>
          <a:ln w="12700" cap="flat" cmpd="sng">
            <a:noFill/>
            <a:prstDash val="solid"/>
            <a:round/>
          </a:ln>
        </p:spPr>
        <p:txBody>
          <a:bodyPr vert="horz" wrap="square" lIns="0" tIns="0" rIns="0" bIns="0" rtlCol="0" anchor="t" anchorCtr="0"/>
          <a:lstStyle/>
          <a:p>
            <a:pPr marL="0" indent="0" algn="just">
              <a:lnSpc>
                <a:spcPct val="125000"/>
              </a:lnSpc>
              <a:spcAft>
                <a:spcPts val="800"/>
              </a:spcAft>
              <a:defRPr/>
            </a:pPr>
            <a:endParaRPr lang="en-US" altLang="zh-CN" sz="1200">
              <a:solidFill>
                <a:srgbClr val="505050"/>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4820285" y="1753870"/>
            <a:ext cx="2906395" cy="5588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400" b="1" i="0" u="none" strike="noStrike" spc="200">
                <a:solidFill>
                  <a:srgbClr val="3E3E3E"/>
                </a:solidFill>
                <a:latin typeface="微软雅黑" panose="020B0503020204020204" charset="-122"/>
                <a:ea typeface="微软雅黑" panose="020B0503020204020204" charset="-122"/>
                <a:cs typeface="微软雅黑" panose="020B0503020204020204" charset="-122"/>
                <a:sym typeface="微软雅黑" panose="020B0503020204020204" charset="-122"/>
              </a:rPr>
              <a:t>02 自产农产品</a:t>
            </a:r>
            <a:endParaRPr lang="en-US" sz="1100"/>
          </a:p>
        </p:txBody>
      </p:sp>
      <p:cxnSp>
        <p:nvCxnSpPr>
          <p:cNvPr id="14" name="Connector 14"/>
          <p:cNvCxnSpPr/>
          <p:nvPr/>
        </p:nvCxnSpPr>
        <p:spPr>
          <a:xfrm>
            <a:off x="5208270" y="2288542"/>
            <a:ext cx="519430" cy="12065"/>
          </a:xfrm>
          <a:prstGeom prst="line">
            <a:avLst/>
          </a:prstGeom>
          <a:solidFill>
            <a:srgbClr val="DEE0E3">
              <a:alpha val="100000"/>
            </a:srgbClr>
          </a:solidFill>
          <a:ln w="12700" cap="rnd" cmpd="sng">
            <a:solidFill>
              <a:srgbClr val="7D7D7D">
                <a:alpha val="100000"/>
              </a:srgbClr>
            </a:solidFill>
            <a:prstDash val="solid"/>
            <a:miter lim="10000000"/>
            <a:headEnd type="none" w="med" len="med"/>
            <a:tailEnd type="none" w="med" len="med"/>
          </a:ln>
        </p:spPr>
      </p:cxnSp>
      <p:sp>
        <p:nvSpPr>
          <p:cNvPr id="16" name="AutoShape 16"/>
          <p:cNvSpPr/>
          <p:nvPr/>
        </p:nvSpPr>
        <p:spPr>
          <a:xfrm>
            <a:off x="720090" y="2521585"/>
            <a:ext cx="10858500" cy="1896745"/>
          </a:xfrm>
          <a:prstGeom prst="roundRect">
            <a:avLst>
              <a:gd name="adj" fmla="val 0"/>
            </a:avLst>
          </a:prstGeom>
          <a:solidFill>
            <a:srgbClr val="4C6AAC">
              <a:alpha val="8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825500" y="2402205"/>
            <a:ext cx="10598785" cy="182753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endParaRPr sz="1600">
              <a:solidFill>
                <a:srgbClr val="505050"/>
              </a:solidFill>
              <a:latin typeface="微软雅黑" panose="020B0503020204020204" charset="-122"/>
              <a:ea typeface="微软雅黑" panose="020B0503020204020204" charset="-122"/>
              <a:cs typeface="微软雅黑" panose="020B0503020204020204" charset="-122"/>
            </a:endParaRPr>
          </a:p>
          <a:p>
            <a:pPr marL="0" indent="0" algn="l">
              <a:lnSpc>
                <a:spcPct val="117000"/>
              </a:lnSpc>
              <a:defRPr/>
            </a:pPr>
            <a:r>
              <a:rPr lang="en-US" sz="16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农业生产者销售的自产农产品</a:t>
            </a:r>
            <a:r>
              <a:rPr lang="zh-CN" sz="1600">
                <a:solidFill>
                  <a:srgbClr val="505050"/>
                </a:solidFill>
                <a:latin typeface="微软雅黑" panose="020B0503020204020204" charset="-122"/>
                <a:ea typeface="微软雅黑" panose="020B0503020204020204" charset="-122"/>
                <a:cs typeface="微软雅黑" panose="020B0503020204020204" charset="-122"/>
              </a:rPr>
              <a:t>是直接从事植物的种植、收割和动物的饲养、捕捞的单位和个人销售的注释（财税字〔1995〕52号）所列的自产农业产品</a:t>
            </a:r>
            <a:r>
              <a:rPr lang="zh-CN" sz="1600">
                <a:solidFill>
                  <a:srgbClr val="505050"/>
                </a:solidFill>
                <a:latin typeface="微软雅黑" panose="020B0503020204020204" charset="-122"/>
                <a:ea typeface="微软雅黑" panose="020B0503020204020204" charset="-122"/>
                <a:cs typeface="微软雅黑" panose="020B0503020204020204" charset="-122"/>
                <a:sym typeface="+mn-ea"/>
              </a:rPr>
              <a:t>。</a:t>
            </a:r>
            <a:endParaRPr lang="zh-CN" sz="1600">
              <a:solidFill>
                <a:srgbClr val="505050"/>
              </a:solidFill>
              <a:latin typeface="微软雅黑" panose="020B0503020204020204" charset="-122"/>
              <a:ea typeface="微软雅黑" panose="020B0503020204020204" charset="-122"/>
              <a:cs typeface="微软雅黑" panose="020B0503020204020204" charset="-122"/>
              <a:sym typeface="+mn-ea"/>
            </a:endParaRPr>
          </a:p>
          <a:p>
            <a:pPr marL="0" indent="0" algn="l">
              <a:lnSpc>
                <a:spcPct val="117000"/>
              </a:lnSpc>
              <a:defRPr/>
            </a:pPr>
            <a:r>
              <a:rPr lang="en-US" sz="16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农业生产者</a:t>
            </a:r>
            <a:r>
              <a:rPr lang="zh-CN" sz="1600">
                <a:solidFill>
                  <a:srgbClr val="505050"/>
                </a:solidFill>
                <a:latin typeface="微软雅黑" panose="020B0503020204020204" charset="-122"/>
                <a:ea typeface="微软雅黑" panose="020B0503020204020204" charset="-122"/>
                <a:cs typeface="微软雅黑" panose="020B0503020204020204" charset="-122"/>
              </a:rPr>
              <a:t>，是指从事农业生产的单位和个人;</a:t>
            </a:r>
            <a:r>
              <a:rPr lang="en-US" sz="16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农产品</a:t>
            </a:r>
            <a:r>
              <a:rPr lang="zh-CN" sz="1600">
                <a:solidFill>
                  <a:srgbClr val="505050"/>
                </a:solidFill>
                <a:latin typeface="微软雅黑" panose="020B0503020204020204" charset="-122"/>
                <a:ea typeface="微软雅黑" panose="020B0503020204020204" charset="-122"/>
                <a:cs typeface="微软雅黑" panose="020B0503020204020204" charset="-122"/>
              </a:rPr>
              <a:t>，是指初级农产品，指农业、林业、畜牧业、渔业生产的各种植物、动物的初级产品。</a:t>
            </a:r>
            <a:endParaRPr sz="1600">
              <a:latin typeface="微软雅黑" panose="020B0503020204020204" charset="-122"/>
              <a:ea typeface="微软雅黑" panose="020B0503020204020204" charset="-122"/>
              <a:cs typeface="微软雅黑" panose="020B0503020204020204" charset="-122"/>
            </a:endParaRPr>
          </a:p>
          <a:p>
            <a:pPr marL="0" indent="0" algn="l">
              <a:lnSpc>
                <a:spcPct val="117000"/>
              </a:lnSpc>
              <a:defRPr/>
            </a:pPr>
            <a:r>
              <a:rPr lang="zh-CN" sz="1600">
                <a:solidFill>
                  <a:srgbClr val="505050"/>
                </a:solidFill>
                <a:latin typeface="微软雅黑" panose="020B0503020204020204" charset="-122"/>
                <a:ea typeface="微软雅黑" panose="020B0503020204020204" charset="-122"/>
                <a:cs typeface="微软雅黑" panose="020B0503020204020204" charset="-122"/>
              </a:rPr>
              <a:t>农民专业合作社销售本社成员生产的初级农产品，</a:t>
            </a:r>
            <a:r>
              <a:rPr lang="en-US" sz="1600" b="1">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属于</a:t>
            </a:r>
            <a:r>
              <a:rPr lang="zh-CN" sz="1600">
                <a:solidFill>
                  <a:srgbClr val="505050"/>
                </a:solidFill>
                <a:latin typeface="微软雅黑" panose="020B0503020204020204" charset="-122"/>
                <a:ea typeface="微软雅黑" panose="020B0503020204020204" charset="-122"/>
                <a:cs typeface="微软雅黑" panose="020B0503020204020204" charset="-122"/>
              </a:rPr>
              <a:t>农业生产者销售的自产农产品。农民专业合作社，是指依法设立和登记的农民专业合作社。</a:t>
            </a:r>
            <a:endParaRPr lang="zh-CN" sz="1600">
              <a:solidFill>
                <a:srgbClr val="505050"/>
              </a:solidFill>
              <a:latin typeface="微软雅黑" panose="020B0503020204020204" charset="-122"/>
              <a:ea typeface="微软雅黑" panose="020B0503020204020204" charset="-122"/>
              <a:cs typeface="微软雅黑" panose="020B0503020204020204" charset="-122"/>
            </a:endParaRPr>
          </a:p>
        </p:txBody>
      </p:sp>
      <p:sp>
        <p:nvSpPr>
          <p:cNvPr id="18" name="AutoShape 18"/>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3"/>
          <p:cNvSpPr/>
          <p:nvPr/>
        </p:nvSpPr>
        <p:spPr>
          <a:xfrm>
            <a:off x="8142605" y="1843405"/>
            <a:ext cx="2574290" cy="558800"/>
          </a:xfrm>
          <a:prstGeom prst="rect">
            <a:avLst/>
          </a:prstGeom>
          <a:noFill/>
          <a:ln w="12700" cap="flat" cmpd="sng">
            <a:noFill/>
            <a:prstDash val="solid"/>
            <a:round/>
          </a:ln>
        </p:spPr>
        <p:txBody>
          <a:bodyPr vert="horz" wrap="square" lIns="0" tIns="0" rIns="0" bIns="0" rtlCol="0" anchor="t" anchorCtr="0"/>
          <a:p>
            <a:pPr marL="0" indent="0" algn="ctr">
              <a:lnSpc>
                <a:spcPct val="133000"/>
              </a:lnSpc>
              <a:spcAft>
                <a:spcPts val="600"/>
              </a:spcAft>
              <a:defRPr/>
            </a:pPr>
            <a:r>
              <a:rPr lang="en-US" sz="1800" b="1">
                <a:solidFill>
                  <a:srgbClr val="4C6AAC"/>
                </a:solidFill>
                <a:latin typeface="微软雅黑" panose="020B0503020204020204" charset="-122"/>
                <a:ea typeface="微软雅黑" panose="020B0503020204020204" charset="-122"/>
                <a:cs typeface="微软雅黑" panose="020B0503020204020204" charset="-122"/>
                <a:sym typeface="微软雅黑" panose="020B0503020204020204" charset="-122"/>
              </a:rPr>
              <a:t>03 初级农产品</a:t>
            </a:r>
            <a:endParaRPr lang="en-US" sz="1800"/>
          </a:p>
        </p:txBody>
      </p:sp>
      <p:sp>
        <p:nvSpPr>
          <p:cNvPr id="20" name="文本框 19"/>
          <p:cNvSpPr txBox="1"/>
          <p:nvPr/>
        </p:nvSpPr>
        <p:spPr>
          <a:xfrm>
            <a:off x="720090" y="4605020"/>
            <a:ext cx="10779760" cy="631190"/>
          </a:xfrm>
          <a:prstGeom prst="rect">
            <a:avLst/>
          </a:prstGeom>
          <a:noFill/>
        </p:spPr>
        <p:txBody>
          <a:bodyPr wrap="square" rtlCol="0" anchor="t">
            <a:spAutoFit/>
          </a:bodyPr>
          <a:p>
            <a:pPr marL="0" indent="0" algn="l">
              <a:lnSpc>
                <a:spcPct val="117000"/>
              </a:lnSpc>
              <a:defRPr/>
            </a:pPr>
            <a:r>
              <a:rPr lang="en-US" sz="1600" b="1">
                <a:solidFill>
                  <a:srgbClr val="0070C0"/>
                </a:solidFill>
                <a:latin typeface="微软雅黑" panose="020B0503020204020204" charset="-122"/>
                <a:ea typeface="微软雅黑" panose="020B0503020204020204" charset="-122"/>
                <a:cs typeface="微软雅黑" panose="020B0503020204020204" charset="-122"/>
              </a:rPr>
              <a:t>注意：</a:t>
            </a:r>
            <a:r>
              <a:rPr>
                <a:solidFill>
                  <a:srgbClr val="505050"/>
                </a:solidFill>
                <a:latin typeface="微软雅黑" panose="020B0503020204020204" charset="-122"/>
                <a:ea typeface="微软雅黑" panose="020B0503020204020204" charset="-122"/>
                <a:cs typeface="微软雅黑" panose="020B0503020204020204" charset="-122"/>
                <a:sym typeface="+mn-ea"/>
              </a:rPr>
              <a:t>对上述单位和个人销售的外购的农业产品，以及单位和个人外购农业产品生产、加工后销售的仍然属于注释所列的农业产品，不属于免税的范围，应当按照规定税率征收增值税。</a:t>
            </a:r>
            <a:endParaRPr>
              <a:solidFill>
                <a:srgbClr val="50505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02</a:t>
            </a:r>
            <a:endParaRPr lang="en-US" sz="1100"/>
          </a:p>
        </p:txBody>
      </p:sp>
      <p:sp>
        <p:nvSpPr>
          <p:cNvPr id="6" name="AutoShape 6"/>
          <p:cNvSpPr/>
          <p:nvPr/>
        </p:nvSpPr>
        <p:spPr>
          <a:xfrm>
            <a:off x="1587500" y="127000"/>
            <a:ext cx="51689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F9F9F9"/>
                </a:solidFill>
                <a:latin typeface="HarmonyOS Sans SC Black"/>
                <a:ea typeface="HarmonyOS Sans SC Black"/>
                <a:cs typeface="HarmonyOS Sans SC Black"/>
                <a:sym typeface="HarmonyOS Sans SC Black"/>
              </a:rPr>
              <a:t>常 见 误 区 解 析</a:t>
            </a:r>
            <a:endParaRPr lang="en-US" sz="1100"/>
          </a:p>
        </p:txBody>
      </p:sp>
      <p:sp>
        <p:nvSpPr>
          <p:cNvPr id="7" name="AutoShape 7"/>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85800" y="1244600"/>
            <a:ext cx="1339850" cy="673100"/>
          </a:xfrm>
          <a:prstGeom prst="roundRect">
            <a:avLst>
              <a:gd name="adj" fmla="val 0"/>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0" name="AutoShape 10"/>
          <p:cNvSpPr/>
          <p:nvPr/>
        </p:nvSpPr>
        <p:spPr>
          <a:xfrm>
            <a:off x="904875" y="1339850"/>
            <a:ext cx="901700" cy="482600"/>
          </a:xfrm>
          <a:prstGeom prst="rect">
            <a:avLst/>
          </a:prstGeom>
          <a:noFill/>
          <a:ln w="12700" cap="flat" cmpd="sng">
            <a:noFill/>
            <a:prstDash val="solid"/>
            <a:round/>
          </a:ln>
        </p:spPr>
        <p:txBody>
          <a:bodyPr vert="horz" wrap="none" lIns="0" tIns="0" rIns="0" bIns="0" rtlCol="0" anchor="t" anchorCtr="0"/>
          <a:lstStyle/>
          <a:p>
            <a:pPr marL="0" indent="0" algn="l">
              <a:lnSpc>
                <a:spcPct val="133000"/>
              </a:lnSpc>
              <a:spcAft>
                <a:spcPts val="600"/>
              </a:spcAft>
              <a:defRPr/>
            </a:pPr>
            <a:r>
              <a:rPr lang="en-US" sz="2400" b="0" i="0" u="none" strike="noStrike" spc="200">
                <a:solidFill>
                  <a:srgbClr val="3E3E3E"/>
                </a:solidFill>
                <a:latin typeface="HarmonyOS Sans SC Black"/>
                <a:ea typeface="HarmonyOS Sans SC Black"/>
                <a:cs typeface="HarmonyOS Sans SC Black"/>
                <a:sym typeface="HarmonyOS Sans SC Black"/>
              </a:rPr>
              <a:t>误区</a:t>
            </a:r>
            <a:r>
              <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rPr>
              <a:t>一</a:t>
            </a:r>
            <a:endPar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endParaRPr>
          </a:p>
        </p:txBody>
      </p:sp>
      <p:sp>
        <p:nvSpPr>
          <p:cNvPr id="11" name="AutoShape 11"/>
          <p:cNvSpPr/>
          <p:nvPr/>
        </p:nvSpPr>
        <p:spPr>
          <a:xfrm>
            <a:off x="2025650" y="1244600"/>
            <a:ext cx="6256020" cy="673100"/>
          </a:xfrm>
          <a:prstGeom prst="roundRect">
            <a:avLst>
              <a:gd name="adj" fmla="val 0"/>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2400" b="0" i="0" u="none" strike="noStrike">
                <a:solidFill>
                  <a:srgbClr val="F9F9F9"/>
                </a:solidFill>
                <a:latin typeface="微软雅黑" panose="020B0503020204020204" charset="-122"/>
                <a:ea typeface="微软雅黑" panose="020B0503020204020204" charset="-122"/>
                <a:cs typeface="微软雅黑" panose="020B0503020204020204" charset="-122"/>
                <a:sym typeface="微软雅黑" panose="020B0503020204020204" charset="-122"/>
              </a:rPr>
              <a:t>只要是销售农产品就一定能享受免税政策吗？</a:t>
            </a:r>
            <a:endParaRPr lang="en-US" sz="1100"/>
          </a:p>
        </p:txBody>
      </p:sp>
      <p:sp>
        <p:nvSpPr>
          <p:cNvPr id="12" name="AutoShape 12"/>
          <p:cNvSpPr/>
          <p:nvPr/>
        </p:nvSpPr>
        <p:spPr>
          <a:xfrm>
            <a:off x="666750" y="2169160"/>
            <a:ext cx="10833100" cy="1035050"/>
          </a:xfrm>
          <a:prstGeom prst="rect">
            <a:avLst/>
          </a:prstGeom>
          <a:noFill/>
          <a:ln w="12700" cap="flat" cmpd="sng">
            <a:noFill/>
            <a:prstDash val="solid"/>
            <a:round/>
          </a:ln>
        </p:spPr>
        <p:txBody>
          <a:bodyPr vert="horz" wrap="square" lIns="0" tIns="0" rIns="0" bIns="0" rtlCol="0" anchor="t" anchorCtr="0"/>
          <a:lstStyle/>
          <a:p>
            <a:pPr marL="0" indent="0" algn="just">
              <a:lnSpc>
                <a:spcPct val="125000"/>
              </a:lnSpc>
              <a:spcAft>
                <a:spcPts val="800"/>
              </a:spcAft>
              <a:defRPr/>
            </a:pP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正解</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免税的核心前提是</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“自产自销”</a:t>
            </a:r>
            <a:r>
              <a:rPr lang="zh-CN" alt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altLang="zh-CN"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初级农产品</a:t>
            </a:r>
            <a:r>
              <a:rPr lang="en-US" altLang="zh-CN"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若为外购农产品再转手销售，即便属于初级农产品范畴，也必须按照规定缴纳增值税。</a:t>
            </a:r>
            <a:endParaRPr lang="en-US" sz="16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3" name="AutoShape 13"/>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9"/>
          <p:cNvSpPr/>
          <p:nvPr/>
        </p:nvSpPr>
        <p:spPr>
          <a:xfrm>
            <a:off x="679450" y="3482975"/>
            <a:ext cx="1346200" cy="673100"/>
          </a:xfrm>
          <a:prstGeom prst="roundRect">
            <a:avLst>
              <a:gd name="adj" fmla="val 0"/>
            </a:avLst>
          </a:prstGeom>
          <a:noFill/>
          <a:ln w="12700" cap="flat" cmpd="sng">
            <a:solidFill>
              <a:srgbClr val="4C6AAC">
                <a:alpha val="100000"/>
              </a:srgbClr>
            </a:solidFill>
            <a:prstDash val="solid"/>
            <a:miter lim="8000000"/>
          </a:ln>
        </p:spPr>
        <p:txBody>
          <a:bodyPr vert="horz" wrap="square" lIns="63500" tIns="63500" rIns="63500" bIns="63500" rtlCol="0" anchor="ctr"/>
          <a:p>
            <a:pPr algn="ctr">
              <a:defRPr/>
            </a:pPr>
          </a:p>
        </p:txBody>
      </p:sp>
      <p:sp>
        <p:nvSpPr>
          <p:cNvPr id="15" name="AutoShape 10"/>
          <p:cNvSpPr/>
          <p:nvPr/>
        </p:nvSpPr>
        <p:spPr>
          <a:xfrm>
            <a:off x="904875" y="3578225"/>
            <a:ext cx="724535" cy="482600"/>
          </a:xfrm>
          <a:prstGeom prst="rect">
            <a:avLst/>
          </a:prstGeom>
          <a:noFill/>
          <a:ln w="12700" cap="flat" cmpd="sng">
            <a:noFill/>
            <a:prstDash val="solid"/>
            <a:round/>
          </a:ln>
        </p:spPr>
        <p:txBody>
          <a:bodyPr vert="horz" wrap="none" lIns="0" tIns="0" rIns="0" bIns="0" rtlCol="0" anchor="t" anchorCtr="0"/>
          <a:p>
            <a:pPr marL="0" indent="0" algn="l">
              <a:lnSpc>
                <a:spcPct val="133000"/>
              </a:lnSpc>
              <a:spcAft>
                <a:spcPts val="600"/>
              </a:spcAft>
              <a:defRPr/>
            </a:pPr>
            <a:r>
              <a:rPr lang="en-US" sz="2400" b="0" i="0" u="none" strike="noStrike" spc="200">
                <a:solidFill>
                  <a:srgbClr val="3E3E3E"/>
                </a:solidFill>
                <a:latin typeface="HarmonyOS Sans SC Black"/>
                <a:ea typeface="HarmonyOS Sans SC Black"/>
                <a:cs typeface="HarmonyOS Sans SC Black"/>
                <a:sym typeface="HarmonyOS Sans SC Black"/>
              </a:rPr>
              <a:t>误区</a:t>
            </a:r>
            <a:r>
              <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rPr>
              <a:t>二</a:t>
            </a:r>
            <a:endPar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endParaRPr>
          </a:p>
        </p:txBody>
      </p:sp>
      <p:sp>
        <p:nvSpPr>
          <p:cNvPr id="16" name="AutoShape 11"/>
          <p:cNvSpPr/>
          <p:nvPr/>
        </p:nvSpPr>
        <p:spPr>
          <a:xfrm>
            <a:off x="2025650" y="3482975"/>
            <a:ext cx="5863590" cy="673100"/>
          </a:xfrm>
          <a:prstGeom prst="roundRect">
            <a:avLst>
              <a:gd name="adj" fmla="val 0"/>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p>
            <a:pPr marL="0" indent="0" algn="ctr">
              <a:lnSpc>
                <a:spcPct val="100000"/>
              </a:lnSpc>
              <a:defRPr/>
            </a:pPr>
            <a:r>
              <a:rPr lang="en-US" sz="2400">
                <a:solidFill>
                  <a:srgbClr val="F9F9F9"/>
                </a:solidFill>
                <a:latin typeface="微软雅黑" panose="020B0503020204020204" charset="-122"/>
                <a:ea typeface="微软雅黑" panose="020B0503020204020204" charset="-122"/>
                <a:cs typeface="微软雅黑" panose="020B0503020204020204" charset="-122"/>
                <a:sym typeface="Noto Sans SC"/>
              </a:rPr>
              <a:t>销售免税农产品可开具增值税专用发票？</a:t>
            </a:r>
            <a:endParaRPr lang="en-US" sz="2400">
              <a:solidFill>
                <a:srgbClr val="F9F9F9"/>
              </a:solidFill>
              <a:latin typeface="微软雅黑" panose="020B0503020204020204" charset="-122"/>
              <a:ea typeface="微软雅黑" panose="020B0503020204020204" charset="-122"/>
              <a:cs typeface="微软雅黑" panose="020B0503020204020204" charset="-122"/>
            </a:endParaRPr>
          </a:p>
        </p:txBody>
      </p:sp>
      <p:sp>
        <p:nvSpPr>
          <p:cNvPr id="17" name="AutoShape 12"/>
          <p:cNvSpPr/>
          <p:nvPr/>
        </p:nvSpPr>
        <p:spPr>
          <a:xfrm>
            <a:off x="666750" y="4419600"/>
            <a:ext cx="10833100" cy="737235"/>
          </a:xfrm>
          <a:prstGeom prst="rect">
            <a:avLst/>
          </a:prstGeom>
          <a:noFill/>
          <a:ln w="12700" cap="flat" cmpd="sng">
            <a:noFill/>
            <a:prstDash val="solid"/>
            <a:round/>
          </a:ln>
        </p:spPr>
        <p:txBody>
          <a:bodyPr vert="horz" wrap="square" lIns="0" tIns="0" rIns="0" bIns="0" rtlCol="0" anchor="t" anchorCtr="0"/>
          <a:p>
            <a:pPr marL="0" indent="0" algn="just">
              <a:lnSpc>
                <a:spcPct val="133000"/>
              </a:lnSpc>
            </a:pP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正解</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享受免税时不得开具增值税专用发票；若放弃免税权，需按适用税率缴税，且36个月内不得再次申请免税，此时可开具专用发票</a:t>
            </a:r>
            <a:r>
              <a:rPr lang="zh-CN" sz="16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zh-CN" altLang="en-US">
              <a:solidFill>
                <a:srgbClr val="50505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02</a:t>
            </a:r>
            <a:endParaRPr lang="en-US" sz="1100"/>
          </a:p>
        </p:txBody>
      </p:sp>
      <p:sp>
        <p:nvSpPr>
          <p:cNvPr id="6" name="AutoShape 6"/>
          <p:cNvSpPr/>
          <p:nvPr/>
        </p:nvSpPr>
        <p:spPr>
          <a:xfrm>
            <a:off x="1587500" y="127000"/>
            <a:ext cx="51689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F9F9F9"/>
                </a:solidFill>
                <a:latin typeface="HarmonyOS Sans SC Black"/>
                <a:ea typeface="HarmonyOS Sans SC Black"/>
                <a:cs typeface="HarmonyOS Sans SC Black"/>
                <a:sym typeface="HarmonyOS Sans SC Black"/>
              </a:rPr>
              <a:t>常 见 误 区 解 析</a:t>
            </a:r>
            <a:endParaRPr lang="en-US" sz="1100"/>
          </a:p>
        </p:txBody>
      </p:sp>
      <p:sp>
        <p:nvSpPr>
          <p:cNvPr id="7" name="AutoShape 7"/>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85800" y="1244600"/>
            <a:ext cx="1339850" cy="673100"/>
          </a:xfrm>
          <a:prstGeom prst="roundRect">
            <a:avLst>
              <a:gd name="adj" fmla="val 0"/>
            </a:avLst>
          </a:prstGeom>
          <a:noFill/>
          <a:ln w="12700" cap="flat" cmpd="sng">
            <a:solidFill>
              <a:srgbClr val="4C6AAC">
                <a:alpha val="100000"/>
              </a:srgbClr>
            </a:solidFill>
            <a:prstDash val="solid"/>
            <a:miter lim="8000000"/>
          </a:ln>
        </p:spPr>
        <p:txBody>
          <a:bodyPr vert="horz" wrap="square" lIns="63500" tIns="63500" rIns="63500" bIns="63500" rtlCol="0" anchor="ctr"/>
          <a:lstStyle/>
          <a:p>
            <a:pPr algn="ctr">
              <a:defRPr/>
            </a:pPr>
          </a:p>
        </p:txBody>
      </p:sp>
      <p:sp>
        <p:nvSpPr>
          <p:cNvPr id="10" name="AutoShape 10"/>
          <p:cNvSpPr/>
          <p:nvPr/>
        </p:nvSpPr>
        <p:spPr>
          <a:xfrm>
            <a:off x="904875" y="1339850"/>
            <a:ext cx="901700" cy="482600"/>
          </a:xfrm>
          <a:prstGeom prst="rect">
            <a:avLst/>
          </a:prstGeom>
          <a:noFill/>
          <a:ln w="12700" cap="flat" cmpd="sng">
            <a:noFill/>
            <a:prstDash val="solid"/>
            <a:round/>
          </a:ln>
        </p:spPr>
        <p:txBody>
          <a:bodyPr vert="horz" wrap="none" lIns="0" tIns="0" rIns="0" bIns="0" rtlCol="0" anchor="t" anchorCtr="0"/>
          <a:lstStyle/>
          <a:p>
            <a:pPr marL="0" indent="0" algn="l">
              <a:lnSpc>
                <a:spcPct val="133000"/>
              </a:lnSpc>
              <a:spcAft>
                <a:spcPts val="600"/>
              </a:spcAft>
              <a:defRPr/>
            </a:pPr>
            <a:r>
              <a:rPr lang="en-US" sz="2400" b="0" i="0" u="none" strike="noStrike" spc="200">
                <a:solidFill>
                  <a:srgbClr val="3E3E3E"/>
                </a:solidFill>
                <a:latin typeface="HarmonyOS Sans SC Black"/>
                <a:ea typeface="HarmonyOS Sans SC Black"/>
                <a:cs typeface="HarmonyOS Sans SC Black"/>
                <a:sym typeface="HarmonyOS Sans SC Black"/>
              </a:rPr>
              <a:t>误区</a:t>
            </a:r>
            <a:r>
              <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rPr>
              <a:t>三</a:t>
            </a:r>
            <a:endPar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endParaRPr>
          </a:p>
        </p:txBody>
      </p:sp>
      <p:sp>
        <p:nvSpPr>
          <p:cNvPr id="11" name="AutoShape 11"/>
          <p:cNvSpPr/>
          <p:nvPr/>
        </p:nvSpPr>
        <p:spPr>
          <a:xfrm>
            <a:off x="2025650" y="1244600"/>
            <a:ext cx="5597525" cy="673100"/>
          </a:xfrm>
          <a:prstGeom prst="roundRect">
            <a:avLst>
              <a:gd name="adj" fmla="val 0"/>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lstStyle/>
          <a:p>
            <a:pPr marL="0" indent="0" algn="ctr">
              <a:lnSpc>
                <a:spcPct val="100000"/>
              </a:lnSpc>
              <a:defRPr/>
            </a:pPr>
            <a:r>
              <a:rPr lang="en-US" sz="2400">
                <a:solidFill>
                  <a:srgbClr val="F9F9F9"/>
                </a:solidFill>
                <a:latin typeface="微软雅黑" panose="020B0503020204020204" charset="-122"/>
                <a:ea typeface="微软雅黑" panose="020B0503020204020204" charset="-122"/>
                <a:cs typeface="微软雅黑" panose="020B0503020204020204" charset="-122"/>
                <a:sym typeface="Noto Sans SC"/>
              </a:rPr>
              <a:t>自产与外购农产品销售额未分别核算？</a:t>
            </a:r>
            <a:endParaRPr lang="en-US" sz="2400">
              <a:solidFill>
                <a:srgbClr val="F9F9F9"/>
              </a:solidFill>
              <a:latin typeface="微软雅黑" panose="020B0503020204020204" charset="-122"/>
              <a:ea typeface="微软雅黑" panose="020B0503020204020204" charset="-122"/>
              <a:cs typeface="微软雅黑" panose="020B0503020204020204" charset="-122"/>
            </a:endParaRPr>
          </a:p>
        </p:txBody>
      </p:sp>
      <p:sp>
        <p:nvSpPr>
          <p:cNvPr id="12" name="AutoShape 12"/>
          <p:cNvSpPr/>
          <p:nvPr/>
        </p:nvSpPr>
        <p:spPr>
          <a:xfrm>
            <a:off x="666750" y="2091055"/>
            <a:ext cx="10833100" cy="1485265"/>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pP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正解</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600">
                <a:solidFill>
                  <a:srgbClr val="505050"/>
                </a:solidFill>
                <a:latin typeface="微软雅黑" panose="020B0503020204020204" charset="-122"/>
                <a:ea typeface="微软雅黑" panose="020B0503020204020204" charset="-122"/>
                <a:cs typeface="Noto Sans SC"/>
                <a:sym typeface="Noto Sans SC"/>
              </a:rPr>
              <a:t>纳税人兼营免税、减税项目的，应当</a:t>
            </a:r>
            <a:r>
              <a:rPr lang="en-US" sz="1600" b="1">
                <a:solidFill>
                  <a:srgbClr val="0070C0"/>
                </a:solidFill>
                <a:latin typeface="微软雅黑" panose="020B0503020204020204" charset="-122"/>
                <a:ea typeface="微软雅黑" panose="020B0503020204020204" charset="-122"/>
                <a:cs typeface="微软雅黑" panose="020B0503020204020204" charset="-122"/>
                <a:sym typeface="Noto Sans SC"/>
              </a:rPr>
              <a:t>分别核算</a:t>
            </a:r>
            <a:r>
              <a:rPr lang="en-US" sz="1600">
                <a:solidFill>
                  <a:srgbClr val="505050"/>
                </a:solidFill>
                <a:latin typeface="微软雅黑" panose="020B0503020204020204" charset="-122"/>
                <a:ea typeface="微软雅黑" panose="020B0503020204020204" charset="-122"/>
                <a:cs typeface="Noto Sans SC"/>
                <a:sym typeface="Noto Sans SC"/>
              </a:rPr>
              <a:t>免税、减税项目的销售额；若未分别核算，将不得享受任何免税、减税优惠，需全额按适用税率计算缴纳增值税。</a:t>
            </a:r>
            <a:endParaRPr lang="en-US" sz="1600">
              <a:solidFill>
                <a:srgbClr val="505050"/>
              </a:solidFill>
              <a:latin typeface="微软雅黑" panose="020B0503020204020204" charset="-122"/>
              <a:ea typeface="微软雅黑" panose="020B0503020204020204" charset="-122"/>
              <a:cs typeface="Noto Sans SC"/>
              <a:sym typeface="Noto Sans SC"/>
            </a:endParaRPr>
          </a:p>
        </p:txBody>
      </p:sp>
      <p:sp>
        <p:nvSpPr>
          <p:cNvPr id="13" name="AutoShape 13"/>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9"/>
          <p:cNvSpPr/>
          <p:nvPr/>
        </p:nvSpPr>
        <p:spPr>
          <a:xfrm>
            <a:off x="679450" y="3482975"/>
            <a:ext cx="1346200" cy="673100"/>
          </a:xfrm>
          <a:prstGeom prst="roundRect">
            <a:avLst>
              <a:gd name="adj" fmla="val 0"/>
            </a:avLst>
          </a:prstGeom>
          <a:noFill/>
          <a:ln w="12700" cap="flat" cmpd="sng">
            <a:solidFill>
              <a:srgbClr val="4C6AAC">
                <a:alpha val="100000"/>
              </a:srgbClr>
            </a:solidFill>
            <a:prstDash val="solid"/>
            <a:miter lim="8000000"/>
          </a:ln>
        </p:spPr>
        <p:txBody>
          <a:bodyPr vert="horz" wrap="square" lIns="63500" tIns="63500" rIns="63500" bIns="63500" rtlCol="0" anchor="ctr"/>
          <a:p>
            <a:pPr algn="ctr">
              <a:defRPr/>
            </a:pPr>
          </a:p>
        </p:txBody>
      </p:sp>
      <p:sp>
        <p:nvSpPr>
          <p:cNvPr id="15" name="AutoShape 10"/>
          <p:cNvSpPr/>
          <p:nvPr/>
        </p:nvSpPr>
        <p:spPr>
          <a:xfrm>
            <a:off x="904875" y="3578225"/>
            <a:ext cx="724535" cy="482600"/>
          </a:xfrm>
          <a:prstGeom prst="rect">
            <a:avLst/>
          </a:prstGeom>
          <a:noFill/>
          <a:ln w="12700" cap="flat" cmpd="sng">
            <a:noFill/>
            <a:prstDash val="solid"/>
            <a:round/>
          </a:ln>
        </p:spPr>
        <p:txBody>
          <a:bodyPr vert="horz" wrap="none" lIns="0" tIns="0" rIns="0" bIns="0" rtlCol="0" anchor="t" anchorCtr="0"/>
          <a:p>
            <a:pPr marL="0" indent="0" algn="l">
              <a:lnSpc>
                <a:spcPct val="133000"/>
              </a:lnSpc>
              <a:spcAft>
                <a:spcPts val="600"/>
              </a:spcAft>
              <a:defRPr/>
            </a:pPr>
            <a:r>
              <a:rPr lang="en-US" sz="2400" b="0" i="0" u="none" strike="noStrike" spc="200">
                <a:solidFill>
                  <a:srgbClr val="3E3E3E"/>
                </a:solidFill>
                <a:latin typeface="HarmonyOS Sans SC Black"/>
                <a:ea typeface="HarmonyOS Sans SC Black"/>
                <a:cs typeface="HarmonyOS Sans SC Black"/>
                <a:sym typeface="HarmonyOS Sans SC Black"/>
              </a:rPr>
              <a:t>误区</a:t>
            </a:r>
            <a:r>
              <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rPr>
              <a:t>四</a:t>
            </a:r>
            <a:endParaRPr lang="zh-CN" altLang="en-US" sz="2400" b="0" i="0" u="none" strike="noStrike" spc="200">
              <a:solidFill>
                <a:srgbClr val="3E3E3E"/>
              </a:solidFill>
              <a:latin typeface="HarmonyOS Sans SC Black"/>
              <a:ea typeface="宋体" panose="02010600030101010101" pitchFamily="2" charset="-122"/>
              <a:cs typeface="HarmonyOS Sans SC Black"/>
              <a:sym typeface="HarmonyOS Sans SC Black"/>
            </a:endParaRPr>
          </a:p>
        </p:txBody>
      </p:sp>
      <p:sp>
        <p:nvSpPr>
          <p:cNvPr id="16" name="AutoShape 11"/>
          <p:cNvSpPr/>
          <p:nvPr/>
        </p:nvSpPr>
        <p:spPr>
          <a:xfrm>
            <a:off x="2025650" y="3482975"/>
            <a:ext cx="5597525" cy="673100"/>
          </a:xfrm>
          <a:prstGeom prst="roundRect">
            <a:avLst>
              <a:gd name="adj" fmla="val 0"/>
            </a:avLst>
          </a:prstGeom>
          <a:solidFill>
            <a:srgbClr val="4C6AAC">
              <a:alpha val="100000"/>
            </a:srgbClr>
          </a:solidFill>
          <a:ln w="12700" cap="flat" cmpd="sng">
            <a:solidFill>
              <a:srgbClr val="4C6AAC">
                <a:alpha val="100000"/>
              </a:srgbClr>
            </a:solidFill>
            <a:prstDash val="solid"/>
            <a:miter lim="8000000"/>
          </a:ln>
        </p:spPr>
        <p:txBody>
          <a:bodyPr vert="horz" wrap="square" lIns="88900" tIns="50800" rIns="88900" bIns="50800" rtlCol="0" anchor="ctr" anchorCtr="0"/>
          <a:p>
            <a:pPr marL="0" indent="0" algn="ctr">
              <a:lnSpc>
                <a:spcPct val="100000"/>
              </a:lnSpc>
              <a:defRPr/>
            </a:pPr>
            <a:r>
              <a:rPr lang="en-US" sz="2400">
                <a:solidFill>
                  <a:srgbClr val="F9F9F9"/>
                </a:solidFill>
                <a:latin typeface="微软雅黑" panose="020B0503020204020204" charset="-122"/>
                <a:ea typeface="微软雅黑" panose="020B0503020204020204" charset="-122"/>
                <a:cs typeface="微软雅黑" panose="020B0503020204020204" charset="-122"/>
                <a:sym typeface="Noto Sans SC"/>
              </a:rPr>
              <a:t>享受免税政策无需留存任何备查资料？</a:t>
            </a:r>
            <a:endParaRPr lang="en-US" sz="2400">
              <a:solidFill>
                <a:srgbClr val="F9F9F9"/>
              </a:solidFill>
              <a:latin typeface="微软雅黑" panose="020B0503020204020204" charset="-122"/>
              <a:ea typeface="微软雅黑" panose="020B0503020204020204" charset="-122"/>
              <a:cs typeface="微软雅黑" panose="020B0503020204020204" charset="-122"/>
            </a:endParaRPr>
          </a:p>
        </p:txBody>
      </p:sp>
      <p:sp>
        <p:nvSpPr>
          <p:cNvPr id="17" name="AutoShape 12"/>
          <p:cNvSpPr/>
          <p:nvPr/>
        </p:nvSpPr>
        <p:spPr>
          <a:xfrm>
            <a:off x="666750" y="4352290"/>
            <a:ext cx="10833100" cy="737235"/>
          </a:xfrm>
          <a:prstGeom prst="rect">
            <a:avLst/>
          </a:prstGeom>
          <a:noFill/>
          <a:ln w="12700" cap="flat" cmpd="sng">
            <a:noFill/>
            <a:prstDash val="solid"/>
            <a:round/>
          </a:ln>
        </p:spPr>
        <p:txBody>
          <a:bodyPr vert="horz" wrap="square" lIns="0" tIns="0" rIns="0" bIns="0" rtlCol="0" anchor="t" anchorCtr="0"/>
          <a:p>
            <a:pPr algn="l">
              <a:lnSpc>
                <a:spcPct val="140000"/>
              </a:lnSpc>
            </a:pP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正解</a:t>
            </a:r>
            <a:r>
              <a:rPr lang="en-US" sz="1600" b="1" i="0" u="none" strike="noStrike">
                <a:solidFill>
                  <a:srgbClr val="0070C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sz="1600">
                <a:solidFill>
                  <a:srgbClr val="505050"/>
                </a:solidFill>
                <a:latin typeface="微软雅黑" panose="020B0503020204020204" charset="-122"/>
                <a:ea typeface="微软雅黑" panose="020B0503020204020204" charset="-122"/>
                <a:cs typeface="微软雅黑" panose="020B0503020204020204" charset="-122"/>
                <a:sym typeface="Noto Sans SC"/>
              </a:rPr>
              <a:t>错误！纳税人需妥善保管能证明农产品“自产”属性的核心资料（如土地承包经营合同、生产记录台账、销售台账等），以备税务机关后续核查，防范涉税风险。</a:t>
            </a:r>
            <a:endParaRPr sz="1600">
              <a:solidFill>
                <a:srgbClr val="505050"/>
              </a:solidFill>
              <a:latin typeface="微软雅黑" panose="020B0503020204020204" charset="-122"/>
              <a:ea typeface="微软雅黑" panose="020B0503020204020204" charset="-122"/>
              <a:cs typeface="微软雅黑" panose="020B0503020204020204" charset="-122"/>
              <a:sym typeface="Noto Sans S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1587500" y="127000"/>
            <a:ext cx="9131300" cy="711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F9F9F9"/>
                </a:solidFill>
                <a:latin typeface="HarmonyOS Sans SC Black"/>
                <a:ea typeface="HarmonyOS Sans SC Black"/>
                <a:cs typeface="HarmonyOS Sans SC Black"/>
                <a:sym typeface="HarmonyOS Sans SC Black"/>
              </a:rPr>
              <a:t>流 通 环 节 </a:t>
            </a:r>
            <a:r>
              <a:rPr lang="en-US" sz="2000" b="1">
                <a:solidFill>
                  <a:srgbClr val="F9F9F9"/>
                </a:solidFill>
                <a:latin typeface="HarmonyOS Sans SC Black"/>
                <a:ea typeface="HarmonyOS Sans SC Black"/>
                <a:cs typeface="HarmonyOS Sans SC Black"/>
                <a:sym typeface="微软雅黑" panose="020B0503020204020204" charset="-122"/>
              </a:rPr>
              <a:t>优 惠</a:t>
            </a:r>
            <a:endParaRPr lang="en-US" sz="2000" b="1">
              <a:solidFill>
                <a:srgbClr val="F9F9F9"/>
              </a:solidFill>
              <a:latin typeface="HarmonyOS Sans SC Black"/>
              <a:ea typeface="HarmonyOS Sans SC Black"/>
              <a:cs typeface="HarmonyOS Sans SC Black"/>
            </a:endParaRPr>
          </a:p>
          <a:p>
            <a:pPr marL="0" indent="0" algn="l">
              <a:lnSpc>
                <a:spcPct val="100000"/>
              </a:lnSpc>
              <a:defRPr/>
            </a:pPr>
            <a:endParaRPr lang="en-US" sz="2000" b="1">
              <a:solidFill>
                <a:srgbClr val="F9F9F9"/>
              </a:solidFill>
              <a:latin typeface="HarmonyOS Sans SC Black"/>
              <a:ea typeface="HarmonyOS Sans SC Black"/>
              <a:cs typeface="HarmonyOS Sans SC Black"/>
            </a:endParaRPr>
          </a:p>
        </p:txBody>
      </p:sp>
      <p:sp>
        <p:nvSpPr>
          <p:cNvPr id="6" name="AutoShape 6"/>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03</a:t>
            </a:r>
            <a:endParaRPr lang="en-US" sz="1100"/>
          </a:p>
        </p:txBody>
      </p:sp>
      <p:sp>
        <p:nvSpPr>
          <p:cNvPr id="7" name="AutoShape 7"/>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03885" y="892175"/>
            <a:ext cx="4660900" cy="406400"/>
          </a:xfrm>
          <a:prstGeom prst="rect">
            <a:avLst/>
          </a:prstGeom>
          <a:noFill/>
          <a:ln w="12700" cap="flat" cmpd="sng">
            <a:noFill/>
            <a:prstDash val="solid"/>
            <a:round/>
          </a:ln>
        </p:spPr>
        <p:txBody>
          <a:bodyPr vert="horz" wrap="none" lIns="0" tIns="0" rIns="0" bIns="0" rtlCol="0" anchor="t" anchorCtr="0"/>
          <a:lstStyle/>
          <a:p>
            <a:pPr marL="0" indent="0" algn="l">
              <a:lnSpc>
                <a:spcPct val="133000"/>
              </a:lnSpc>
              <a:spcAft>
                <a:spcPts val="600"/>
              </a:spcAft>
              <a:defRPr/>
            </a:pPr>
            <a:r>
              <a:rPr lang="en-US" sz="2000" b="0" i="0" u="none" strike="noStrike" spc="200">
                <a:solidFill>
                  <a:srgbClr val="3E3E3E"/>
                </a:solidFill>
                <a:latin typeface="HarmonyOS Sans SC Black"/>
                <a:ea typeface="HarmonyOS Sans SC Black"/>
                <a:cs typeface="HarmonyOS Sans SC Black"/>
                <a:sym typeface="HarmonyOS Sans SC Black"/>
              </a:rPr>
              <a:t>（01）蔬菜流通环节免税</a:t>
            </a:r>
            <a:endParaRPr lang="en-US" sz="1100"/>
          </a:p>
        </p:txBody>
      </p:sp>
      <p:sp>
        <p:nvSpPr>
          <p:cNvPr id="10" name="AutoShape 10"/>
          <p:cNvSpPr/>
          <p:nvPr/>
        </p:nvSpPr>
        <p:spPr>
          <a:xfrm rot="5400000">
            <a:off x="692785" y="119697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cxnSp>
        <p:nvCxnSpPr>
          <p:cNvPr id="11" name="Connector 11"/>
          <p:cNvCxnSpPr/>
          <p:nvPr/>
        </p:nvCxnSpPr>
        <p:spPr>
          <a:xfrm>
            <a:off x="883285" y="1247775"/>
            <a:ext cx="2019340" cy="12700"/>
          </a:xfrm>
          <a:prstGeom prst="line">
            <a:avLst/>
          </a:prstGeom>
          <a:solidFill>
            <a:srgbClr val="DEE0E3">
              <a:alpha val="100000"/>
            </a:srgbClr>
          </a:solidFill>
          <a:ln w="12700" cap="flat" cmpd="sng">
            <a:solidFill>
              <a:srgbClr val="E0E0E0">
                <a:alpha val="100000"/>
              </a:srgbClr>
            </a:solidFill>
            <a:prstDash val="solid"/>
            <a:miter lim="10000000"/>
            <a:headEnd type="none" w="med" len="med"/>
            <a:tailEnd type="none" w="med" len="med"/>
          </a:ln>
        </p:spPr>
      </p:cxnSp>
      <p:sp>
        <p:nvSpPr>
          <p:cNvPr id="12" name="AutoShape 12"/>
          <p:cNvSpPr/>
          <p:nvPr/>
        </p:nvSpPr>
        <p:spPr>
          <a:xfrm rot="5400000">
            <a:off x="3054985" y="119697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rot="5400000">
            <a:off x="3207385" y="119697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603885" y="1298575"/>
            <a:ext cx="4479925" cy="1511300"/>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spcAft>
                <a:spcPts val="600"/>
              </a:spcAft>
              <a:defRPr/>
            </a:pP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政策核心：对从事蔬菜批发、零售的纳税人销售的蔬菜免征增值税，覆盖各类蔬菜、菌类植物及可作副食的木本植物。</a:t>
            </a:r>
            <a:endParaRPr lang="en-US" sz="1300"/>
          </a:p>
          <a:p>
            <a:pPr marL="0" indent="0" algn="just">
              <a:lnSpc>
                <a:spcPct val="133000"/>
              </a:lnSpc>
              <a:spcAft>
                <a:spcPts val="600"/>
              </a:spcAft>
            </a:pP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政策价值：有效降低蔬菜流通环节成本，保障市场供应稳定，直接惠及终端消费者，助力“菜篮子”工程建设。</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5" name="AutoShape 15"/>
          <p:cNvSpPr/>
          <p:nvPr/>
        </p:nvSpPr>
        <p:spPr>
          <a:xfrm>
            <a:off x="603885" y="2990215"/>
            <a:ext cx="2226945" cy="406400"/>
          </a:xfrm>
          <a:prstGeom prst="rect">
            <a:avLst/>
          </a:prstGeom>
          <a:noFill/>
          <a:ln w="12700" cap="flat" cmpd="sng">
            <a:noFill/>
            <a:prstDash val="solid"/>
            <a:round/>
          </a:ln>
        </p:spPr>
        <p:txBody>
          <a:bodyPr vert="horz" wrap="none" lIns="0" tIns="0" rIns="0" bIns="0" rtlCol="0" anchor="t" anchorCtr="0"/>
          <a:lstStyle/>
          <a:p>
            <a:pPr marL="0" indent="0" algn="l">
              <a:lnSpc>
                <a:spcPct val="133000"/>
              </a:lnSpc>
              <a:spcAft>
                <a:spcPts val="600"/>
              </a:spcAft>
              <a:defRPr/>
            </a:pPr>
            <a:r>
              <a:rPr lang="en-US" sz="2000" b="0" i="0" u="none" strike="noStrike" spc="200">
                <a:solidFill>
                  <a:srgbClr val="3E3E3E"/>
                </a:solidFill>
                <a:latin typeface="HarmonyOS Sans SC Black"/>
                <a:ea typeface="HarmonyOS Sans SC Black"/>
                <a:cs typeface="HarmonyOS Sans SC Black"/>
                <a:sym typeface="HarmonyOS Sans SC Black"/>
              </a:rPr>
              <a:t>（03）政策</a:t>
            </a:r>
            <a:r>
              <a:rPr lang="zh-CN" altLang="en-US" sz="2000" b="0" i="0" u="none" strike="noStrike" spc="200">
                <a:solidFill>
                  <a:srgbClr val="3E3E3E"/>
                </a:solidFill>
                <a:latin typeface="HarmonyOS Sans SC Black"/>
                <a:ea typeface="宋体" panose="02010600030101010101" pitchFamily="2" charset="-122"/>
                <a:cs typeface="HarmonyOS Sans SC Black"/>
                <a:sym typeface="HarmonyOS Sans SC Black"/>
              </a:rPr>
              <a:t>依据</a:t>
            </a:r>
            <a:endParaRPr lang="zh-CN" altLang="en-US" sz="2000" b="0" i="0" u="none" strike="noStrike" spc="200">
              <a:solidFill>
                <a:srgbClr val="3E3E3E"/>
              </a:solidFill>
              <a:latin typeface="HarmonyOS Sans SC Black"/>
              <a:ea typeface="宋体" panose="02010600030101010101" pitchFamily="2" charset="-122"/>
              <a:cs typeface="HarmonyOS Sans SC Black"/>
              <a:sym typeface="HarmonyOS Sans SC Black"/>
            </a:endParaRPr>
          </a:p>
        </p:txBody>
      </p:sp>
      <p:sp>
        <p:nvSpPr>
          <p:cNvPr id="16" name="AutoShape 16"/>
          <p:cNvSpPr/>
          <p:nvPr/>
        </p:nvSpPr>
        <p:spPr>
          <a:xfrm rot="5400000">
            <a:off x="693420" y="3459480"/>
            <a:ext cx="114300" cy="9017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cxnSp>
        <p:nvCxnSpPr>
          <p:cNvPr id="17" name="Connector 17"/>
          <p:cNvCxnSpPr/>
          <p:nvPr/>
        </p:nvCxnSpPr>
        <p:spPr>
          <a:xfrm>
            <a:off x="883285" y="3510915"/>
            <a:ext cx="2058035" cy="12065"/>
          </a:xfrm>
          <a:prstGeom prst="line">
            <a:avLst/>
          </a:prstGeom>
          <a:solidFill>
            <a:srgbClr val="DEE0E3">
              <a:alpha val="100000"/>
            </a:srgbClr>
          </a:solidFill>
          <a:ln w="12700" cap="flat" cmpd="sng">
            <a:solidFill>
              <a:srgbClr val="E0E0E0">
                <a:alpha val="100000"/>
              </a:srgbClr>
            </a:solidFill>
            <a:prstDash val="solid"/>
            <a:miter lim="10000000"/>
            <a:headEnd type="none" w="med" len="med"/>
            <a:tailEnd type="none" w="med" len="med"/>
          </a:ln>
        </p:spPr>
      </p:cxnSp>
      <p:sp>
        <p:nvSpPr>
          <p:cNvPr id="18" name="AutoShape 18"/>
          <p:cNvSpPr/>
          <p:nvPr/>
        </p:nvSpPr>
        <p:spPr>
          <a:xfrm rot="5400000">
            <a:off x="3055620" y="3459480"/>
            <a:ext cx="114300" cy="9017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rot="5400000">
            <a:off x="3208020" y="3459480"/>
            <a:ext cx="114300" cy="9017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603885" y="3618865"/>
            <a:ext cx="4479925" cy="1511300"/>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spcAft>
                <a:spcPts val="600"/>
              </a:spcAft>
              <a:defRPr/>
            </a:pPr>
            <a:r>
              <a:rPr lang="zh-CN" alt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财政部 国家税务总局关于免征蔬菜流通环节增值税有关问题的通知</a:t>
            </a:r>
            <a:r>
              <a:rPr lang="zh-CN" alt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(财税〔2011〕137号)</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just">
              <a:lnSpc>
                <a:spcPct val="133000"/>
              </a:lnSpc>
              <a:spcAft>
                <a:spcPts val="600"/>
              </a:spcAft>
              <a:defRPr/>
            </a:pPr>
            <a:r>
              <a:rPr lang="zh-CN" alt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财政部 国家税务总局关于免征部分鲜活肉蛋产品流通环节增值税政策的通知</a:t>
            </a:r>
            <a:r>
              <a:rPr lang="zh-CN" alt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(财税〔2012〕75号)</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just">
              <a:lnSpc>
                <a:spcPct val="133000"/>
              </a:lnSpc>
              <a:spcAft>
                <a:spcPts val="600"/>
              </a:spcAft>
              <a:defRPr/>
            </a:pPr>
            <a:r>
              <a:rPr lang="zh-CN" alt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en-US" sz="1300" spc="200">
                <a:solidFill>
                  <a:srgbClr val="505050"/>
                </a:solidFill>
                <a:latin typeface="微软雅黑" panose="020B0503020204020204" charset="-122"/>
                <a:ea typeface="微软雅黑" panose="020B0503020204020204" charset="-122"/>
                <a:cs typeface="微软雅黑" panose="020B0503020204020204" charset="-122"/>
                <a:sym typeface="+mn-ea"/>
              </a:rPr>
              <a:t>财政部 税务总局关于增值税法施行后增值税优惠政策衔接事项的公告</a:t>
            </a:r>
            <a:r>
              <a:rPr lang="zh-CN" altLang="en-US" sz="1300" spc="200">
                <a:solidFill>
                  <a:srgbClr val="505050"/>
                </a:solidFill>
                <a:latin typeface="微软雅黑" panose="020B0503020204020204" charset="-122"/>
                <a:ea typeface="微软雅黑" panose="020B0503020204020204" charset="-122"/>
                <a:cs typeface="微软雅黑" panose="020B0503020204020204" charset="-122"/>
                <a:sym typeface="+mn-ea"/>
              </a:rPr>
              <a:t>》</a:t>
            </a:r>
            <a:r>
              <a:rPr lang="en-US" sz="1300" spc="200">
                <a:solidFill>
                  <a:srgbClr val="505050"/>
                </a:solidFill>
                <a:latin typeface="微软雅黑" panose="020B0503020204020204" charset="-122"/>
                <a:ea typeface="微软雅黑" panose="020B0503020204020204" charset="-122"/>
                <a:cs typeface="微软雅黑" panose="020B0503020204020204" charset="-122"/>
                <a:sym typeface="+mn-ea"/>
              </a:rPr>
              <a:t>（财政部 税务总局公告2026年第10号）</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1" name="AutoShape 21"/>
          <p:cNvSpPr/>
          <p:nvPr/>
        </p:nvSpPr>
        <p:spPr>
          <a:xfrm>
            <a:off x="7296785" y="892175"/>
            <a:ext cx="2463800" cy="406400"/>
          </a:xfrm>
          <a:prstGeom prst="rect">
            <a:avLst/>
          </a:prstGeom>
          <a:noFill/>
          <a:ln w="12700" cap="flat" cmpd="sng">
            <a:noFill/>
            <a:prstDash val="solid"/>
            <a:round/>
          </a:ln>
        </p:spPr>
        <p:txBody>
          <a:bodyPr vert="horz" wrap="none" lIns="0" tIns="0" rIns="0" bIns="0" rtlCol="0" anchor="t" anchorCtr="0"/>
          <a:lstStyle/>
          <a:p>
            <a:pPr marL="0" indent="0" algn="l">
              <a:lnSpc>
                <a:spcPct val="133000"/>
              </a:lnSpc>
              <a:spcAft>
                <a:spcPts val="600"/>
              </a:spcAft>
              <a:defRPr/>
            </a:pPr>
            <a:r>
              <a:rPr lang="en-US" sz="2000" b="0" i="0" u="none" strike="noStrike" spc="200">
                <a:solidFill>
                  <a:srgbClr val="3E3E3E"/>
                </a:solidFill>
                <a:latin typeface="HarmonyOS Sans SC Black"/>
                <a:ea typeface="HarmonyOS Sans SC Black"/>
                <a:cs typeface="HarmonyOS Sans SC Black"/>
                <a:sym typeface="HarmonyOS Sans SC Black"/>
              </a:rPr>
              <a:t>（02）鲜活肉蛋产品免税</a:t>
            </a:r>
            <a:endParaRPr lang="en-US" sz="1100"/>
          </a:p>
        </p:txBody>
      </p:sp>
      <p:sp>
        <p:nvSpPr>
          <p:cNvPr id="22" name="AutoShape 22"/>
          <p:cNvSpPr/>
          <p:nvPr/>
        </p:nvSpPr>
        <p:spPr>
          <a:xfrm rot="5400000">
            <a:off x="7334885" y="119697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cxnSp>
        <p:nvCxnSpPr>
          <p:cNvPr id="23" name="Connector 23"/>
          <p:cNvCxnSpPr/>
          <p:nvPr/>
        </p:nvCxnSpPr>
        <p:spPr>
          <a:xfrm>
            <a:off x="7512685" y="1247775"/>
            <a:ext cx="2032040" cy="12700"/>
          </a:xfrm>
          <a:prstGeom prst="line">
            <a:avLst/>
          </a:prstGeom>
          <a:solidFill>
            <a:srgbClr val="DEE0E3">
              <a:alpha val="100000"/>
            </a:srgbClr>
          </a:solidFill>
          <a:ln w="12700" cap="flat" cmpd="sng">
            <a:solidFill>
              <a:srgbClr val="E0E0E0">
                <a:alpha val="100000"/>
              </a:srgbClr>
            </a:solidFill>
            <a:prstDash val="solid"/>
            <a:miter lim="10000000"/>
            <a:headEnd type="none" w="med" len="med"/>
            <a:tailEnd type="none" w="med" len="med"/>
          </a:ln>
        </p:spPr>
      </p:cxnSp>
      <p:sp>
        <p:nvSpPr>
          <p:cNvPr id="24" name="AutoShape 24"/>
          <p:cNvSpPr/>
          <p:nvPr/>
        </p:nvSpPr>
        <p:spPr>
          <a:xfrm rot="5400000">
            <a:off x="9697085" y="119697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5" name="AutoShape 25"/>
          <p:cNvSpPr/>
          <p:nvPr/>
        </p:nvSpPr>
        <p:spPr>
          <a:xfrm rot="5400000">
            <a:off x="9849485" y="119697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6487795" y="1351915"/>
            <a:ext cx="5012055" cy="1079500"/>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spcAft>
                <a:spcPts val="600"/>
              </a:spcAft>
              <a:defRPr/>
            </a:pPr>
            <a:r>
              <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免税范围：包含猪、牛、羊、鸡、鸭、鹅的鲜肉（含冷藏/冷冻肉），以及鸡蛋、鸭蛋、鹅蛋（含鲜蛋/冷藏蛋），不包括加工类肉制品与蛋制品。</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just">
              <a:lnSpc>
                <a:spcPct val="133000"/>
              </a:lnSpc>
              <a:spcAft>
                <a:spcPts val="600"/>
              </a:spcAft>
              <a:defRPr/>
            </a:pPr>
            <a:r>
              <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政策作用：减轻肉蛋产品流通税负，稳定民生刚需产品价格，保障市场供应充足，提升居民生活保障水平。</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7" name="AutoShape 27"/>
          <p:cNvSpPr/>
          <p:nvPr/>
        </p:nvSpPr>
        <p:spPr>
          <a:xfrm>
            <a:off x="7347585" y="2809875"/>
            <a:ext cx="1828800" cy="406400"/>
          </a:xfrm>
          <a:prstGeom prst="rect">
            <a:avLst/>
          </a:prstGeom>
          <a:noFill/>
          <a:ln w="12700" cap="flat" cmpd="sng">
            <a:noFill/>
            <a:prstDash val="solid"/>
            <a:round/>
          </a:ln>
        </p:spPr>
        <p:txBody>
          <a:bodyPr vert="horz" wrap="none" lIns="0" tIns="0" rIns="0" bIns="0" rtlCol="0" anchor="t" anchorCtr="0"/>
          <a:lstStyle/>
          <a:p>
            <a:pPr marL="0" indent="0" algn="l">
              <a:lnSpc>
                <a:spcPct val="133000"/>
              </a:lnSpc>
              <a:spcAft>
                <a:spcPts val="600"/>
              </a:spcAft>
              <a:defRPr/>
            </a:pPr>
            <a:r>
              <a:rPr lang="en-US" sz="2000" b="0" i="0" u="none" strike="noStrike" spc="200">
                <a:solidFill>
                  <a:srgbClr val="3E3E3E"/>
                </a:solidFill>
                <a:latin typeface="HarmonyOS Sans SC Black"/>
                <a:ea typeface="HarmonyOS Sans SC Black"/>
                <a:cs typeface="HarmonyOS Sans SC Black"/>
                <a:sym typeface="HarmonyOS Sans SC Black"/>
              </a:rPr>
              <a:t>（04）申报与发票管理</a:t>
            </a:r>
            <a:endParaRPr lang="en-US" sz="1100"/>
          </a:p>
        </p:txBody>
      </p:sp>
      <p:sp>
        <p:nvSpPr>
          <p:cNvPr id="28" name="AutoShape 28"/>
          <p:cNvSpPr/>
          <p:nvPr/>
        </p:nvSpPr>
        <p:spPr>
          <a:xfrm rot="5400000">
            <a:off x="7499985" y="326834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cxnSp>
        <p:nvCxnSpPr>
          <p:cNvPr id="29" name="Connector 29"/>
          <p:cNvCxnSpPr/>
          <p:nvPr/>
        </p:nvCxnSpPr>
        <p:spPr>
          <a:xfrm>
            <a:off x="7690485" y="3319145"/>
            <a:ext cx="2019340" cy="12700"/>
          </a:xfrm>
          <a:prstGeom prst="line">
            <a:avLst/>
          </a:prstGeom>
          <a:solidFill>
            <a:srgbClr val="DEE0E3">
              <a:alpha val="100000"/>
            </a:srgbClr>
          </a:solidFill>
          <a:ln w="12700" cap="flat" cmpd="sng">
            <a:solidFill>
              <a:srgbClr val="E0E0E0">
                <a:alpha val="100000"/>
              </a:srgbClr>
            </a:solidFill>
            <a:prstDash val="solid"/>
            <a:miter lim="10000000"/>
            <a:headEnd type="none" w="med" len="med"/>
            <a:tailEnd type="none" w="med" len="med"/>
          </a:ln>
        </p:spPr>
      </p:cxnSp>
      <p:sp>
        <p:nvSpPr>
          <p:cNvPr id="30" name="AutoShape 30"/>
          <p:cNvSpPr/>
          <p:nvPr/>
        </p:nvSpPr>
        <p:spPr>
          <a:xfrm rot="5400000">
            <a:off x="9862185" y="326834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31" name="AutoShape 31"/>
          <p:cNvSpPr/>
          <p:nvPr/>
        </p:nvSpPr>
        <p:spPr>
          <a:xfrm rot="5400000">
            <a:off x="10027285" y="3268345"/>
            <a:ext cx="114300" cy="889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32" name="AutoShape 32"/>
          <p:cNvSpPr/>
          <p:nvPr/>
        </p:nvSpPr>
        <p:spPr>
          <a:xfrm>
            <a:off x="6487160" y="3434715"/>
            <a:ext cx="5080000" cy="1803400"/>
          </a:xfrm>
          <a:prstGeom prst="rect">
            <a:avLst/>
          </a:prstGeom>
          <a:noFill/>
          <a:ln w="12700" cap="flat" cmpd="sng">
            <a:noFill/>
            <a:prstDash val="solid"/>
            <a:round/>
          </a:ln>
        </p:spPr>
        <p:txBody>
          <a:bodyPr vert="horz" wrap="square" lIns="0" tIns="0" rIns="0" bIns="0" rtlCol="0" anchor="t" anchorCtr="0"/>
          <a:lstStyle/>
          <a:p>
            <a:pPr marL="0" indent="0" algn="just">
              <a:lnSpc>
                <a:spcPct val="133000"/>
              </a:lnSpc>
              <a:spcAft>
                <a:spcPts val="600"/>
              </a:spcAft>
              <a:defRPr/>
            </a:pP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免税申报：纳税人在增值税纳税申报表中填报对应免税销售额栏次即可享受优惠，无需额外办理备案。</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just">
              <a:lnSpc>
                <a:spcPct val="133000"/>
              </a:lnSpc>
              <a:spcAft>
                <a:spcPts val="600"/>
              </a:spcAft>
              <a:defRPr/>
            </a:pP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核算要求：纳税人需对免税项目的销售额单独核算，若未分开核算，则无法享受该项免征增值税的优惠政策。</a:t>
            </a:r>
            <a:endParaRPr lang="en-US" sz="1300" spc="200">
              <a:solidFill>
                <a:srgbClr val="505050"/>
              </a:solidFill>
              <a:latin typeface="微软雅黑" panose="020B0503020204020204" charset="-122"/>
              <a:ea typeface="微软雅黑" panose="020B0503020204020204" charset="-122"/>
              <a:cs typeface="微软雅黑" panose="020B0503020204020204" charset="-122"/>
            </a:endParaRPr>
          </a:p>
          <a:p>
            <a:pPr marL="0" indent="0" algn="just">
              <a:lnSpc>
                <a:spcPct val="133000"/>
              </a:lnSpc>
              <a:spcAft>
                <a:spcPts val="600"/>
              </a:spcAft>
            </a:pPr>
            <a:r>
              <a:rPr lang="en-US" sz="1300"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发票管理：享受免税时不得开具增值税专用发票；若放弃免税权，需按适用税率缴税，且36个月内不得再次申请免税，此时可开具专用发票。</a:t>
            </a:r>
            <a:endParaRPr lang="en-US" sz="1300" b="0" i="0" u="none" strike="noStrike" spc="200">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3" name="AutoShape 33"/>
          <p:cNvSpPr/>
          <p:nvPr/>
        </p:nvSpPr>
        <p:spPr>
          <a:xfrm>
            <a:off x="5088255" y="1174115"/>
            <a:ext cx="584200" cy="2781300"/>
          </a:xfrm>
          <a:prstGeom prst="roundRect">
            <a:avLst>
              <a:gd name="adj" fmla="val 0"/>
            </a:avLst>
          </a:prstGeom>
          <a:gradFill rotWithShape="0">
            <a:gsLst>
              <a:gs pos="0">
                <a:srgbClr val="4C6AAC">
                  <a:alpha val="100000"/>
                </a:srgbClr>
              </a:gs>
              <a:gs pos="100000">
                <a:srgbClr val="4C6AAC">
                  <a:alpha val="0"/>
                </a:srgbClr>
              </a:gs>
            </a:gsLst>
            <a:lin ang="5400000"/>
          </a:gradFill>
          <a:ln w="25400" cap="flat" cmpd="sng">
            <a:noFill/>
            <a:prstDash val="solid"/>
            <a:round/>
          </a:ln>
        </p:spPr>
        <p:txBody>
          <a:bodyPr vert="horz" wrap="square" lIns="63500" tIns="63500" rIns="63500" bIns="63500" rtlCol="0" anchor="ctr"/>
          <a:lstStyle/>
          <a:p>
            <a:pPr algn="ctr">
              <a:defRPr/>
            </a:pPr>
          </a:p>
        </p:txBody>
      </p:sp>
      <p:sp>
        <p:nvSpPr>
          <p:cNvPr id="34" name="AutoShape 34"/>
          <p:cNvSpPr/>
          <p:nvPr/>
        </p:nvSpPr>
        <p:spPr>
          <a:xfrm>
            <a:off x="5177155" y="1415415"/>
            <a:ext cx="406400" cy="2120900"/>
          </a:xfrm>
          <a:prstGeom prst="rect">
            <a:avLst/>
          </a:prstGeom>
          <a:noFill/>
          <a:ln w="12700" cap="flat" cmpd="sng">
            <a:noFill/>
            <a:prstDash val="solid"/>
            <a:round/>
          </a:ln>
        </p:spPr>
        <p:txBody>
          <a:bodyPr vert="eaVert" wrap="square" lIns="0" tIns="0" rIns="0" bIns="0" rtlCol="0" anchor="t" anchorCtr="0"/>
          <a:lstStyle/>
          <a:p>
            <a:pPr marL="0" indent="0" algn="just">
              <a:lnSpc>
                <a:spcPct val="133000"/>
              </a:lnSpc>
              <a:spcAft>
                <a:spcPts val="600"/>
              </a:spcAft>
              <a:defRPr/>
            </a:pPr>
            <a:r>
              <a:rPr lang="en-US" sz="2000" b="0" i="0" u="none" strike="noStrike" spc="200">
                <a:solidFill>
                  <a:srgbClr val="F9F9F9"/>
                </a:solidFill>
                <a:effectLst>
                  <a:outerShdw blurRad="38100" dist="38100" dir="2700000" algn="tl" rotWithShape="0">
                    <a:srgbClr val="000000">
                      <a:alpha val="43000"/>
                    </a:srgbClr>
                  </a:outerShdw>
                </a:effectLst>
                <a:latin typeface="HarmonyOS Sans SC Black"/>
                <a:ea typeface="HarmonyOS Sans SC Black"/>
                <a:cs typeface="HarmonyOS Sans SC Black"/>
                <a:sym typeface="HarmonyOS Sans SC Black"/>
              </a:rPr>
              <a:t>免税 惠及民生</a:t>
            </a:r>
            <a:endParaRPr lang="en-US" sz="1100"/>
          </a:p>
        </p:txBody>
      </p:sp>
      <p:sp>
        <p:nvSpPr>
          <p:cNvPr id="35" name="AutoShape 35"/>
          <p:cNvSpPr/>
          <p:nvPr/>
        </p:nvSpPr>
        <p:spPr>
          <a:xfrm flipV="1">
            <a:off x="5723255" y="2431415"/>
            <a:ext cx="584200" cy="2781300"/>
          </a:xfrm>
          <a:prstGeom prst="roundRect">
            <a:avLst>
              <a:gd name="adj" fmla="val 0"/>
            </a:avLst>
          </a:prstGeom>
          <a:gradFill rotWithShape="0">
            <a:gsLst>
              <a:gs pos="0">
                <a:srgbClr val="92D050">
                  <a:alpha val="100000"/>
                </a:srgbClr>
              </a:gs>
              <a:gs pos="100000">
                <a:srgbClr val="92D050">
                  <a:alpha val="0"/>
                </a:srgbClr>
              </a:gs>
            </a:gsLst>
            <a:lin ang="5400000"/>
          </a:gradFill>
          <a:ln w="25400" cap="flat" cmpd="sng">
            <a:noFill/>
            <a:prstDash val="solid"/>
            <a:round/>
          </a:ln>
        </p:spPr>
        <p:txBody>
          <a:bodyPr vert="horz" wrap="square" lIns="63500" tIns="63500" rIns="63500" bIns="63500" rtlCol="0" anchor="ctr"/>
          <a:lstStyle/>
          <a:p>
            <a:pPr algn="ctr">
              <a:defRPr/>
            </a:pPr>
          </a:p>
        </p:txBody>
      </p:sp>
      <p:sp>
        <p:nvSpPr>
          <p:cNvPr id="36" name="AutoShape 36"/>
          <p:cNvSpPr/>
          <p:nvPr/>
        </p:nvSpPr>
        <p:spPr>
          <a:xfrm>
            <a:off x="5812155" y="2990215"/>
            <a:ext cx="406400" cy="1870075"/>
          </a:xfrm>
          <a:prstGeom prst="rect">
            <a:avLst/>
          </a:prstGeom>
          <a:noFill/>
          <a:ln w="12700" cap="flat" cmpd="sng">
            <a:noFill/>
            <a:prstDash val="solid"/>
            <a:round/>
          </a:ln>
        </p:spPr>
        <p:txBody>
          <a:bodyPr vert="eaVert" wrap="square" lIns="0" tIns="0" rIns="0" bIns="0" rtlCol="0" anchor="t" anchorCtr="0"/>
          <a:lstStyle/>
          <a:p>
            <a:pPr marL="0" indent="0" algn="just">
              <a:lnSpc>
                <a:spcPct val="133000"/>
              </a:lnSpc>
              <a:spcAft>
                <a:spcPts val="600"/>
              </a:spcAft>
              <a:defRPr/>
            </a:pPr>
            <a:r>
              <a:rPr lang="en-US" sz="2000" b="0" i="0" u="none" strike="noStrike" spc="200">
                <a:solidFill>
                  <a:srgbClr val="F9F9F9"/>
                </a:solidFill>
                <a:effectLst>
                  <a:outerShdw blurRad="38100" dist="38100" dir="2700000" algn="tl" rotWithShape="0">
                    <a:srgbClr val="000000">
                      <a:alpha val="43000"/>
                    </a:srgbClr>
                  </a:outerShdw>
                </a:effectLst>
                <a:latin typeface="HarmonyOS Sans SC Black"/>
                <a:ea typeface="HarmonyOS Sans SC Black"/>
                <a:cs typeface="HarmonyOS Sans SC Black"/>
                <a:sym typeface="HarmonyOS Sans SC Black"/>
              </a:rPr>
              <a:t>助力 市场保供</a:t>
            </a:r>
            <a:endParaRPr lang="en-US" sz="1100"/>
          </a:p>
        </p:txBody>
      </p:sp>
      <p:sp>
        <p:nvSpPr>
          <p:cNvPr id="37" name="AutoShape 37"/>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9F9">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700" y="0"/>
            <a:ext cx="12192000" cy="7620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254000" y="63500"/>
            <a:ext cx="177800" cy="165100"/>
          </a:xfrm>
          <a:prstGeom prst="roundRect">
            <a:avLst>
              <a:gd name="adj" fmla="val 0"/>
            </a:avLst>
          </a:prstGeom>
          <a:solidFill>
            <a:srgbClr val="92D050">
              <a:alpha val="100000"/>
            </a:srgbClr>
          </a:solid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4" name="AutoShape 4"/>
          <p:cNvSpPr/>
          <p:nvPr/>
        </p:nvSpPr>
        <p:spPr>
          <a:xfrm>
            <a:off x="342900" y="165100"/>
            <a:ext cx="1079500" cy="317500"/>
          </a:xfrm>
          <a:prstGeom prst="roundRect">
            <a:avLst>
              <a:gd name="adj" fmla="val 0"/>
            </a:avLst>
          </a:prstGeom>
          <a:noFill/>
          <a:ln w="12700" cap="flat" cmpd="sng">
            <a:solidFill>
              <a:srgbClr val="F9F9F9">
                <a:alpha val="100000"/>
              </a:srgbClr>
            </a:solidFill>
            <a:prstDash val="solid"/>
            <a:miter lim="8000000"/>
          </a:ln>
        </p:spPr>
        <p:txBody>
          <a:bodyPr vert="horz" wrap="square" lIns="63500" tIns="63500" rIns="63500" bIns="63500" rtlCol="0" anchor="ctr"/>
          <a:lstStyle/>
          <a:p>
            <a:pPr algn="ctr">
              <a:defRPr/>
            </a:pPr>
          </a:p>
        </p:txBody>
      </p:sp>
      <p:sp>
        <p:nvSpPr>
          <p:cNvPr id="5" name="AutoShape 5"/>
          <p:cNvSpPr/>
          <p:nvPr/>
        </p:nvSpPr>
        <p:spPr>
          <a:xfrm>
            <a:off x="444500" y="203200"/>
            <a:ext cx="1320800" cy="3429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spc="600">
                <a:solidFill>
                  <a:srgbClr val="F9F9F9"/>
                </a:solidFill>
                <a:latin typeface="HarmonyOS Sans SC"/>
                <a:ea typeface="HarmonyOS Sans SC"/>
                <a:cs typeface="HarmonyOS Sans SC"/>
                <a:sym typeface="HarmonyOS Sans SC"/>
              </a:rPr>
              <a:t>04</a:t>
            </a:r>
            <a:endParaRPr lang="en-US" sz="1100"/>
          </a:p>
        </p:txBody>
      </p:sp>
      <p:sp>
        <p:nvSpPr>
          <p:cNvPr id="6" name="AutoShape 6"/>
          <p:cNvSpPr/>
          <p:nvPr/>
        </p:nvSpPr>
        <p:spPr>
          <a:xfrm>
            <a:off x="1587500" y="127000"/>
            <a:ext cx="3009900" cy="393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F9F9F9"/>
                </a:solidFill>
                <a:latin typeface="HarmonyOS Sans SC Black"/>
                <a:ea typeface="HarmonyOS Sans SC Black"/>
                <a:cs typeface="HarmonyOS Sans SC Black"/>
                <a:sym typeface="HarmonyOS Sans SC Black"/>
              </a:rPr>
              <a:t>其 他 优 惠 政 策</a:t>
            </a:r>
            <a:endParaRPr lang="en-US" sz="2000" b="1">
              <a:solidFill>
                <a:srgbClr val="F9F9F9"/>
              </a:solidFill>
              <a:latin typeface="HarmonyOS Sans SC Black"/>
              <a:ea typeface="HarmonyOS Sans SC Black"/>
              <a:cs typeface="HarmonyOS Sans SC Black"/>
            </a:endParaRPr>
          </a:p>
        </p:txBody>
      </p:sp>
      <p:sp>
        <p:nvSpPr>
          <p:cNvPr id="7" name="AutoShape 7"/>
          <p:cNvSpPr/>
          <p:nvPr/>
        </p:nvSpPr>
        <p:spPr>
          <a:xfrm rot="5400000">
            <a:off x="113030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rot="5400000">
            <a:off x="11417300" y="317500"/>
            <a:ext cx="88900" cy="76200"/>
          </a:xfrm>
          <a:prstGeom prst="triangle">
            <a:avLst>
              <a:gd name="adj" fmla="val 50000"/>
            </a:avLst>
          </a:prstGeom>
          <a:solidFill>
            <a:srgbClr val="92D050">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1295400" y="876300"/>
            <a:ext cx="8877300" cy="6477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i="0" u="none" strike="noStrike">
                <a:solidFill>
                  <a:srgbClr val="4C6AAC"/>
                </a:solidFill>
                <a:effectLst>
                  <a:outerShdw blurRad="38100" dist="25400" dir="5400000" algn="tl"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其他相关增值税优惠政策</a:t>
            </a:r>
            <a:endParaRPr lang="en-US" sz="1100"/>
          </a:p>
        </p:txBody>
      </p:sp>
      <p:sp>
        <p:nvSpPr>
          <p:cNvPr id="10" name="AutoShape 10"/>
          <p:cNvSpPr/>
          <p:nvPr/>
        </p:nvSpPr>
        <p:spPr>
          <a:xfrm>
            <a:off x="1270000" y="1701800"/>
            <a:ext cx="3962400" cy="4953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i="0" u="none" strike="noStrike" spc="200">
                <a:solidFill>
                  <a:srgbClr val="3E3E3E"/>
                </a:solidFill>
                <a:latin typeface="微软雅黑" panose="020B0503020204020204" charset="-122"/>
                <a:ea typeface="微软雅黑" panose="020B0503020204020204" charset="-122"/>
                <a:cs typeface="微软雅黑" panose="020B0503020204020204" charset="-122"/>
                <a:sym typeface="微软雅黑" panose="020B0503020204020204" charset="-122"/>
              </a:rPr>
              <a:t>01 农业生产资料</a:t>
            </a:r>
            <a:endParaRPr lang="en-US" sz="1100"/>
          </a:p>
        </p:txBody>
      </p:sp>
      <p:cxnSp>
        <p:nvCxnSpPr>
          <p:cNvPr id="11" name="Connector 11"/>
          <p:cNvCxnSpPr/>
          <p:nvPr/>
        </p:nvCxnSpPr>
        <p:spPr>
          <a:xfrm rot="24">
            <a:off x="2717800" y="2349502"/>
            <a:ext cx="520855" cy="12700"/>
          </a:xfrm>
          <a:prstGeom prst="line">
            <a:avLst/>
          </a:prstGeom>
          <a:solidFill>
            <a:srgbClr val="DEE0E3">
              <a:alpha val="100000"/>
            </a:srgbClr>
          </a:solidFill>
          <a:ln w="12700" cap="rnd" cmpd="sng">
            <a:solidFill>
              <a:srgbClr val="7D7D7D">
                <a:alpha val="100000"/>
              </a:srgbClr>
            </a:solidFill>
            <a:prstDash val="solid"/>
            <a:miter lim="10000000"/>
            <a:headEnd type="none" w="med" len="med"/>
            <a:tailEnd type="none" w="med" len="med"/>
          </a:ln>
        </p:spPr>
      </p:cxnSp>
      <p:sp>
        <p:nvSpPr>
          <p:cNvPr id="12" name="AutoShape 12"/>
          <p:cNvSpPr/>
          <p:nvPr/>
        </p:nvSpPr>
        <p:spPr>
          <a:xfrm>
            <a:off x="1257300" y="2590800"/>
            <a:ext cx="3784600" cy="2794000"/>
          </a:xfrm>
          <a:prstGeom prst="rect">
            <a:avLst/>
          </a:prstGeom>
          <a:noFill/>
          <a:ln w="12700" cap="flat" cmpd="sng">
            <a:noFill/>
            <a:prstDash val="solid"/>
            <a:round/>
          </a:ln>
        </p:spPr>
        <p:txBody>
          <a:bodyPr vert="horz" wrap="square" lIns="0" tIns="0" rIns="0" bIns="0" rtlCol="0" anchor="t" anchorCtr="0"/>
          <a:lstStyle/>
          <a:p>
            <a:pPr marL="0" indent="0" algn="just">
              <a:lnSpc>
                <a:spcPct val="125000"/>
              </a:lnSpc>
              <a:spcAft>
                <a:spcPts val="800"/>
              </a:spcAft>
              <a:defRPr/>
            </a:pPr>
            <a:r>
              <a:rPr lang="en-US" sz="180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对从事批发和零售业务的纳税人销售的</a:t>
            </a:r>
            <a:r>
              <a:rPr lang="en-US" sz="1800" b="1"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种子、种苗、农药、农机</a:t>
            </a:r>
            <a:r>
              <a:rPr lang="en-US" sz="180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，免征增值税</a:t>
            </a:r>
            <a:r>
              <a:rPr lang="en-US" sz="18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en-US" sz="1100"/>
          </a:p>
          <a:p>
            <a:pPr marL="0" indent="0" algn="just">
              <a:lnSpc>
                <a:spcPct val="125000"/>
              </a:lnSpc>
            </a:pPr>
            <a:r>
              <a:rPr lang="en-US" sz="1600" b="0" i="0" u="none" strike="noStrike">
                <a:solidFill>
                  <a:srgbClr val="6E747A"/>
                </a:solidFill>
                <a:latin typeface="微软雅黑" panose="020B0503020204020204" charset="-122"/>
                <a:ea typeface="微软雅黑" panose="020B0503020204020204" charset="-122"/>
                <a:cs typeface="微软雅黑" panose="020B0503020204020204" charset="-122"/>
                <a:sym typeface="微软雅黑" panose="020B0503020204020204" charset="-122"/>
              </a:rPr>
              <a:t>该项政策直接降低了农业生产资料的流通成本，减轻了农户和农业生产企业的采购负担，是国家扶持农业生产、稳定农资市场的重要举措。</a:t>
            </a:r>
            <a:endParaRPr lang="en-US" sz="1600" b="0" i="0" u="none" strike="noStrike">
              <a:solidFill>
                <a:srgbClr val="6E747A"/>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3" name="AutoShape 13"/>
          <p:cNvSpPr/>
          <p:nvPr/>
        </p:nvSpPr>
        <p:spPr>
          <a:xfrm>
            <a:off x="6273800" y="1638300"/>
            <a:ext cx="4572000" cy="558800"/>
          </a:xfrm>
          <a:prstGeom prst="rect">
            <a:avLst/>
          </a:prstGeom>
          <a:noFill/>
          <a:ln w="12700" cap="flat" cmpd="sng">
            <a:noFill/>
            <a:prstDash val="solid"/>
            <a:round/>
          </a:ln>
        </p:spPr>
        <p:txBody>
          <a:bodyPr vert="horz" wrap="square" lIns="0" tIns="0" rIns="0" bIns="0" rtlCol="0" anchor="t" anchorCtr="0"/>
          <a:lstStyle/>
          <a:p>
            <a:pPr marL="0" indent="0" algn="ctr">
              <a:lnSpc>
                <a:spcPct val="133000"/>
              </a:lnSpc>
              <a:spcAft>
                <a:spcPts val="600"/>
              </a:spcAft>
              <a:defRPr/>
            </a:pPr>
            <a:r>
              <a:rPr lang="en-US" sz="2800" b="1" i="0" u="none" strike="noStrike" spc="200">
                <a:solidFill>
                  <a:srgbClr val="3E3E3E"/>
                </a:solidFill>
                <a:latin typeface="微软雅黑" panose="020B0503020204020204" charset="-122"/>
                <a:ea typeface="微软雅黑" panose="020B0503020204020204" charset="-122"/>
                <a:cs typeface="微软雅黑" panose="020B0503020204020204" charset="-122"/>
                <a:sym typeface="微软雅黑" panose="020B0503020204020204" charset="-122"/>
              </a:rPr>
              <a:t>02 农业服务项目</a:t>
            </a:r>
            <a:endParaRPr lang="en-US" sz="1100"/>
          </a:p>
        </p:txBody>
      </p:sp>
      <p:cxnSp>
        <p:nvCxnSpPr>
          <p:cNvPr id="14" name="Connector 14"/>
          <p:cNvCxnSpPr/>
          <p:nvPr/>
        </p:nvCxnSpPr>
        <p:spPr>
          <a:xfrm rot="24">
            <a:off x="8331200" y="2349502"/>
            <a:ext cx="520855" cy="12700"/>
          </a:xfrm>
          <a:prstGeom prst="line">
            <a:avLst/>
          </a:prstGeom>
          <a:solidFill>
            <a:srgbClr val="DEE0E3">
              <a:alpha val="100000"/>
            </a:srgbClr>
          </a:solidFill>
          <a:ln w="12700" cap="rnd" cmpd="sng">
            <a:solidFill>
              <a:srgbClr val="7D7D7D">
                <a:alpha val="100000"/>
              </a:srgbClr>
            </a:solidFill>
            <a:prstDash val="solid"/>
            <a:miter lim="10000000"/>
            <a:headEnd type="none" w="med" len="med"/>
            <a:tailEnd type="none" w="med" len="med"/>
          </a:ln>
        </p:spPr>
      </p:cxnSp>
      <p:sp>
        <p:nvSpPr>
          <p:cNvPr id="15" name="AutoShape 15"/>
          <p:cNvSpPr/>
          <p:nvPr/>
        </p:nvSpPr>
        <p:spPr>
          <a:xfrm>
            <a:off x="6108700" y="2438400"/>
            <a:ext cx="5295900" cy="2794000"/>
          </a:xfrm>
          <a:prstGeom prst="rect">
            <a:avLst/>
          </a:prstGeom>
          <a:noFill/>
          <a:ln w="12700" cap="flat" cmpd="sng">
            <a:noFill/>
            <a:prstDash val="solid"/>
            <a:round/>
          </a:ln>
        </p:spPr>
        <p:txBody>
          <a:bodyPr vert="horz" wrap="square" lIns="0" tIns="0" rIns="0" bIns="0" rtlCol="0" anchor="t" anchorCtr="0"/>
          <a:lstStyle/>
          <a:p>
            <a:pPr marL="0" indent="0" algn="just">
              <a:lnSpc>
                <a:spcPct val="125000"/>
              </a:lnSpc>
              <a:spcAft>
                <a:spcPts val="800"/>
              </a:spcAft>
              <a:defRPr/>
            </a:pPr>
            <a:r>
              <a:rPr lang="en-US" sz="1800" b="0" i="0" u="none" strike="noStrike">
                <a:solidFill>
                  <a:srgbClr val="505050"/>
                </a:solidFill>
                <a:latin typeface="微软雅黑" panose="020B0503020204020204" charset="-122"/>
                <a:ea typeface="微软雅黑" panose="020B0503020204020204" charset="-122"/>
                <a:cs typeface="微软雅黑" panose="020B0503020204020204" charset="-122"/>
                <a:sym typeface="微软雅黑" panose="020B0503020204020204" charset="-122"/>
              </a:rPr>
              <a:t>农业机耕、排灌、病虫害防治、植物保护、农牧保险以及相关技术培训业务，家禽、牲畜、水生动物的配种和疾病防治，免征增值税。</a:t>
            </a:r>
            <a:endParaRPr lang="en-US" sz="1100"/>
          </a:p>
          <a:p>
            <a:pPr marL="0" indent="0" algn="just">
              <a:lnSpc>
                <a:spcPct val="125000"/>
              </a:lnSpc>
            </a:pPr>
            <a:r>
              <a:rPr lang="en-US" sz="1600" b="0" i="0" u="none" strike="noStrike">
                <a:solidFill>
                  <a:srgbClr val="6E747A"/>
                </a:solidFill>
                <a:latin typeface="微软雅黑" panose="020B0503020204020204" charset="-122"/>
                <a:ea typeface="微软雅黑" panose="020B0503020204020204" charset="-122"/>
                <a:cs typeface="微软雅黑" panose="020B0503020204020204" charset="-122"/>
                <a:sym typeface="微软雅黑" panose="020B0503020204020204" charset="-122"/>
              </a:rPr>
              <a:t>该政策覆盖了农业生产的产前、产中服务环节，通过税收减免支持农业社会化服务体系建设，提升农业生产的专业化和现代化水平，保障农业生产安全与效率。</a:t>
            </a:r>
            <a:endParaRPr lang="en-US" sz="1600" b="0" i="0" u="none" strike="noStrike">
              <a:solidFill>
                <a:srgbClr val="6E747A"/>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6" name="AutoShape 16"/>
          <p:cNvSpPr/>
          <p:nvPr/>
        </p:nvSpPr>
        <p:spPr>
          <a:xfrm>
            <a:off x="-12700" y="6553200"/>
            <a:ext cx="12192000" cy="304800"/>
          </a:xfrm>
          <a:prstGeom prst="roundRect">
            <a:avLst>
              <a:gd name="adj" fmla="val 0"/>
            </a:avLst>
          </a:prstGeom>
          <a:solidFill>
            <a:srgbClr val="4C6AAC">
              <a:alpha val="100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3247</Words>
  <Application>WPS 演示</Application>
  <PresentationFormat/>
  <Paragraphs>246</Paragraphs>
  <Slides>16</Slides>
  <Notes>0</Notes>
  <HiddenSlides>0</HiddenSlides>
  <MMClips>0</MMClips>
  <ScaleCrop>false</ScaleCrop>
  <HeadingPairs>
    <vt:vector size="6" baseType="variant">
      <vt:variant>
        <vt:lpstr>已用的字体</vt:lpstr>
      </vt:variant>
      <vt:variant>
        <vt:i4>13</vt:i4>
      </vt:variant>
      <vt:variant>
        <vt:lpstr>主题</vt:lpstr>
      </vt:variant>
      <vt:variant>
        <vt:i4>4</vt:i4>
      </vt:variant>
      <vt:variant>
        <vt:lpstr>幻灯片标题</vt:lpstr>
      </vt:variant>
      <vt:variant>
        <vt:i4>16</vt:i4>
      </vt:variant>
    </vt:vector>
  </HeadingPairs>
  <TitlesOfParts>
    <vt:vector size="33" baseType="lpstr">
      <vt:lpstr>Arial</vt:lpstr>
      <vt:lpstr>宋体</vt:lpstr>
      <vt:lpstr>Wingdings</vt:lpstr>
      <vt:lpstr>Arial</vt:lpstr>
      <vt:lpstr>微软雅黑</vt:lpstr>
      <vt:lpstr>思源宋体 CN Heavy</vt:lpstr>
      <vt:lpstr>Noto Serif SC</vt:lpstr>
      <vt:lpstr>HarmonyOS Sans SC Black</vt:lpstr>
      <vt:lpstr>HarmonyOS Sans SC Black</vt:lpstr>
      <vt:lpstr>HarmonyOS Sans SC</vt:lpstr>
      <vt:lpstr>Segoe Print</vt:lpstr>
      <vt:lpstr>Noto Sans SC</vt:lpstr>
      <vt:lpstr>Arial Unicode MS</vt:lpstr>
      <vt:lpstr>Office 主题​​</vt:lpstr>
      <vt:lpstr>默认主题</vt:lpstr>
      <vt:lpstr>1_默认主题</vt:lpstr>
      <vt:lpstr>2_默认主题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吴思彤</cp:lastModifiedBy>
  <cp:revision>161</cp:revision>
  <dcterms:created xsi:type="dcterms:W3CDTF">2026-07-01T03:22:00Z</dcterms:created>
  <dcterms:modified xsi:type="dcterms:W3CDTF">2026-07-13T06:05:33Z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{"Label":"1","ContentProducer":"001191110102MACQD9K64010000","ProduceID":"7657383268111158492","ReservedCode1":"","ContentPropagator":"","PropagateID":"","ReservedCode2":""}</vt:lpwstr>
  </property>
  <property fmtid="{D5CDD505-2E9C-101B-9397-08002B2CF9AE}" pid="3" name="KSOProductBuildVer">
    <vt:lpwstr>2052-11.8.2.10158</vt:lpwstr>
  </property>
</Properties>
</file>