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40"/>
        <p:guide pos="291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本次关于企业所得税汇算申报的专题分享。在接下来的时间里，我们将一起深入探讨企业所得税汇算申报中常见的纳税调整事项，并详细解析申报表的填报要点，希望能帮助大家准确、高效地完成年度汇算工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了解了调整规则和填报方法后，我们来看看第三部分，也是非常重要的一部分：常见的易错点和风险点。提前识别这些风险，能帮助我们避免不必要的税务麻烦。</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里列出了几个高频风险点。比如收入确认不完整，很多企业容易漏掉未开票收入或视同销售收入；扣除凭证不合规也是一个大问题，没有发票或者发票内容与实际业务不符，都会导致费用无法扣除。此外，优惠政策的适用、申报表的逻辑关系、跨期费用和资产处理等方面，也都是常见的出错环节。大家在申报时一定要仔细核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来总结一下。企业所得税汇算清缴工作复杂但至关重要，准确掌握纳税调整规则，规范填报申报表，不仅是企业履行纳税义务的体现，更是企业实现合规经营、防范税务风险的关键。希望今天的分享能对大家有所帮助。我的分享到此结束，感谢大家的聆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分享将分为三个部分。首先，我们会介绍纳税调整的基本概念和核心原则。接着，也是本次分享的重点，我们将详细解析常见的纳税调整事项以及它们在申报表中的具体填报方法。最后，我们会梳理一些申报过程中的高频易错点和风险点，帮助大家提前规避。</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首先，我们进入第一部分，了解一下纳税调整的基本情况。很多人会问，为什么会计利润和税法上的应纳税所得额会不一样？这就引出了我们今天要讨论的第一个核心问题：纳税调整。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简单来说，纳税调整就是因为会计和税法的“游戏规则”不一样，我们需要按照税法的要求，对会计利润进行调整，最终得到税法认可的“应纳税所得额”。这背后主要遵循三个原则：权责发生制、税法优先以及真实性与合理性原则。理解这些原则，是我们正确进行纳税调整的基础。</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接下来，我们进入第二部分，这也是本次分享的核心内容。我们将聚焦于实务中最常见的几类纳税调整事项，并结合最新的申报表，详细讲解如何正确填报。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来看收入类的调整。这里最容易出错的是视同销售，比如公司把自产产品作为福利发给员工，会计上可能只结转了成本，但税法上要求按市场价确认收入，这就需要我们在A105010表中进行调整。另外，像财政拨款这类不征税收入，以及国债利息这类免税收入，虽然会计上计入了利润，但税法允许我们调减，从而减少应纳税所得额。</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接下来是扣除类调整，这是纳税调整的重中之重。我们先看限额扣除项目。</a:t>
            </a:r>
            <a:endParaRPr lang="en-US" sz="1400" b="0" i="0" u="none" strike="noStrike">
              <a:solidFill>
                <a:srgbClr val="000000"/>
              </a:solidFill>
            </a:endParaRPr>
          </a:p>
          <a:p>
            <a:pPr indent="0" algn="l">
              <a:lnSpc>
                <a:spcPct val="100000"/>
              </a:lnSpc>
            </a:pPr>
            <a:r>
              <a:rPr lang="en-US" sz="1400" b="0" i="0" u="none" strike="noStrike">
                <a:solidFill>
                  <a:srgbClr val="000000"/>
                </a:solidFill>
              </a:rPr>
              <a:t>这张表格清晰地列出了业务招待费、广宣费、三项经费等的扣除标准。特别要注意业务招待费的“双限额”原则，即发生额的60%与当年销售（营业）收入的5‰，哪个低按哪个扣，超过部分需要调增，且不能结转以后年度扣除。</a:t>
            </a:r>
            <a:endParaRPr lang="en-US" sz="1400" b="0" i="0" u="none" strike="noStrike">
              <a:solidFill>
                <a:srgbClr val="000000"/>
              </a:solidFill>
            </a:endParaRPr>
          </a:p>
          <a:p>
            <a:pPr indent="0" algn="l">
              <a:lnSpc>
                <a:spcPct val="100000"/>
              </a:lnSpc>
            </a:pPr>
            <a:r>
              <a:rPr lang="en-US" sz="1400" b="0" i="0" u="none" strike="noStrike">
                <a:solidFill>
                  <a:srgbClr val="000000"/>
                </a:solidFill>
              </a:rPr>
              <a:t>另外，广宣费和职工教育经费超过限额部分是可以结转以后年度扣除的，这为企业提供了一定的税务筹划空间。这些调整都需要我们在对应的A105000系列附表中准确填报。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除了限额扣除，还有一些费用是税法明确规定不得扣除的，比如税收滞纳金、行政罚款等，这些必须全额调增。另外，像公益性捐赠、利息支出也有各自的扣除规则。这里要特别提醒大家注意跨期费用的处理，如果在次年5月31日前还没有取得合法的扣除凭证，这笔费用就需要在当年调增。</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类是资产类调整。最常见的就是固定资产折旧，如果会计上的折旧年限比税法规定的短，或者用了加速折旧，那么多提的折旧部分就需要调增。另外，会计上计提的资产减值准备，税法是不认可的，也需要调增。如果发生了资产损失，一定要按规定申报并保存好相关证据，否则这笔损失就无法在税前扣除。</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28.svg"/><Relationship Id="rId2" Type="http://schemas.openxmlformats.org/officeDocument/2006/relationships/image" Target="../media/image33.png"/><Relationship Id="rId1" Type="http://schemas.openxmlformats.org/officeDocument/2006/relationships/image" Target="../media/image32.jpeg"/></Relationships>
</file>

<file path=ppt/slides/_rels/slide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32.svg"/><Relationship Id="rId7" Type="http://schemas.openxmlformats.org/officeDocument/2006/relationships/image" Target="../media/image37.png"/><Relationship Id="rId6" Type="http://schemas.openxmlformats.org/officeDocument/2006/relationships/image" Target="../media/image31.svg"/><Relationship Id="rId5" Type="http://schemas.openxmlformats.org/officeDocument/2006/relationships/image" Target="../media/image36.png"/><Relationship Id="rId4" Type="http://schemas.openxmlformats.org/officeDocument/2006/relationships/image" Target="../media/image30.svg"/><Relationship Id="rId3" Type="http://schemas.openxmlformats.org/officeDocument/2006/relationships/image" Target="../media/image35.png"/><Relationship Id="rId2" Type="http://schemas.openxmlformats.org/officeDocument/2006/relationships/image" Target="../media/image29.svg"/><Relationship Id="rId14" Type="http://schemas.openxmlformats.org/officeDocument/2006/relationships/notesSlide" Target="../notesSlides/notesSlide11.xml"/><Relationship Id="rId13" Type="http://schemas.openxmlformats.org/officeDocument/2006/relationships/slideLayout" Target="../slideLayouts/slideLayout12.xml"/><Relationship Id="rId12" Type="http://schemas.openxmlformats.org/officeDocument/2006/relationships/image" Target="../media/image33.svg"/><Relationship Id="rId11" Type="http://schemas.openxmlformats.org/officeDocument/2006/relationships/image" Target="../media/image38.png"/><Relationship Id="rId10" Type="http://schemas.openxmlformats.org/officeDocument/2006/relationships/image" Target="../media/image6.sv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34.svg"/><Relationship Id="rId2" Type="http://schemas.openxmlformats.org/officeDocument/2006/relationships/image" Target="../media/image40.pn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2.xml"/><Relationship Id="rId7" Type="http://schemas.openxmlformats.org/officeDocument/2006/relationships/image" Target="../media/image3.svg"/><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8.svg"/><Relationship Id="rId7" Type="http://schemas.openxmlformats.org/officeDocument/2006/relationships/image" Target="../media/image11.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6.svg"/><Relationship Id="rId3" Type="http://schemas.openxmlformats.org/officeDocument/2006/relationships/image" Target="../media/image9.png"/><Relationship Id="rId2" Type="http://schemas.openxmlformats.org/officeDocument/2006/relationships/image" Target="../media/image5.svg"/><Relationship Id="rId10" Type="http://schemas.openxmlformats.org/officeDocument/2006/relationships/notesSlide" Target="../notesSlides/notesSlide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svg"/><Relationship Id="rId7"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6.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10.svg"/><Relationship Id="rId10" Type="http://schemas.openxmlformats.org/officeDocument/2006/relationships/notesSlide" Target="../notesSlides/notesSlide6.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17.svg"/><Relationship Id="rId7"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0.png"/><Relationship Id="rId4" Type="http://schemas.openxmlformats.org/officeDocument/2006/relationships/image" Target="../media/image15.svg"/><Relationship Id="rId3" Type="http://schemas.openxmlformats.org/officeDocument/2006/relationships/image" Target="../media/image19.png"/><Relationship Id="rId2" Type="http://schemas.openxmlformats.org/officeDocument/2006/relationships/image" Target="../media/image14.svg"/><Relationship Id="rId14" Type="http://schemas.openxmlformats.org/officeDocument/2006/relationships/notesSlide" Target="../notesSlides/notesSlide7.xml"/><Relationship Id="rId13" Type="http://schemas.openxmlformats.org/officeDocument/2006/relationships/slideLayout" Target="../slideLayouts/slideLayout12.xml"/><Relationship Id="rId12" Type="http://schemas.openxmlformats.org/officeDocument/2006/relationships/image" Target="../media/image19.svg"/><Relationship Id="rId11" Type="http://schemas.openxmlformats.org/officeDocument/2006/relationships/image" Target="../media/image23.png"/><Relationship Id="rId10" Type="http://schemas.openxmlformats.org/officeDocument/2006/relationships/image" Target="../media/image18.sv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3.svg"/><Relationship Id="rId7" Type="http://schemas.openxmlformats.org/officeDocument/2006/relationships/image" Target="../media/image27.png"/><Relationship Id="rId6" Type="http://schemas.openxmlformats.org/officeDocument/2006/relationships/image" Target="../media/image22.svg"/><Relationship Id="rId5" Type="http://schemas.openxmlformats.org/officeDocument/2006/relationships/image" Target="../media/image26.png"/><Relationship Id="rId4" Type="http://schemas.openxmlformats.org/officeDocument/2006/relationships/image" Target="../media/image21.svg"/><Relationship Id="rId3" Type="http://schemas.openxmlformats.org/officeDocument/2006/relationships/image" Target="../media/image25.png"/><Relationship Id="rId2" Type="http://schemas.openxmlformats.org/officeDocument/2006/relationships/image" Target="../media/image20.svg"/><Relationship Id="rId10" Type="http://schemas.openxmlformats.org/officeDocument/2006/relationships/notesSlide" Target="../notesSlides/notesSlide8.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7.svg"/><Relationship Id="rId7" Type="http://schemas.openxmlformats.org/officeDocument/2006/relationships/image" Target="../media/image31.png"/><Relationship Id="rId6" Type="http://schemas.openxmlformats.org/officeDocument/2006/relationships/image" Target="../media/image26.svg"/><Relationship Id="rId5" Type="http://schemas.openxmlformats.org/officeDocument/2006/relationships/image" Target="../media/image30.png"/><Relationship Id="rId4" Type="http://schemas.openxmlformats.org/officeDocument/2006/relationships/image" Target="../media/image25.svg"/><Relationship Id="rId3" Type="http://schemas.openxmlformats.org/officeDocument/2006/relationships/image" Target="../media/image29.png"/><Relationship Id="rId2" Type="http://schemas.openxmlformats.org/officeDocument/2006/relationships/image" Target="../media/image24.svg"/><Relationship Id="rId10" Type="http://schemas.openxmlformats.org/officeDocument/2006/relationships/notesSlide" Target="../notesSlides/notesSlide9.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8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0"/>
            <a:ext cx="12192000" cy="762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635000" y="1651000"/>
            <a:ext cx="10922000" cy="1270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000" b="1" i="0" u="none" strike="noStrike">
                <a:solidFill>
                  <a:srgbClr val="FFFFFF"/>
                </a:solidFill>
                <a:latin typeface="Noto Sans SC"/>
                <a:ea typeface="Noto Sans SC"/>
                <a:cs typeface="Noto Sans SC"/>
                <a:sym typeface="Noto Sans SC"/>
              </a:rPr>
              <a:t>企业所得税汇算申报常见纳税调整事项</a:t>
            </a:r>
            <a:endParaRPr lang="en-US" sz="4000" b="1" i="0" u="none" strike="noStrike">
              <a:solidFill>
                <a:srgbClr val="FFFFFF"/>
              </a:solidFill>
              <a:latin typeface="Noto Sans SC"/>
              <a:ea typeface="Noto Sans SC"/>
              <a:cs typeface="Noto Sans SC"/>
              <a:sym typeface="Noto Sans SC"/>
            </a:endParaRPr>
          </a:p>
          <a:p>
            <a:pPr indent="0" algn="ctr">
              <a:lnSpc>
                <a:spcPct val="125000"/>
              </a:lnSpc>
              <a:defRPr/>
            </a:pPr>
            <a:r>
              <a:rPr lang="en-US" sz="4000" b="1" i="0" u="none" strike="noStrike">
                <a:solidFill>
                  <a:srgbClr val="FFFFFF"/>
                </a:solidFill>
                <a:latin typeface="Noto Sans SC"/>
                <a:ea typeface="Noto Sans SC"/>
                <a:cs typeface="Noto Sans SC"/>
                <a:sym typeface="Noto Sans SC"/>
              </a:rPr>
              <a:t>与申报表填报解析</a:t>
            </a:r>
            <a:endParaRPr lang="en-US" sz="4000" b="1" i="0" u="none" strike="noStrike">
              <a:solidFill>
                <a:srgbClr val="FFFFFF"/>
              </a:solidFill>
              <a:latin typeface="Noto Sans SC"/>
              <a:ea typeface="Noto Sans SC"/>
              <a:cs typeface="Noto Sans SC"/>
              <a:sym typeface="Noto Sans SC"/>
            </a:endParaRPr>
          </a:p>
        </p:txBody>
      </p:sp>
      <p:sp>
        <p:nvSpPr>
          <p:cNvPr id="6" name="AutoShape 6"/>
          <p:cNvSpPr/>
          <p:nvPr/>
        </p:nvSpPr>
        <p:spPr>
          <a:xfrm flipV="1">
            <a:off x="4318000" y="3002915"/>
            <a:ext cx="3682365" cy="762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191000" y="4521200"/>
            <a:ext cx="3810000" cy="762000"/>
          </a:xfrm>
          <a:prstGeom prst="roundRect">
            <a:avLst>
              <a:gd name="adj" fmla="val 16666"/>
            </a:avLst>
          </a:prstGeom>
          <a:solidFill>
            <a:srgbClr val="FFFFFF">
              <a:alpha val="1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4318000" y="4673600"/>
            <a:ext cx="3556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zh-CN" altLang="en-US" sz="2000">
                <a:solidFill>
                  <a:srgbClr val="FFFFFF">
                    <a:alpha val="80000"/>
                  </a:srgbClr>
                </a:solidFill>
                <a:latin typeface="Noto Sans SC"/>
                <a:ea typeface="宋体" panose="02010600030101010101" pitchFamily="2" charset="-122"/>
                <a:cs typeface="Noto Sans SC"/>
              </a:rPr>
              <a:t>讲解人：</a:t>
            </a:r>
            <a:r>
              <a:rPr lang="en-US" sz="2000">
                <a:solidFill>
                  <a:srgbClr val="FFFFFF">
                    <a:alpha val="80000"/>
                  </a:srgbClr>
                </a:solidFill>
                <a:latin typeface="Noto Sans SC"/>
                <a:ea typeface="Noto Sans SC"/>
                <a:cs typeface="Noto Sans SC"/>
              </a:rPr>
              <a:t>中山市税务局 </a:t>
            </a:r>
            <a:r>
              <a:rPr lang="zh-CN" altLang="en-US" sz="2000">
                <a:solidFill>
                  <a:srgbClr val="FFFFFF">
                    <a:alpha val="80000"/>
                  </a:srgbClr>
                </a:solidFill>
                <a:latin typeface="Noto Sans SC"/>
                <a:ea typeface="宋体" panose="02010600030101010101" pitchFamily="2" charset="-122"/>
                <a:cs typeface="Noto Sans SC"/>
              </a:rPr>
              <a:t>谢婉</a:t>
            </a:r>
            <a:endParaRPr lang="zh-CN" altLang="en-US" sz="2000">
              <a:solidFill>
                <a:srgbClr val="FFFFFF">
                  <a:alpha val="80000"/>
                </a:srgbClr>
              </a:solidFill>
              <a:latin typeface="Noto Sans SC"/>
              <a:ea typeface="宋体" panose="02010600030101010101" pitchFamily="2" charset="-122"/>
              <a:cs typeface="Noto Sans SC"/>
            </a:endParaRPr>
          </a:p>
        </p:txBody>
      </p:sp>
      <p:sp>
        <p:nvSpPr>
          <p:cNvPr id="10" name="AutoShape 10"/>
          <p:cNvSpPr/>
          <p:nvPr/>
        </p:nvSpPr>
        <p:spPr>
          <a:xfrm>
            <a:off x="4318000" y="4978400"/>
            <a:ext cx="3556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80000"/>
                  </a:srgbClr>
                </a:solidFill>
                <a:latin typeface="Noto Sans SC"/>
                <a:ea typeface="Noto Sans SC"/>
                <a:cs typeface="Noto Sans SC"/>
                <a:sym typeface="Noto Sans SC"/>
              </a:rPr>
              <a:t>2026年4月</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39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7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1905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spc="400">
                <a:solidFill>
                  <a:srgbClr val="FFD700"/>
                </a:solidFill>
                <a:latin typeface="Noto Sans SC"/>
                <a:ea typeface="Noto Sans SC"/>
                <a:cs typeface="Noto Sans SC"/>
                <a:sym typeface="Noto Sans SC"/>
              </a:rPr>
              <a:t>PART 03</a:t>
            </a:r>
            <a:endParaRPr lang="en-US" sz="1100"/>
          </a:p>
        </p:txBody>
      </p:sp>
      <p:sp>
        <p:nvSpPr>
          <p:cNvPr id="5" name="AutoShape 5"/>
          <p:cNvSpPr/>
          <p:nvPr/>
        </p:nvSpPr>
        <p:spPr>
          <a:xfrm>
            <a:off x="2184400" y="2413000"/>
            <a:ext cx="7823200" cy="762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4000" b="1" i="0" u="none" strike="noStrike">
                <a:solidFill>
                  <a:srgbClr val="FFFFFF"/>
                </a:solidFill>
                <a:latin typeface="Noto Sans SC"/>
                <a:ea typeface="Noto Sans SC"/>
                <a:cs typeface="Noto Sans SC"/>
                <a:sym typeface="Noto Sans SC"/>
              </a:rPr>
              <a:t>常见易错点及风险点提醒</a:t>
            </a:r>
            <a:endParaRPr lang="en-US" sz="1100"/>
          </a:p>
        </p:txBody>
      </p:sp>
      <p:sp>
        <p:nvSpPr>
          <p:cNvPr id="6" name="AutoShape 6"/>
          <p:cNvSpPr/>
          <p:nvPr/>
        </p:nvSpPr>
        <p:spPr>
          <a:xfrm>
            <a:off x="5715000" y="33020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3556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0" i="0" u="none" strike="noStrike" spc="200">
                <a:solidFill>
                  <a:srgbClr val="FFFFFF">
                    <a:alpha val="85098"/>
                  </a:srgbClr>
                </a:solidFill>
                <a:latin typeface="Noto Sans SC"/>
                <a:ea typeface="Noto Sans SC"/>
                <a:cs typeface="Noto Sans SC"/>
                <a:sym typeface="Noto Sans SC"/>
              </a:rPr>
              <a:t>规避风险，确保申报准确</a:t>
            </a:r>
            <a:endParaRPr lang="en-US" sz="1100"/>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2800" y="4445000"/>
            <a:ext cx="406400" cy="40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5306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高频风险点汇总</a:t>
            </a:r>
            <a:endParaRPr lang="en-US" sz="1100"/>
          </a:p>
        </p:txBody>
      </p:sp>
      <p:sp>
        <p:nvSpPr>
          <p:cNvPr id="3" name="AutoShape 3"/>
          <p:cNvSpPr/>
          <p:nvPr/>
        </p:nvSpPr>
        <p:spPr>
          <a:xfrm>
            <a:off x="762000" y="12065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651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905000"/>
            <a:ext cx="406400" cy="406400"/>
          </a:xfrm>
          <a:prstGeom prst="rect">
            <a:avLst/>
          </a:prstGeom>
        </p:spPr>
      </p:pic>
      <p:sp>
        <p:nvSpPr>
          <p:cNvPr id="6" name="AutoShape 6"/>
          <p:cNvSpPr/>
          <p:nvPr/>
        </p:nvSpPr>
        <p:spPr>
          <a:xfrm>
            <a:off x="1524000" y="1841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收入确认不完整</a:t>
            </a:r>
            <a:endParaRPr lang="en-US" sz="1100"/>
          </a:p>
        </p:txBody>
      </p:sp>
      <p:sp>
        <p:nvSpPr>
          <p:cNvPr id="7" name="AutoShape 7"/>
          <p:cNvSpPr/>
          <p:nvPr/>
        </p:nvSpPr>
        <p:spPr>
          <a:xfrm>
            <a:off x="1016000" y="2413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未开票收入、视同销售收入未申报，导致应税收入基数减少。</a:t>
            </a:r>
            <a:endParaRPr lang="en-US" sz="1100"/>
          </a:p>
        </p:txBody>
      </p:sp>
      <p:sp>
        <p:nvSpPr>
          <p:cNvPr id="8" name="AutoShape 8"/>
          <p:cNvSpPr/>
          <p:nvPr/>
        </p:nvSpPr>
        <p:spPr>
          <a:xfrm>
            <a:off x="4394200" y="1651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8200" y="1905000"/>
            <a:ext cx="406400" cy="406400"/>
          </a:xfrm>
          <a:prstGeom prst="rect">
            <a:avLst/>
          </a:prstGeom>
        </p:spPr>
      </p:pic>
      <p:sp>
        <p:nvSpPr>
          <p:cNvPr id="10" name="AutoShape 10"/>
          <p:cNvSpPr/>
          <p:nvPr/>
        </p:nvSpPr>
        <p:spPr>
          <a:xfrm>
            <a:off x="5156200" y="1841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扣除凭证不合规</a:t>
            </a:r>
            <a:endParaRPr lang="en-US" sz="1100"/>
          </a:p>
        </p:txBody>
      </p:sp>
      <p:sp>
        <p:nvSpPr>
          <p:cNvPr id="11" name="AutoShape 11"/>
          <p:cNvSpPr/>
          <p:nvPr/>
        </p:nvSpPr>
        <p:spPr>
          <a:xfrm>
            <a:off x="4648200" y="2413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无票支出、发票与实际业务不符，存在费用无法税前扣除风险。</a:t>
            </a:r>
            <a:endParaRPr lang="en-US" sz="1100"/>
          </a:p>
        </p:txBody>
      </p:sp>
      <p:sp>
        <p:nvSpPr>
          <p:cNvPr id="12" name="AutoShape 12"/>
          <p:cNvSpPr/>
          <p:nvPr/>
        </p:nvSpPr>
        <p:spPr>
          <a:xfrm>
            <a:off x="8026400" y="1651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0400" y="1905000"/>
            <a:ext cx="406400" cy="406400"/>
          </a:xfrm>
          <a:prstGeom prst="rect">
            <a:avLst/>
          </a:prstGeom>
        </p:spPr>
      </p:pic>
      <p:sp>
        <p:nvSpPr>
          <p:cNvPr id="14" name="AutoShape 14"/>
          <p:cNvSpPr/>
          <p:nvPr/>
        </p:nvSpPr>
        <p:spPr>
          <a:xfrm>
            <a:off x="8788400" y="1841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优惠政策适用错误</a:t>
            </a:r>
            <a:endParaRPr lang="en-US" sz="1100"/>
          </a:p>
        </p:txBody>
      </p:sp>
      <p:sp>
        <p:nvSpPr>
          <p:cNvPr id="15" name="AutoShape 15"/>
          <p:cNvSpPr/>
          <p:nvPr/>
        </p:nvSpPr>
        <p:spPr>
          <a:xfrm>
            <a:off x="8280400" y="2413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研发费用归集口径错误、小微企业标准判断失误，违规享受税收优惠。</a:t>
            </a:r>
            <a:endParaRPr lang="en-US" sz="1100"/>
          </a:p>
        </p:txBody>
      </p:sp>
      <p:sp>
        <p:nvSpPr>
          <p:cNvPr id="16" name="AutoShape 16"/>
          <p:cNvSpPr/>
          <p:nvPr/>
        </p:nvSpPr>
        <p:spPr>
          <a:xfrm>
            <a:off x="762000" y="3810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064000"/>
            <a:ext cx="406400" cy="406400"/>
          </a:xfrm>
          <a:prstGeom prst="rect">
            <a:avLst/>
          </a:prstGeom>
        </p:spPr>
      </p:pic>
      <p:sp>
        <p:nvSpPr>
          <p:cNvPr id="18" name="AutoShape 18"/>
          <p:cNvSpPr/>
          <p:nvPr/>
        </p:nvSpPr>
        <p:spPr>
          <a:xfrm>
            <a:off x="1524000" y="4000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申报表逻辑错误</a:t>
            </a:r>
            <a:endParaRPr lang="en-US" sz="1100"/>
          </a:p>
        </p:txBody>
      </p:sp>
      <p:sp>
        <p:nvSpPr>
          <p:cNvPr id="19" name="AutoShape 19"/>
          <p:cNvSpPr/>
          <p:nvPr/>
        </p:nvSpPr>
        <p:spPr>
          <a:xfrm>
            <a:off x="1016000" y="4572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主表利润总额与财务报表不一致、纳税调整无依据，数据勾稽关系混乱。</a:t>
            </a:r>
            <a:endParaRPr lang="en-US" sz="1100"/>
          </a:p>
        </p:txBody>
      </p:sp>
      <p:sp>
        <p:nvSpPr>
          <p:cNvPr id="20" name="AutoShape 20"/>
          <p:cNvSpPr/>
          <p:nvPr/>
        </p:nvSpPr>
        <p:spPr>
          <a:xfrm>
            <a:off x="4394200" y="3810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48200" y="4064000"/>
            <a:ext cx="406400" cy="406400"/>
          </a:xfrm>
          <a:prstGeom prst="rect">
            <a:avLst/>
          </a:prstGeom>
        </p:spPr>
      </p:pic>
      <p:sp>
        <p:nvSpPr>
          <p:cNvPr id="22" name="AutoShape 22"/>
          <p:cNvSpPr/>
          <p:nvPr/>
        </p:nvSpPr>
        <p:spPr>
          <a:xfrm>
            <a:off x="5156200" y="4000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跨期费用处理不当</a:t>
            </a:r>
            <a:endParaRPr lang="en-US" sz="1100"/>
          </a:p>
        </p:txBody>
      </p:sp>
      <p:sp>
        <p:nvSpPr>
          <p:cNvPr id="23" name="AutoShape 23"/>
          <p:cNvSpPr/>
          <p:nvPr/>
        </p:nvSpPr>
        <p:spPr>
          <a:xfrm>
            <a:off x="4648200" y="4572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预提费用未实际支付、未取得合规凭证即列支，影响当期损益核算。</a:t>
            </a:r>
            <a:endParaRPr lang="en-US" sz="1100"/>
          </a:p>
        </p:txBody>
      </p:sp>
      <p:sp>
        <p:nvSpPr>
          <p:cNvPr id="24" name="AutoShape 24"/>
          <p:cNvSpPr/>
          <p:nvPr/>
        </p:nvSpPr>
        <p:spPr>
          <a:xfrm>
            <a:off x="8026400" y="3810000"/>
            <a:ext cx="3378200" cy="1905000"/>
          </a:xfrm>
          <a:prstGeom prst="roundRect">
            <a:avLst>
              <a:gd name="adj" fmla="val 6666"/>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80400" y="4064000"/>
            <a:ext cx="406400" cy="406400"/>
          </a:xfrm>
          <a:prstGeom prst="rect">
            <a:avLst/>
          </a:prstGeom>
        </p:spPr>
      </p:pic>
      <p:sp>
        <p:nvSpPr>
          <p:cNvPr id="26" name="AutoShape 26"/>
          <p:cNvSpPr/>
          <p:nvPr/>
        </p:nvSpPr>
        <p:spPr>
          <a:xfrm>
            <a:off x="8788400" y="40005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资产税务处理错误</a:t>
            </a:r>
            <a:endParaRPr lang="en-US" sz="1100"/>
          </a:p>
        </p:txBody>
      </p:sp>
      <p:sp>
        <p:nvSpPr>
          <p:cNvPr id="27" name="AutoShape 27"/>
          <p:cNvSpPr/>
          <p:nvPr/>
        </p:nvSpPr>
        <p:spPr>
          <a:xfrm>
            <a:off x="8280400" y="4572000"/>
            <a:ext cx="28702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折旧年限不符合税法规定、资产损失资料不全，影响应纳税所得额计算。</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39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8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609600" y="762000"/>
            <a:ext cx="109728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800" b="1" i="0" u="none" strike="noStrike">
                <a:solidFill>
                  <a:srgbClr val="FFFFFF"/>
                </a:solidFill>
                <a:latin typeface="Noto Sans SC"/>
                <a:ea typeface="Noto Sans SC"/>
                <a:cs typeface="Noto Sans SC"/>
                <a:sym typeface="Noto Sans SC"/>
              </a:rPr>
              <a:t>总结与致谢</a:t>
            </a:r>
            <a:endParaRPr lang="en-US" sz="1100"/>
          </a:p>
        </p:txBody>
      </p:sp>
      <p:sp>
        <p:nvSpPr>
          <p:cNvPr id="5" name="AutoShape 5"/>
          <p:cNvSpPr/>
          <p:nvPr/>
        </p:nvSpPr>
        <p:spPr>
          <a:xfrm>
            <a:off x="5715000" y="13970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00" y="2032000"/>
            <a:ext cx="9652000" cy="1524000"/>
          </a:xfrm>
          <a:prstGeom prst="roundRect">
            <a:avLst>
              <a:gd name="adj" fmla="val 8333"/>
            </a:avLst>
          </a:prstGeom>
          <a:solidFill>
            <a:srgbClr val="FFFFFF">
              <a:alpha val="8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1000" y="2489200"/>
            <a:ext cx="609600" cy="609600"/>
          </a:xfrm>
          <a:prstGeom prst="rect">
            <a:avLst/>
          </a:prstGeom>
        </p:spPr>
      </p:pic>
      <p:sp>
        <p:nvSpPr>
          <p:cNvPr id="8" name="AutoShape 8"/>
          <p:cNvSpPr/>
          <p:nvPr/>
        </p:nvSpPr>
        <p:spPr>
          <a:xfrm>
            <a:off x="2540000" y="2286000"/>
            <a:ext cx="7620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0" i="0" u="none" strike="noStrike">
                <a:solidFill>
                  <a:srgbClr val="FFFFFF"/>
                </a:solidFill>
                <a:latin typeface="Noto Sans SC"/>
                <a:ea typeface="Noto Sans SC"/>
                <a:cs typeface="Noto Sans SC"/>
                <a:sym typeface="Noto Sans SC"/>
              </a:rPr>
              <a:t>掌握纳税调整规则，准确填报申报表，是企业合规经营的关键。</a:t>
            </a:r>
            <a:endParaRPr lang="en-US" sz="1100"/>
          </a:p>
        </p:txBody>
      </p:sp>
      <p:sp>
        <p:nvSpPr>
          <p:cNvPr id="9" name="AutoShape 9"/>
          <p:cNvSpPr/>
          <p:nvPr/>
        </p:nvSpPr>
        <p:spPr>
          <a:xfrm>
            <a:off x="609600" y="4191000"/>
            <a:ext cx="109728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600" b="1" i="0" u="none" strike="noStrike">
                <a:solidFill>
                  <a:srgbClr val="FFD700"/>
                </a:solidFill>
                <a:latin typeface="Noto Sans SC"/>
                <a:ea typeface="Noto Sans SC"/>
                <a:cs typeface="Noto Sans SC"/>
                <a:sym typeface="Noto Sans SC"/>
              </a:rPr>
              <a:t>感谢聆听！</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39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9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508000"/>
            <a:ext cx="40259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D700"/>
                </a:solidFill>
                <a:latin typeface="Noto Sans SC"/>
                <a:ea typeface="Noto Sans SC"/>
                <a:cs typeface="Noto Sans SC"/>
                <a:sym typeface="Noto Sans SC"/>
              </a:rPr>
              <a:t>CONTENTS</a:t>
            </a:r>
            <a:endParaRPr lang="en-US" sz="1100"/>
          </a:p>
        </p:txBody>
      </p:sp>
      <p:sp>
        <p:nvSpPr>
          <p:cNvPr id="5" name="AutoShape 5"/>
          <p:cNvSpPr/>
          <p:nvPr/>
        </p:nvSpPr>
        <p:spPr>
          <a:xfrm>
            <a:off x="762000" y="12065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762000" y="1778000"/>
            <a:ext cx="10668000" cy="1143000"/>
          </a:xfrm>
          <a:prstGeom prst="roundRect">
            <a:avLst>
              <a:gd name="adj" fmla="val 11111"/>
            </a:avLst>
          </a:prstGeom>
          <a:solidFill>
            <a:srgbClr val="FFFFFF">
              <a:alpha val="8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095500"/>
            <a:ext cx="508000" cy="508000"/>
          </a:xfrm>
          <a:prstGeom prst="rect">
            <a:avLst/>
          </a:prstGeom>
        </p:spPr>
      </p:pic>
      <p:sp>
        <p:nvSpPr>
          <p:cNvPr id="8" name="AutoShape 8"/>
          <p:cNvSpPr/>
          <p:nvPr/>
        </p:nvSpPr>
        <p:spPr>
          <a:xfrm>
            <a:off x="1905000" y="20955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D700"/>
                </a:solidFill>
                <a:latin typeface="Noto Sans SC"/>
                <a:ea typeface="Noto Sans SC"/>
                <a:cs typeface="Noto Sans SC"/>
                <a:sym typeface="Noto Sans SC"/>
              </a:rPr>
              <a:t>01</a:t>
            </a:r>
            <a:endParaRPr lang="en-US" sz="1100"/>
          </a:p>
        </p:txBody>
      </p:sp>
      <p:sp>
        <p:nvSpPr>
          <p:cNvPr id="9" name="AutoShape 9"/>
          <p:cNvSpPr/>
          <p:nvPr/>
        </p:nvSpPr>
        <p:spPr>
          <a:xfrm>
            <a:off x="2794000" y="21336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企业所得税纳税调整事项基本情况介绍</a:t>
            </a:r>
            <a:endParaRPr lang="en-US" sz="2000" b="1" i="0" u="none" strike="noStrike">
              <a:solidFill>
                <a:srgbClr val="FFFFFF"/>
              </a:solidFill>
              <a:latin typeface="Noto Sans SC"/>
              <a:ea typeface="Noto Sans SC"/>
              <a:cs typeface="Noto Sans SC"/>
              <a:sym typeface="Noto Sans SC"/>
            </a:endParaRPr>
          </a:p>
        </p:txBody>
      </p:sp>
      <p:sp>
        <p:nvSpPr>
          <p:cNvPr id="10" name="AutoShape 10"/>
          <p:cNvSpPr/>
          <p:nvPr/>
        </p:nvSpPr>
        <p:spPr>
          <a:xfrm>
            <a:off x="762000" y="3175000"/>
            <a:ext cx="10668000" cy="1143000"/>
          </a:xfrm>
          <a:prstGeom prst="roundRect">
            <a:avLst>
              <a:gd name="adj" fmla="val 11111"/>
            </a:avLst>
          </a:prstGeom>
          <a:solidFill>
            <a:srgbClr val="FFFFFF">
              <a:alpha val="8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000" y="3492500"/>
            <a:ext cx="508000" cy="508000"/>
          </a:xfrm>
          <a:prstGeom prst="rect">
            <a:avLst/>
          </a:prstGeom>
        </p:spPr>
      </p:pic>
      <p:sp>
        <p:nvSpPr>
          <p:cNvPr id="12" name="AutoShape 12"/>
          <p:cNvSpPr/>
          <p:nvPr/>
        </p:nvSpPr>
        <p:spPr>
          <a:xfrm>
            <a:off x="1905000" y="34925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D700"/>
                </a:solidFill>
                <a:latin typeface="Noto Sans SC"/>
                <a:ea typeface="Noto Sans SC"/>
                <a:cs typeface="Noto Sans SC"/>
                <a:sym typeface="Noto Sans SC"/>
              </a:rPr>
              <a:t>02</a:t>
            </a:r>
            <a:endParaRPr lang="en-US" sz="1100"/>
          </a:p>
        </p:txBody>
      </p:sp>
      <p:sp>
        <p:nvSpPr>
          <p:cNvPr id="13" name="AutoShape 13"/>
          <p:cNvSpPr/>
          <p:nvPr/>
        </p:nvSpPr>
        <p:spPr>
          <a:xfrm>
            <a:off x="2794000" y="35306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常见纳税调整事项与申报表填报解析</a:t>
            </a:r>
            <a:endParaRPr lang="en-US" sz="1100"/>
          </a:p>
        </p:txBody>
      </p:sp>
      <p:sp>
        <p:nvSpPr>
          <p:cNvPr id="14" name="AutoShape 14"/>
          <p:cNvSpPr/>
          <p:nvPr/>
        </p:nvSpPr>
        <p:spPr>
          <a:xfrm>
            <a:off x="762000" y="4572000"/>
            <a:ext cx="10668000" cy="1143000"/>
          </a:xfrm>
          <a:prstGeom prst="roundRect">
            <a:avLst>
              <a:gd name="adj" fmla="val 11111"/>
            </a:avLst>
          </a:prstGeom>
          <a:solidFill>
            <a:srgbClr val="FFFFFF">
              <a:alpha val="8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4889500"/>
            <a:ext cx="508000" cy="508000"/>
          </a:xfrm>
          <a:prstGeom prst="rect">
            <a:avLst/>
          </a:prstGeom>
        </p:spPr>
      </p:pic>
      <p:sp>
        <p:nvSpPr>
          <p:cNvPr id="16" name="AutoShape 16"/>
          <p:cNvSpPr/>
          <p:nvPr/>
        </p:nvSpPr>
        <p:spPr>
          <a:xfrm>
            <a:off x="1905000" y="48895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D700"/>
                </a:solidFill>
                <a:latin typeface="Noto Sans SC"/>
                <a:ea typeface="Noto Sans SC"/>
                <a:cs typeface="Noto Sans SC"/>
                <a:sym typeface="Noto Sans SC"/>
              </a:rPr>
              <a:t>03</a:t>
            </a:r>
            <a:endParaRPr lang="en-US" sz="1100"/>
          </a:p>
        </p:txBody>
      </p:sp>
      <p:sp>
        <p:nvSpPr>
          <p:cNvPr id="17" name="AutoShape 17"/>
          <p:cNvSpPr/>
          <p:nvPr/>
        </p:nvSpPr>
        <p:spPr>
          <a:xfrm>
            <a:off x="2794000" y="49276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常见易错点及风险点提醒</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39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9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1524000"/>
            <a:ext cx="12192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FFD700"/>
                </a:solidFill>
                <a:latin typeface="Noto Sans SC"/>
                <a:ea typeface="Noto Sans SC"/>
                <a:cs typeface="Noto Sans SC"/>
                <a:sym typeface="Noto Sans SC"/>
              </a:rPr>
              <a:t>01</a:t>
            </a:r>
            <a:endParaRPr lang="en-US" sz="1100"/>
          </a:p>
        </p:txBody>
      </p:sp>
      <p:sp>
        <p:nvSpPr>
          <p:cNvPr id="5" name="AutoShape 5"/>
          <p:cNvSpPr/>
          <p:nvPr/>
        </p:nvSpPr>
        <p:spPr>
          <a:xfrm>
            <a:off x="0" y="2540000"/>
            <a:ext cx="12192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纳税调整事项基本情况介绍</a:t>
            </a:r>
            <a:endParaRPr lang="en-US" sz="3600" b="1" i="0" u="none" strike="noStrike">
              <a:solidFill>
                <a:srgbClr val="FFFFFF"/>
              </a:solidFill>
              <a:latin typeface="Noto Sans SC"/>
              <a:ea typeface="Noto Sans SC"/>
              <a:cs typeface="Noto Sans SC"/>
              <a:sym typeface="Noto Sans SC"/>
            </a:endParaRPr>
          </a:p>
        </p:txBody>
      </p:sp>
      <p:sp>
        <p:nvSpPr>
          <p:cNvPr id="6" name="AutoShape 6"/>
          <p:cNvSpPr/>
          <p:nvPr/>
        </p:nvSpPr>
        <p:spPr>
          <a:xfrm>
            <a:off x="5334000" y="3365500"/>
            <a:ext cx="1524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3683000"/>
            <a:ext cx="12192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400" b="0" i="0" u="none" strike="noStrike">
                <a:solidFill>
                  <a:srgbClr val="FFFFFF">
                    <a:alpha val="85098"/>
                  </a:srgbClr>
                </a:solidFill>
                <a:latin typeface="Noto Sans SC"/>
                <a:ea typeface="Noto Sans SC"/>
                <a:cs typeface="Noto Sans SC"/>
                <a:sym typeface="Noto Sans SC"/>
              </a:rPr>
              <a:t>为何需要进行纳税调整？</a:t>
            </a:r>
            <a:endParaRPr lang="en-US" sz="1100"/>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2000" y="4445000"/>
            <a:ext cx="508000" cy="50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0485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纳税调整的定义与核心原则</a:t>
            </a:r>
            <a:endParaRPr lang="en-US" sz="1100"/>
          </a:p>
        </p:txBody>
      </p:sp>
      <p:sp>
        <p:nvSpPr>
          <p:cNvPr id="3" name="AutoShape 3"/>
          <p:cNvSpPr/>
          <p:nvPr/>
        </p:nvSpPr>
        <p:spPr>
          <a:xfrm>
            <a:off x="762000" y="11430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460500"/>
            <a:ext cx="10668000" cy="1143000"/>
          </a:xfrm>
          <a:prstGeom prst="roundRect">
            <a:avLst>
              <a:gd name="adj" fmla="val 11111"/>
            </a:avLst>
          </a:prstGeom>
          <a:solidFill>
            <a:srgbClr val="FFFFFF">
              <a:alpha val="100000"/>
            </a:srgbClr>
          </a:solidFill>
          <a:ln w="25400" cap="flat" cmpd="sng">
            <a:noFill/>
            <a:prstDash val="solid"/>
            <a:round/>
          </a:ln>
          <a:effectLst>
            <a:outerShdw blurRad="127000" dist="50800" dir="5400000" algn="tl" rotWithShape="0">
              <a:srgbClr val="0B3954">
                <a:alpha val="8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14500"/>
            <a:ext cx="609600" cy="609600"/>
          </a:xfrm>
          <a:prstGeom prst="rect">
            <a:avLst/>
          </a:prstGeom>
        </p:spPr>
      </p:pic>
      <p:sp>
        <p:nvSpPr>
          <p:cNvPr id="6" name="AutoShape 6"/>
          <p:cNvSpPr/>
          <p:nvPr/>
        </p:nvSpPr>
        <p:spPr>
          <a:xfrm>
            <a:off x="1778000" y="1587500"/>
            <a:ext cx="939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定义：会计利润与税法的协调</a:t>
            </a:r>
            <a:endParaRPr lang="en-US" sz="1100"/>
          </a:p>
        </p:txBody>
      </p:sp>
      <p:sp>
        <p:nvSpPr>
          <p:cNvPr id="7" name="AutoShape 7"/>
          <p:cNvSpPr/>
          <p:nvPr/>
        </p:nvSpPr>
        <p:spPr>
          <a:xfrm>
            <a:off x="1778000" y="1930400"/>
            <a:ext cx="939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Noto Sans SC"/>
                <a:ea typeface="Noto Sans SC"/>
                <a:cs typeface="Noto Sans SC"/>
                <a:sym typeface="Noto Sans SC"/>
              </a:rPr>
              <a:t>企业所得税纳税调整是指企业在计算应纳税所得额时，因会计处理与税收法律法规规定不一致，而对会计利润进行的调整。</a:t>
            </a:r>
            <a:endParaRPr lang="en-US" sz="1100"/>
          </a:p>
        </p:txBody>
      </p:sp>
      <p:sp>
        <p:nvSpPr>
          <p:cNvPr id="8" name="AutoShape 8"/>
          <p:cNvSpPr/>
          <p:nvPr/>
        </p:nvSpPr>
        <p:spPr>
          <a:xfrm>
            <a:off x="762000" y="2857500"/>
            <a:ext cx="1066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B3954"/>
                </a:solidFill>
                <a:latin typeface="Noto Sans SC"/>
                <a:ea typeface="Noto Sans SC"/>
                <a:cs typeface="Noto Sans SC"/>
                <a:sym typeface="Noto Sans SC"/>
              </a:rPr>
              <a:t>核心原则</a:t>
            </a:r>
            <a:endParaRPr lang="en-US" sz="1100"/>
          </a:p>
        </p:txBody>
      </p:sp>
      <p:sp>
        <p:nvSpPr>
          <p:cNvPr id="9" name="AutoShape 9"/>
          <p:cNvSpPr/>
          <p:nvPr/>
        </p:nvSpPr>
        <p:spPr>
          <a:xfrm>
            <a:off x="4375150" y="3302000"/>
            <a:ext cx="33782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B3954">
                <a:alpha val="8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9150" y="3556000"/>
            <a:ext cx="406400" cy="406400"/>
          </a:xfrm>
          <a:prstGeom prst="rect">
            <a:avLst/>
          </a:prstGeom>
        </p:spPr>
      </p:pic>
      <p:sp>
        <p:nvSpPr>
          <p:cNvPr id="11" name="AutoShape 11"/>
          <p:cNvSpPr/>
          <p:nvPr/>
        </p:nvSpPr>
        <p:spPr>
          <a:xfrm>
            <a:off x="5137150" y="35306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权责发生制原则</a:t>
            </a:r>
            <a:endParaRPr lang="en-US" sz="1100"/>
          </a:p>
        </p:txBody>
      </p:sp>
      <p:sp>
        <p:nvSpPr>
          <p:cNvPr id="12" name="AutoShape 12"/>
          <p:cNvSpPr/>
          <p:nvPr/>
        </p:nvSpPr>
        <p:spPr>
          <a:xfrm>
            <a:off x="4629150" y="4064000"/>
            <a:ext cx="2870200" cy="1270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646464"/>
                </a:solidFill>
                <a:latin typeface="Noto Sans SC"/>
                <a:ea typeface="Noto Sans SC"/>
                <a:cs typeface="Noto Sans SC"/>
                <a:sym typeface="Noto Sans SC"/>
              </a:rPr>
              <a:t>收入和费用的确认以权利和责任的发生为标准，而非款项的收付。这是会计核算的基础，也是税法确认的重要依据。</a:t>
            </a:r>
            <a:endParaRPr lang="en-US" sz="1100"/>
          </a:p>
        </p:txBody>
      </p:sp>
      <p:sp>
        <p:nvSpPr>
          <p:cNvPr id="17" name="AutoShape 17"/>
          <p:cNvSpPr/>
          <p:nvPr/>
        </p:nvSpPr>
        <p:spPr>
          <a:xfrm>
            <a:off x="8026400" y="3302000"/>
            <a:ext cx="33782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B3954">
                <a:alpha val="8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0400" y="3556000"/>
            <a:ext cx="406400" cy="406400"/>
          </a:xfrm>
          <a:prstGeom prst="rect">
            <a:avLst/>
          </a:prstGeom>
        </p:spPr>
      </p:pic>
      <p:sp>
        <p:nvSpPr>
          <p:cNvPr id="19" name="AutoShape 19"/>
          <p:cNvSpPr/>
          <p:nvPr/>
        </p:nvSpPr>
        <p:spPr>
          <a:xfrm>
            <a:off x="8788400" y="35306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真实性与合理性原则</a:t>
            </a:r>
            <a:endParaRPr lang="en-US" sz="1100"/>
          </a:p>
        </p:txBody>
      </p:sp>
      <p:sp>
        <p:nvSpPr>
          <p:cNvPr id="20" name="AutoShape 20"/>
          <p:cNvSpPr/>
          <p:nvPr/>
        </p:nvSpPr>
        <p:spPr>
          <a:xfrm>
            <a:off x="8280400" y="4064000"/>
            <a:ext cx="2870200" cy="1270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646464"/>
                </a:solidFill>
                <a:latin typeface="Noto Sans SC"/>
                <a:ea typeface="Noto Sans SC"/>
                <a:cs typeface="Noto Sans SC"/>
                <a:sym typeface="Noto Sans SC"/>
              </a:rPr>
              <a:t>税前扣除的成本、费用必须真实发生，且与取得收入直接相关、符合经营常规与逻辑。</a:t>
            </a:r>
            <a:endParaRPr lang="en-US" sz="1100"/>
          </a:p>
        </p:txBody>
      </p:sp>
      <p:sp>
        <p:nvSpPr>
          <p:cNvPr id="21" name="AutoShape 21"/>
          <p:cNvSpPr/>
          <p:nvPr/>
        </p:nvSpPr>
        <p:spPr>
          <a:xfrm>
            <a:off x="0" y="6350000"/>
            <a:ext cx="12192000" cy="508000"/>
          </a:xfrm>
          <a:prstGeom prst="roundRect">
            <a:avLst>
              <a:gd name="adj" fmla="val 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762000" y="6451600"/>
            <a:ext cx="10668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FFFFFF">
                    <a:alpha val="90196"/>
                  </a:srgbClr>
                </a:solidFill>
                <a:latin typeface="Noto Sans SC"/>
                <a:ea typeface="Noto Sans SC"/>
                <a:cs typeface="Noto Sans SC"/>
                <a:sym typeface="Noto Sans SC"/>
              </a:rPr>
              <a:t>理解这些原则，是正确进行纳税调整、</a:t>
            </a:r>
            <a:r>
              <a:rPr lang="zh-CN" altLang="en-US" sz="1200" b="0" i="0" u="none" strike="noStrike">
                <a:solidFill>
                  <a:srgbClr val="FFFFFF">
                    <a:alpha val="90196"/>
                  </a:srgbClr>
                </a:solidFill>
                <a:latin typeface="Noto Sans SC"/>
                <a:ea typeface="宋体" panose="02010600030101010101" pitchFamily="2" charset="-122"/>
                <a:cs typeface="Noto Sans SC"/>
                <a:sym typeface="Noto Sans SC"/>
              </a:rPr>
              <a:t>降低</a:t>
            </a:r>
            <a:r>
              <a:rPr lang="en-US" sz="1200" b="0" i="0" u="none" strike="noStrike">
                <a:solidFill>
                  <a:srgbClr val="FFFFFF">
                    <a:alpha val="90196"/>
                  </a:srgbClr>
                </a:solidFill>
                <a:latin typeface="Noto Sans SC"/>
                <a:ea typeface="Noto Sans SC"/>
                <a:cs typeface="Noto Sans SC"/>
                <a:sym typeface="Noto Sans SC"/>
              </a:rPr>
              <a:t>风险的基础。</a:t>
            </a:r>
            <a:endParaRPr lang="en-US" sz="1100"/>
          </a:p>
        </p:txBody>
      </p:sp>
      <p:sp>
        <p:nvSpPr>
          <p:cNvPr id="23" name="AutoShape 13"/>
          <p:cNvSpPr/>
          <p:nvPr/>
        </p:nvSpPr>
        <p:spPr>
          <a:xfrm>
            <a:off x="762000" y="3302000"/>
            <a:ext cx="33782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B3954">
                <a:alpha val="8000"/>
              </a:srgbClr>
            </a:outerShdw>
          </a:effectLst>
        </p:spPr>
        <p:txBody>
          <a:bodyPr vert="horz" wrap="square" lIns="63500" tIns="63500" rIns="63500" bIns="63500" rtlCol="0" anchor="ctr"/>
          <a:p>
            <a:pPr algn="ctr">
              <a:defRPr/>
            </a:pPr>
          </a:p>
        </p:txBody>
      </p:sp>
      <p:pic>
        <p:nvPicPr>
          <p:cNvPr id="2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3556000"/>
            <a:ext cx="406400" cy="406400"/>
          </a:xfrm>
          <a:prstGeom prst="rect">
            <a:avLst/>
          </a:prstGeom>
        </p:spPr>
      </p:pic>
      <p:sp>
        <p:nvSpPr>
          <p:cNvPr id="25" name="AutoShape 15"/>
          <p:cNvSpPr/>
          <p:nvPr/>
        </p:nvSpPr>
        <p:spPr>
          <a:xfrm>
            <a:off x="1524000" y="3530600"/>
            <a:ext cx="2413000" cy="381000"/>
          </a:xfrm>
          <a:prstGeom prst="rect">
            <a:avLst/>
          </a:prstGeom>
          <a:noFill/>
          <a:ln w="12700" cap="flat" cmpd="sng">
            <a:noFill/>
            <a:prstDash val="solid"/>
            <a:round/>
          </a:ln>
        </p:spPr>
        <p:txBody>
          <a:bodyPr vert="horz" wrap="square" lIns="0" tIns="0" rIns="0" bIns="0" rtlCol="0" anchor="ctr" anchorCtr="0"/>
          <a:p>
            <a:pPr indent="0" algn="l">
              <a:lnSpc>
                <a:spcPct val="125000"/>
              </a:lnSpc>
              <a:defRPr/>
            </a:pPr>
            <a:r>
              <a:rPr lang="en-US" sz="1800" b="1" i="0" u="none" strike="noStrike">
                <a:solidFill>
                  <a:srgbClr val="0B3954"/>
                </a:solidFill>
                <a:latin typeface="Noto Sans SC"/>
                <a:ea typeface="Noto Sans SC"/>
                <a:cs typeface="Noto Sans SC"/>
                <a:sym typeface="Noto Sans SC"/>
              </a:rPr>
              <a:t>税法优先原则</a:t>
            </a:r>
            <a:endParaRPr lang="en-US" sz="1100"/>
          </a:p>
        </p:txBody>
      </p:sp>
      <p:sp>
        <p:nvSpPr>
          <p:cNvPr id="26" name="AutoShape 16"/>
          <p:cNvSpPr/>
          <p:nvPr/>
        </p:nvSpPr>
        <p:spPr>
          <a:xfrm>
            <a:off x="1016000" y="4064000"/>
            <a:ext cx="2870200" cy="1270000"/>
          </a:xfrm>
          <a:prstGeom prst="rect">
            <a:avLst/>
          </a:prstGeom>
          <a:noFill/>
          <a:ln w="12700" cap="flat" cmpd="sng">
            <a:noFill/>
            <a:prstDash val="solid"/>
            <a:round/>
          </a:ln>
        </p:spPr>
        <p:txBody>
          <a:bodyPr vert="horz" wrap="square" lIns="0" tIns="0" rIns="0" bIns="0" rtlCol="0" anchor="ctr" anchorCtr="0"/>
          <a:p>
            <a:pPr indent="0" algn="l">
              <a:lnSpc>
                <a:spcPct val="108000"/>
              </a:lnSpc>
              <a:defRPr/>
            </a:pPr>
            <a:r>
              <a:rPr lang="en-US" sz="1300" b="0" i="0" u="none" strike="noStrike">
                <a:solidFill>
                  <a:srgbClr val="646464"/>
                </a:solidFill>
                <a:latin typeface="Noto Sans SC"/>
                <a:ea typeface="Noto Sans SC"/>
                <a:cs typeface="Noto Sans SC"/>
                <a:sym typeface="Noto Sans SC"/>
              </a:rPr>
              <a:t>当会计制度与税法规定不一致时，必须以税法规定为准。税法具有强制性，是纳税调整的</a:t>
            </a:r>
            <a:r>
              <a:rPr lang="zh-CN" altLang="en-US" sz="1300" b="0" i="0" u="none" strike="noStrike">
                <a:solidFill>
                  <a:srgbClr val="646464"/>
                </a:solidFill>
                <a:latin typeface="Noto Sans SC"/>
                <a:ea typeface="宋体" panose="02010600030101010101" pitchFamily="2" charset="-122"/>
                <a:cs typeface="Noto Sans SC"/>
                <a:sym typeface="Noto Sans SC"/>
              </a:rPr>
              <a:t>刚性</a:t>
            </a:r>
            <a:r>
              <a:rPr lang="en-US" sz="1300" b="0" i="0" u="none" strike="noStrike">
                <a:solidFill>
                  <a:srgbClr val="646464"/>
                </a:solidFill>
                <a:latin typeface="Noto Sans SC"/>
                <a:ea typeface="Noto Sans SC"/>
                <a:cs typeface="Noto Sans SC"/>
                <a:sym typeface="Noto Sans SC"/>
              </a:rPr>
              <a:t>准则。</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39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B3954">
              <a:alpha val="9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1778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FD700">
                    <a:alpha val="40000"/>
                  </a:srgbClr>
                </a:solidFill>
                <a:latin typeface="DIN Alternate"/>
                <a:ea typeface="DIN Alternate"/>
                <a:cs typeface="DIN Alternate"/>
                <a:sym typeface="DIN Alternate"/>
              </a:rPr>
              <a:t>02</a:t>
            </a:r>
            <a:endParaRPr lang="en-US" sz="1100"/>
          </a:p>
        </p:txBody>
      </p:sp>
      <p:sp>
        <p:nvSpPr>
          <p:cNvPr id="5" name="AutoShape 5"/>
          <p:cNvSpPr/>
          <p:nvPr/>
        </p:nvSpPr>
        <p:spPr>
          <a:xfrm>
            <a:off x="1066800" y="2540000"/>
            <a:ext cx="10058400" cy="762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常见纳税调整事项与申报表填报解析</a:t>
            </a:r>
            <a:endParaRPr lang="en-US" sz="1100"/>
          </a:p>
        </p:txBody>
      </p:sp>
      <p:sp>
        <p:nvSpPr>
          <p:cNvPr id="6" name="AutoShape 6"/>
          <p:cNvSpPr/>
          <p:nvPr/>
        </p:nvSpPr>
        <p:spPr>
          <a:xfrm>
            <a:off x="5715000" y="34290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16000" y="3683000"/>
            <a:ext cx="10160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000" b="0" i="0" u="none" strike="noStrike">
                <a:solidFill>
                  <a:srgbClr val="FFD700">
                    <a:alpha val="90196"/>
                  </a:srgbClr>
                </a:solidFill>
                <a:latin typeface="Noto Sans SC"/>
                <a:ea typeface="Noto Sans SC"/>
                <a:cs typeface="Noto Sans SC"/>
                <a:sym typeface="Noto Sans SC"/>
              </a:rPr>
              <a:t>聚焦高频调整项目，详解填报要点</a:t>
            </a:r>
            <a:endParaRPr lang="en-US" sz="1100"/>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2800" y="4826000"/>
            <a:ext cx="406400" cy="40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52044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收入类调整事项</a:t>
            </a:r>
            <a:endParaRPr lang="en-US" sz="1100"/>
          </a:p>
        </p:txBody>
      </p:sp>
      <p:sp>
        <p:nvSpPr>
          <p:cNvPr id="3" name="AutoShape 3"/>
          <p:cNvSpPr/>
          <p:nvPr/>
        </p:nvSpPr>
        <p:spPr>
          <a:xfrm>
            <a:off x="762000" y="11430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524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2700000" algn="tl" rotWithShape="0">
              <a:srgbClr val="0B3954">
                <a:alpha val="10000"/>
              </a:srgbClr>
            </a:outerShdw>
          </a:effectLst>
        </p:spPr>
        <p:txBody>
          <a:bodyPr vert="horz" wrap="square" lIns="63500" tIns="63500" rIns="63500" bIns="63500" rtlCol="0" anchor="ctr"/>
          <a:lstStyle/>
          <a:p>
            <a:pPr algn="ctr">
              <a:defRPr/>
            </a:pPr>
          </a:p>
        </p:txBody>
      </p:sp>
      <p:sp>
        <p:nvSpPr>
          <p:cNvPr id="5" name="AutoShape 5"/>
          <p:cNvSpPr/>
          <p:nvPr/>
        </p:nvSpPr>
        <p:spPr>
          <a:xfrm>
            <a:off x="762000" y="1524000"/>
            <a:ext cx="76200" cy="2159000"/>
          </a:xfrm>
          <a:prstGeom prst="roundRect">
            <a:avLst>
              <a:gd name="adj" fmla="val 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79500" y="1714500"/>
            <a:ext cx="355600" cy="355600"/>
          </a:xfrm>
          <a:prstGeom prst="rect">
            <a:avLst/>
          </a:prstGeom>
        </p:spPr>
      </p:pic>
      <p:sp>
        <p:nvSpPr>
          <p:cNvPr id="7" name="AutoShape 7"/>
          <p:cNvSpPr/>
          <p:nvPr/>
        </p:nvSpPr>
        <p:spPr>
          <a:xfrm>
            <a:off x="1524000" y="1676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视同销售收入</a:t>
            </a:r>
            <a:endParaRPr lang="en-US" sz="1100"/>
          </a:p>
        </p:txBody>
      </p:sp>
      <p:sp>
        <p:nvSpPr>
          <p:cNvPr id="8" name="AutoShape 8"/>
          <p:cNvSpPr/>
          <p:nvPr/>
        </p:nvSpPr>
        <p:spPr>
          <a:xfrm>
            <a:off x="1079500" y="2159000"/>
            <a:ext cx="46355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a:ea typeface="Noto Sans SC"/>
                <a:cs typeface="Noto Sans SC"/>
                <a:sym typeface="Noto Sans SC"/>
              </a:rPr>
              <a:t>将货物、财产、劳务用于捐赠、职工福利等，会计未确认收入，但税法要求视同销售。</a:t>
            </a:r>
            <a:endParaRPr lang="en-US" sz="1100"/>
          </a:p>
        </p:txBody>
      </p:sp>
      <p:sp>
        <p:nvSpPr>
          <p:cNvPr id="9" name="AutoShape 9"/>
          <p:cNvSpPr/>
          <p:nvPr/>
        </p:nvSpPr>
        <p:spPr>
          <a:xfrm>
            <a:off x="1079500" y="2984500"/>
            <a:ext cx="1524000" cy="304800"/>
          </a:xfrm>
          <a:prstGeom prst="roundRect">
            <a:avLst>
              <a:gd name="adj" fmla="val 16666"/>
            </a:avLst>
          </a:prstGeom>
          <a:solidFill>
            <a:srgbClr val="FFD700">
              <a:alpha val="2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079500" y="2984500"/>
            <a:ext cx="1524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solidFill>
                  <a:srgbClr val="B8860B"/>
                </a:solidFill>
                <a:latin typeface="Noto Sans SC"/>
                <a:ea typeface="Noto Sans SC"/>
                <a:cs typeface="Noto Sans SC"/>
                <a:sym typeface="Noto Sans SC"/>
              </a:rPr>
              <a:t>填报：A105010</a:t>
            </a:r>
            <a:endParaRPr lang="en-US" sz="1100"/>
          </a:p>
        </p:txBody>
      </p:sp>
      <p:sp>
        <p:nvSpPr>
          <p:cNvPr id="11" name="AutoShape 11"/>
          <p:cNvSpPr/>
          <p:nvPr/>
        </p:nvSpPr>
        <p:spPr>
          <a:xfrm>
            <a:off x="6223000" y="1524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2700000" algn="tl" rotWithShape="0">
              <a:srgbClr val="0B3954">
                <a:alpha val="10000"/>
              </a:srgbClr>
            </a:outerShdw>
          </a:effectLst>
        </p:spPr>
        <p:txBody>
          <a:bodyPr vert="horz" wrap="square" lIns="63500" tIns="63500" rIns="63500" bIns="63500" rtlCol="0" anchor="ctr"/>
          <a:lstStyle/>
          <a:p>
            <a:pPr algn="ctr">
              <a:defRPr/>
            </a:pPr>
          </a:p>
        </p:txBody>
      </p:sp>
      <p:sp>
        <p:nvSpPr>
          <p:cNvPr id="12" name="AutoShape 12"/>
          <p:cNvSpPr/>
          <p:nvPr/>
        </p:nvSpPr>
        <p:spPr>
          <a:xfrm>
            <a:off x="6223000" y="1524000"/>
            <a:ext cx="76200" cy="2159000"/>
          </a:xfrm>
          <a:prstGeom prst="roundRect">
            <a:avLst>
              <a:gd name="adj" fmla="val 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0500" y="1714500"/>
            <a:ext cx="355600" cy="355600"/>
          </a:xfrm>
          <a:prstGeom prst="rect">
            <a:avLst/>
          </a:prstGeom>
        </p:spPr>
      </p:pic>
      <p:sp>
        <p:nvSpPr>
          <p:cNvPr id="14" name="AutoShape 14"/>
          <p:cNvSpPr/>
          <p:nvPr/>
        </p:nvSpPr>
        <p:spPr>
          <a:xfrm>
            <a:off x="6985000" y="1676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未按权责发生制确认的收入</a:t>
            </a:r>
            <a:endParaRPr lang="en-US" sz="1100"/>
          </a:p>
        </p:txBody>
      </p:sp>
      <p:sp>
        <p:nvSpPr>
          <p:cNvPr id="15" name="AutoShape 15"/>
          <p:cNvSpPr/>
          <p:nvPr/>
        </p:nvSpPr>
        <p:spPr>
          <a:xfrm>
            <a:off x="6540500" y="2159000"/>
            <a:ext cx="46355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a:ea typeface="Noto Sans SC"/>
                <a:cs typeface="Noto Sans SC"/>
                <a:sym typeface="Noto Sans SC"/>
              </a:rPr>
              <a:t>如分期收款销售商品，会计和税法确认收入的时点不同，需按税法规定进行纳税调整。</a:t>
            </a:r>
            <a:endParaRPr lang="en-US" sz="1100"/>
          </a:p>
        </p:txBody>
      </p:sp>
      <p:sp>
        <p:nvSpPr>
          <p:cNvPr id="16" name="AutoShape 16"/>
          <p:cNvSpPr/>
          <p:nvPr/>
        </p:nvSpPr>
        <p:spPr>
          <a:xfrm>
            <a:off x="6540500" y="2984500"/>
            <a:ext cx="1524000" cy="304800"/>
          </a:xfrm>
          <a:prstGeom prst="roundRect">
            <a:avLst>
              <a:gd name="adj" fmla="val 16666"/>
            </a:avLst>
          </a:prstGeom>
          <a:solidFill>
            <a:srgbClr val="FFD700">
              <a:alpha val="2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540500" y="2984500"/>
            <a:ext cx="1524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solidFill>
                  <a:srgbClr val="B8860B"/>
                </a:solidFill>
                <a:latin typeface="Noto Sans SC"/>
                <a:ea typeface="Noto Sans SC"/>
                <a:cs typeface="Noto Sans SC"/>
                <a:sym typeface="Noto Sans SC"/>
              </a:rPr>
              <a:t>填报：A105020</a:t>
            </a:r>
            <a:endParaRPr lang="en-US" sz="1100"/>
          </a:p>
        </p:txBody>
      </p:sp>
      <p:sp>
        <p:nvSpPr>
          <p:cNvPr id="18" name="AutoShape 18"/>
          <p:cNvSpPr/>
          <p:nvPr/>
        </p:nvSpPr>
        <p:spPr>
          <a:xfrm>
            <a:off x="762000" y="3937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2700000" algn="tl" rotWithShape="0">
              <a:srgbClr val="0B3954">
                <a:alpha val="10000"/>
              </a:srgbClr>
            </a:outerShdw>
          </a:effectLst>
        </p:spPr>
        <p:txBody>
          <a:bodyPr vert="horz" wrap="square" lIns="63500" tIns="63500" rIns="63500" bIns="63500" rtlCol="0" anchor="ctr"/>
          <a:lstStyle/>
          <a:p>
            <a:pPr algn="ctr">
              <a:defRPr/>
            </a:pPr>
          </a:p>
        </p:txBody>
      </p:sp>
      <p:sp>
        <p:nvSpPr>
          <p:cNvPr id="19" name="AutoShape 19"/>
          <p:cNvSpPr/>
          <p:nvPr/>
        </p:nvSpPr>
        <p:spPr>
          <a:xfrm>
            <a:off x="762000" y="3937000"/>
            <a:ext cx="76200" cy="2159000"/>
          </a:xfrm>
          <a:prstGeom prst="roundRect">
            <a:avLst>
              <a:gd name="adj" fmla="val 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500" y="4127500"/>
            <a:ext cx="355600" cy="355600"/>
          </a:xfrm>
          <a:prstGeom prst="rect">
            <a:avLst/>
          </a:prstGeom>
        </p:spPr>
      </p:pic>
      <p:sp>
        <p:nvSpPr>
          <p:cNvPr id="21" name="AutoShape 21"/>
          <p:cNvSpPr/>
          <p:nvPr/>
        </p:nvSpPr>
        <p:spPr>
          <a:xfrm>
            <a:off x="1524000" y="4089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不征税收入</a:t>
            </a:r>
            <a:endParaRPr lang="en-US" sz="1100"/>
          </a:p>
        </p:txBody>
      </p:sp>
      <p:sp>
        <p:nvSpPr>
          <p:cNvPr id="22" name="AutoShape 22"/>
          <p:cNvSpPr/>
          <p:nvPr/>
        </p:nvSpPr>
        <p:spPr>
          <a:xfrm>
            <a:off x="1079500" y="4572000"/>
            <a:ext cx="46355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a:ea typeface="Noto Sans SC"/>
                <a:cs typeface="Noto Sans SC"/>
                <a:sym typeface="Noto Sans SC"/>
              </a:rPr>
              <a:t>如财政拨款，会计确认为收入，但税法规定为不征税收入，需做纳税调减处理。</a:t>
            </a:r>
            <a:endParaRPr lang="en-US" sz="1100"/>
          </a:p>
        </p:txBody>
      </p:sp>
      <p:sp>
        <p:nvSpPr>
          <p:cNvPr id="23" name="AutoShape 23"/>
          <p:cNvSpPr/>
          <p:nvPr/>
        </p:nvSpPr>
        <p:spPr>
          <a:xfrm>
            <a:off x="1079500" y="5340350"/>
            <a:ext cx="1936750" cy="285750"/>
          </a:xfrm>
          <a:prstGeom prst="roundRect">
            <a:avLst>
              <a:gd name="adj" fmla="val 16666"/>
            </a:avLst>
          </a:prstGeom>
          <a:solidFill>
            <a:srgbClr val="FFD700">
              <a:alpha val="2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1079500" y="5334000"/>
            <a:ext cx="1936115"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solidFill>
                  <a:srgbClr val="B8860B"/>
                </a:solidFill>
                <a:latin typeface="Noto Sans SC"/>
                <a:ea typeface="Noto Sans SC"/>
                <a:cs typeface="Noto Sans SC"/>
                <a:sym typeface="Noto Sans SC"/>
              </a:rPr>
              <a:t>填报：A105000 </a:t>
            </a:r>
            <a:r>
              <a:rPr lang="zh-CN" sz="1200" b="1" i="0" u="none" strike="noStrike">
                <a:solidFill>
                  <a:srgbClr val="B8860B"/>
                </a:solidFill>
                <a:latin typeface="Noto Sans SC"/>
                <a:ea typeface="宋体" panose="02010600030101010101" pitchFamily="2" charset="-122"/>
                <a:cs typeface="Noto Sans SC"/>
                <a:sym typeface="Noto Sans SC"/>
              </a:rPr>
              <a:t>第</a:t>
            </a:r>
            <a:r>
              <a:rPr lang="en-US" altLang="zh-CN" sz="1200" b="1" i="0" u="none" strike="noStrike">
                <a:solidFill>
                  <a:srgbClr val="B8860B"/>
                </a:solidFill>
                <a:latin typeface="Noto Sans SC"/>
                <a:ea typeface="宋体" panose="02010600030101010101" pitchFamily="2" charset="-122"/>
                <a:cs typeface="Noto Sans SC"/>
                <a:sym typeface="Noto Sans SC"/>
              </a:rPr>
              <a:t>8</a:t>
            </a:r>
            <a:r>
              <a:rPr lang="zh-CN" altLang="en-US" sz="1200" b="1" i="0" u="none" strike="noStrike">
                <a:solidFill>
                  <a:srgbClr val="B8860B"/>
                </a:solidFill>
                <a:latin typeface="Noto Sans SC"/>
                <a:ea typeface="宋体" panose="02010600030101010101" pitchFamily="2" charset="-122"/>
                <a:cs typeface="Noto Sans SC"/>
                <a:sym typeface="Noto Sans SC"/>
              </a:rPr>
              <a:t>行</a:t>
            </a:r>
            <a:endParaRPr lang="zh-CN" altLang="en-US" sz="1200" b="1" i="0" u="none" strike="noStrike">
              <a:solidFill>
                <a:srgbClr val="B8860B"/>
              </a:solidFill>
              <a:latin typeface="Noto Sans SC"/>
              <a:ea typeface="宋体" panose="02010600030101010101" pitchFamily="2" charset="-122"/>
              <a:cs typeface="Noto Sans SC"/>
              <a:sym typeface="Noto Sans SC"/>
            </a:endParaRPr>
          </a:p>
        </p:txBody>
      </p:sp>
      <p:sp>
        <p:nvSpPr>
          <p:cNvPr id="25" name="AutoShape 25"/>
          <p:cNvSpPr/>
          <p:nvPr/>
        </p:nvSpPr>
        <p:spPr>
          <a:xfrm>
            <a:off x="6223000" y="3937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2700000" algn="tl" rotWithShape="0">
              <a:srgbClr val="0B3954">
                <a:alpha val="10000"/>
              </a:srgbClr>
            </a:outerShdw>
          </a:effectLst>
        </p:spPr>
        <p:txBody>
          <a:bodyPr vert="horz" wrap="square" lIns="63500" tIns="63500" rIns="63500" bIns="63500" rtlCol="0" anchor="ctr"/>
          <a:lstStyle/>
          <a:p>
            <a:pPr algn="ctr">
              <a:defRPr/>
            </a:pPr>
          </a:p>
        </p:txBody>
      </p:sp>
      <p:sp>
        <p:nvSpPr>
          <p:cNvPr id="26" name="AutoShape 26"/>
          <p:cNvSpPr/>
          <p:nvPr/>
        </p:nvSpPr>
        <p:spPr>
          <a:xfrm>
            <a:off x="6223000" y="3937000"/>
            <a:ext cx="76200" cy="2159000"/>
          </a:xfrm>
          <a:prstGeom prst="roundRect">
            <a:avLst>
              <a:gd name="adj" fmla="val 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00" y="4127500"/>
            <a:ext cx="355600" cy="355600"/>
          </a:xfrm>
          <a:prstGeom prst="rect">
            <a:avLst/>
          </a:prstGeom>
        </p:spPr>
      </p:pic>
      <p:sp>
        <p:nvSpPr>
          <p:cNvPr id="28" name="AutoShape 28"/>
          <p:cNvSpPr/>
          <p:nvPr/>
        </p:nvSpPr>
        <p:spPr>
          <a:xfrm>
            <a:off x="6985000" y="4089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B3954"/>
                </a:solidFill>
                <a:latin typeface="Noto Sans SC"/>
                <a:ea typeface="Noto Sans SC"/>
                <a:cs typeface="Noto Sans SC"/>
                <a:sym typeface="Noto Sans SC"/>
              </a:rPr>
              <a:t>免税收入</a:t>
            </a:r>
            <a:endParaRPr lang="en-US" sz="1100"/>
          </a:p>
        </p:txBody>
      </p:sp>
      <p:sp>
        <p:nvSpPr>
          <p:cNvPr id="29" name="AutoShape 29"/>
          <p:cNvSpPr/>
          <p:nvPr/>
        </p:nvSpPr>
        <p:spPr>
          <a:xfrm>
            <a:off x="6540500" y="4572000"/>
            <a:ext cx="46355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a:ea typeface="Noto Sans SC"/>
                <a:cs typeface="Noto Sans SC"/>
                <a:sym typeface="Noto Sans SC"/>
              </a:rPr>
              <a:t>如国债利息收入，符合条件的居民企业之间的股息红利，属于税收优惠，需做调减。</a:t>
            </a:r>
            <a:endParaRPr lang="en-US" sz="1100"/>
          </a:p>
        </p:txBody>
      </p:sp>
      <p:sp>
        <p:nvSpPr>
          <p:cNvPr id="30" name="AutoShape 30"/>
          <p:cNvSpPr/>
          <p:nvPr/>
        </p:nvSpPr>
        <p:spPr>
          <a:xfrm>
            <a:off x="6540500" y="5397500"/>
            <a:ext cx="1524000" cy="304800"/>
          </a:xfrm>
          <a:prstGeom prst="roundRect">
            <a:avLst>
              <a:gd name="adj" fmla="val 16666"/>
            </a:avLst>
          </a:prstGeom>
          <a:solidFill>
            <a:srgbClr val="FFD700">
              <a:alpha val="20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6540500" y="5397500"/>
            <a:ext cx="1524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solidFill>
                  <a:srgbClr val="B8860B"/>
                </a:solidFill>
                <a:latin typeface="Noto Sans SC"/>
                <a:ea typeface="Noto Sans SC"/>
                <a:cs typeface="Noto Sans SC"/>
                <a:sym typeface="Noto Sans SC"/>
              </a:rPr>
              <a:t>填报：主表</a:t>
            </a:r>
            <a:endParaRPr lang="en-US" sz="1100"/>
          </a:p>
        </p:txBody>
      </p:sp>
      <p:sp>
        <p:nvSpPr>
          <p:cNvPr id="32" name="AutoShape 24"/>
          <p:cNvSpPr/>
          <p:nvPr/>
        </p:nvSpPr>
        <p:spPr>
          <a:xfrm>
            <a:off x="1079500" y="5626735"/>
            <a:ext cx="3372485" cy="304800"/>
          </a:xfrm>
          <a:prstGeom prst="rect">
            <a:avLst/>
          </a:prstGeom>
          <a:noFill/>
          <a:ln w="12700" cap="flat" cmpd="sng">
            <a:noFill/>
            <a:prstDash val="solid"/>
            <a:round/>
          </a:ln>
        </p:spPr>
        <p:txBody>
          <a:bodyPr vert="horz" wrap="square" lIns="0" tIns="0" rIns="0" bIns="0" rtlCol="0" anchor="ctr" anchorCtr="0"/>
          <a:p>
            <a:pPr indent="0" algn="ctr">
              <a:lnSpc>
                <a:spcPct val="125000"/>
              </a:lnSpc>
              <a:defRPr/>
            </a:pPr>
            <a:r>
              <a:rPr sz="1200" b="1" i="0" u="none" strike="noStrike">
                <a:solidFill>
                  <a:srgbClr val="B8860B"/>
                </a:solidFill>
                <a:latin typeface="Noto Sans SC"/>
                <a:cs typeface="Noto Sans SC"/>
                <a:sym typeface="Noto Sans SC"/>
              </a:rPr>
              <a:t>其中：专项用途财政性资金（填写A105040）</a:t>
            </a:r>
            <a:endParaRPr sz="1200" b="1" i="0" u="none" strike="noStrike">
              <a:solidFill>
                <a:srgbClr val="B8860B"/>
              </a:solidFill>
              <a:latin typeface="Noto Sans SC"/>
              <a:cs typeface="Noto Sans SC"/>
              <a:sym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058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扣除类调整事项（一）：限额扣除项目</a:t>
            </a:r>
            <a:endParaRPr lang="en-US" sz="1100"/>
          </a:p>
        </p:txBody>
      </p:sp>
      <p:sp>
        <p:nvSpPr>
          <p:cNvPr id="3" name="AutoShape 3"/>
          <p:cNvSpPr/>
          <p:nvPr/>
        </p:nvSpPr>
        <p:spPr>
          <a:xfrm>
            <a:off x="762000" y="1143000"/>
            <a:ext cx="10668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397000"/>
            <a:ext cx="10668000" cy="508000"/>
          </a:xfrm>
          <a:prstGeom prst="roundRect">
            <a:avLst>
              <a:gd name="adj" fmla="val 25000"/>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889000" y="1397000"/>
            <a:ext cx="177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solidFill>
                <a:latin typeface="Noto Sans SC"/>
                <a:ea typeface="Noto Sans SC"/>
                <a:cs typeface="Noto Sans SC"/>
                <a:sym typeface="Noto Sans SC"/>
              </a:rPr>
              <a:t>项目名称</a:t>
            </a:r>
            <a:endParaRPr lang="en-US" sz="1100"/>
          </a:p>
        </p:txBody>
      </p:sp>
      <p:sp>
        <p:nvSpPr>
          <p:cNvPr id="6" name="AutoShape 6"/>
          <p:cNvSpPr/>
          <p:nvPr/>
        </p:nvSpPr>
        <p:spPr>
          <a:xfrm>
            <a:off x="2667000" y="1397000"/>
            <a:ext cx="330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solidFill>
                <a:latin typeface="Noto Sans SC"/>
                <a:ea typeface="Noto Sans SC"/>
                <a:cs typeface="Noto Sans SC"/>
                <a:sym typeface="Noto Sans SC"/>
              </a:rPr>
              <a:t>扣除标准</a:t>
            </a:r>
            <a:endParaRPr lang="en-US" sz="1100"/>
          </a:p>
        </p:txBody>
      </p:sp>
      <p:sp>
        <p:nvSpPr>
          <p:cNvPr id="7" name="AutoShape 7"/>
          <p:cNvSpPr/>
          <p:nvPr/>
        </p:nvSpPr>
        <p:spPr>
          <a:xfrm>
            <a:off x="5969000" y="1397000"/>
            <a:ext cx="2794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solidFill>
                <a:latin typeface="Noto Sans SC"/>
                <a:ea typeface="Noto Sans SC"/>
                <a:cs typeface="Noto Sans SC"/>
                <a:sym typeface="Noto Sans SC"/>
              </a:rPr>
              <a:t>调整规则</a:t>
            </a:r>
            <a:endParaRPr lang="en-US" sz="1100"/>
          </a:p>
        </p:txBody>
      </p:sp>
      <p:sp>
        <p:nvSpPr>
          <p:cNvPr id="8" name="AutoShape 8"/>
          <p:cNvSpPr/>
          <p:nvPr/>
        </p:nvSpPr>
        <p:spPr>
          <a:xfrm>
            <a:off x="8763000" y="1397000"/>
            <a:ext cx="2667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solidFill>
                <a:latin typeface="Noto Sans SC"/>
                <a:ea typeface="Noto Sans SC"/>
                <a:cs typeface="Noto Sans SC"/>
                <a:sym typeface="Noto Sans SC"/>
              </a:rPr>
              <a:t>填报位置</a:t>
            </a:r>
            <a:endParaRPr lang="en-US" sz="1100"/>
          </a:p>
        </p:txBody>
      </p:sp>
      <p:sp>
        <p:nvSpPr>
          <p:cNvPr id="9" name="AutoShape 9"/>
          <p:cNvSpPr/>
          <p:nvPr/>
        </p:nvSpPr>
        <p:spPr>
          <a:xfrm>
            <a:off x="762000" y="2032000"/>
            <a:ext cx="10668000" cy="698500"/>
          </a:xfrm>
          <a:prstGeom prst="roundRect">
            <a:avLst>
              <a:gd name="adj" fmla="val 9090"/>
            </a:avLst>
          </a:prstGeom>
          <a:solidFill>
            <a:srgbClr val="FFFFFF">
              <a:alpha val="100000"/>
            </a:srgbClr>
          </a:solidFill>
          <a:ln w="25400" cap="flat" cmpd="sng">
            <a:noFill/>
            <a:prstDash val="solid"/>
            <a:round/>
          </a:ln>
          <a:effectLst>
            <a:outerShdw blurRad="50800" dist="25400" dir="2700000" algn="tl" rotWithShape="0">
              <a:srgbClr val="000000">
                <a:alpha val="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9000" y="2184400"/>
            <a:ext cx="381000" cy="381000"/>
          </a:xfrm>
          <a:prstGeom prst="rect">
            <a:avLst/>
          </a:prstGeom>
        </p:spPr>
      </p:pic>
      <p:sp>
        <p:nvSpPr>
          <p:cNvPr id="11" name="AutoShape 11"/>
          <p:cNvSpPr/>
          <p:nvPr/>
        </p:nvSpPr>
        <p:spPr>
          <a:xfrm>
            <a:off x="1333500" y="2032000"/>
            <a:ext cx="1333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33333"/>
                </a:solidFill>
                <a:latin typeface="Noto Sans SC"/>
                <a:ea typeface="Noto Sans SC"/>
                <a:cs typeface="Noto Sans SC"/>
                <a:sym typeface="Noto Sans SC"/>
              </a:rPr>
              <a:t>业务招待费</a:t>
            </a:r>
            <a:endParaRPr lang="en-US" sz="1100"/>
          </a:p>
        </p:txBody>
      </p:sp>
      <p:sp>
        <p:nvSpPr>
          <p:cNvPr id="12" name="AutoShape 12"/>
          <p:cNvSpPr/>
          <p:nvPr/>
        </p:nvSpPr>
        <p:spPr>
          <a:xfrm>
            <a:off x="2667000" y="2032000"/>
            <a:ext cx="3302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发生额的</a:t>
            </a:r>
            <a:r>
              <a:rPr lang="en-US" sz="1400" b="0" i="0" u="none" strike="noStrike">
                <a:solidFill>
                  <a:srgbClr val="555555"/>
                </a:solidFill>
                <a:latin typeface="创艺简标宋" charset="0"/>
                <a:ea typeface="创艺简标宋" charset="0"/>
                <a:cs typeface="Noto Sans SC"/>
                <a:sym typeface="Noto Sans SC"/>
              </a:rPr>
              <a:t>60%</a:t>
            </a:r>
            <a:r>
              <a:rPr lang="en-US" sz="1400" b="0" i="0" u="none" strike="noStrike">
                <a:solidFill>
                  <a:srgbClr val="555555"/>
                </a:solidFill>
                <a:latin typeface="Noto Sans SC"/>
                <a:ea typeface="Noto Sans SC"/>
                <a:cs typeface="Noto Sans SC"/>
                <a:sym typeface="Noto Sans SC"/>
              </a:rPr>
              <a:t>与当年销售（营业）收入的</a:t>
            </a:r>
            <a:r>
              <a:rPr lang="en-US" sz="1400" b="0" i="0" u="none" strike="noStrike">
                <a:solidFill>
                  <a:srgbClr val="555555"/>
                </a:solidFill>
                <a:latin typeface="创艺简标宋" charset="0"/>
                <a:ea typeface="创艺简标宋" charset="0"/>
                <a:cs typeface="Noto Sans SC"/>
                <a:sym typeface="Noto Sans SC"/>
              </a:rPr>
              <a:t>5‰</a:t>
            </a:r>
            <a:r>
              <a:rPr lang="en-US" sz="1400" b="0" i="0" u="none" strike="noStrike">
                <a:solidFill>
                  <a:srgbClr val="555555"/>
                </a:solidFill>
                <a:latin typeface="Noto Sans SC"/>
                <a:ea typeface="Noto Sans SC"/>
                <a:cs typeface="Noto Sans SC"/>
                <a:sym typeface="Noto Sans SC"/>
              </a:rPr>
              <a:t>，孰低扣除</a:t>
            </a:r>
            <a:endParaRPr lang="en-US" sz="1100"/>
          </a:p>
        </p:txBody>
      </p:sp>
      <p:sp>
        <p:nvSpPr>
          <p:cNvPr id="13" name="AutoShape 13"/>
          <p:cNvSpPr/>
          <p:nvPr/>
        </p:nvSpPr>
        <p:spPr>
          <a:xfrm>
            <a:off x="5969000" y="2032000"/>
            <a:ext cx="2794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超过限额部分调增</a:t>
            </a:r>
            <a:endParaRPr lang="en-US" sz="1100"/>
          </a:p>
        </p:txBody>
      </p:sp>
      <p:sp>
        <p:nvSpPr>
          <p:cNvPr id="14" name="AutoShape 14"/>
          <p:cNvSpPr/>
          <p:nvPr/>
        </p:nvSpPr>
        <p:spPr>
          <a:xfrm>
            <a:off x="8763000" y="2032000"/>
            <a:ext cx="2667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A105000 第15行</a:t>
            </a:r>
            <a:endParaRPr lang="en-US" sz="1100"/>
          </a:p>
        </p:txBody>
      </p:sp>
      <p:sp>
        <p:nvSpPr>
          <p:cNvPr id="15" name="AutoShape 15"/>
          <p:cNvSpPr/>
          <p:nvPr/>
        </p:nvSpPr>
        <p:spPr>
          <a:xfrm>
            <a:off x="762000" y="2857500"/>
            <a:ext cx="10668000" cy="698500"/>
          </a:xfrm>
          <a:prstGeom prst="roundRect">
            <a:avLst>
              <a:gd name="adj" fmla="val 9090"/>
            </a:avLst>
          </a:prstGeom>
          <a:solidFill>
            <a:srgbClr val="FFFFFF">
              <a:alpha val="100000"/>
            </a:srgbClr>
          </a:solidFill>
          <a:ln w="25400" cap="flat" cmpd="sng">
            <a:noFill/>
            <a:prstDash val="solid"/>
            <a:round/>
          </a:ln>
          <a:effectLst>
            <a:outerShdw blurRad="50800" dist="25400" dir="2700000" algn="tl" rotWithShape="0">
              <a:srgbClr val="000000">
                <a:alpha val="5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000" y="3009900"/>
            <a:ext cx="381000" cy="381000"/>
          </a:xfrm>
          <a:prstGeom prst="rect">
            <a:avLst/>
          </a:prstGeom>
        </p:spPr>
      </p:pic>
      <p:sp>
        <p:nvSpPr>
          <p:cNvPr id="17" name="AutoShape 17"/>
          <p:cNvSpPr/>
          <p:nvPr/>
        </p:nvSpPr>
        <p:spPr>
          <a:xfrm>
            <a:off x="1333500" y="2857500"/>
            <a:ext cx="1333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33333"/>
                </a:solidFill>
                <a:latin typeface="Noto Sans SC"/>
                <a:ea typeface="Noto Sans SC"/>
                <a:cs typeface="Noto Sans SC"/>
                <a:sym typeface="Noto Sans SC"/>
              </a:rPr>
              <a:t>广宣费</a:t>
            </a:r>
            <a:endParaRPr lang="en-US" sz="1100"/>
          </a:p>
        </p:txBody>
      </p:sp>
      <p:sp>
        <p:nvSpPr>
          <p:cNvPr id="18" name="AutoShape 18"/>
          <p:cNvSpPr/>
          <p:nvPr/>
        </p:nvSpPr>
        <p:spPr>
          <a:xfrm>
            <a:off x="2667000" y="2857500"/>
            <a:ext cx="3302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一般企业：不超过当年销售（营业）收入的</a:t>
            </a:r>
            <a:r>
              <a:rPr lang="en-US" sz="1400" b="0" i="0" u="none" strike="noStrike">
                <a:solidFill>
                  <a:srgbClr val="555555"/>
                </a:solidFill>
                <a:latin typeface="创艺简标宋" charset="0"/>
                <a:ea typeface="创艺简标宋" charset="0"/>
                <a:cs typeface="Noto Sans SC"/>
                <a:sym typeface="Noto Sans SC"/>
              </a:rPr>
              <a:t>15%</a:t>
            </a:r>
            <a:endParaRPr lang="en-US" sz="1100"/>
          </a:p>
        </p:txBody>
      </p:sp>
      <p:sp>
        <p:nvSpPr>
          <p:cNvPr id="19" name="AutoShape 19"/>
          <p:cNvSpPr/>
          <p:nvPr/>
        </p:nvSpPr>
        <p:spPr>
          <a:xfrm>
            <a:off x="5969000" y="2857500"/>
            <a:ext cx="2794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超过部分可结转以后年度扣除</a:t>
            </a:r>
            <a:endParaRPr lang="en-US" sz="1100"/>
          </a:p>
        </p:txBody>
      </p:sp>
      <p:sp>
        <p:nvSpPr>
          <p:cNvPr id="20" name="AutoShape 20"/>
          <p:cNvSpPr/>
          <p:nvPr/>
        </p:nvSpPr>
        <p:spPr>
          <a:xfrm>
            <a:off x="8763000" y="2857500"/>
            <a:ext cx="2667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A105060</a:t>
            </a:r>
            <a:endParaRPr lang="en-US" sz="1100"/>
          </a:p>
        </p:txBody>
      </p:sp>
      <p:sp>
        <p:nvSpPr>
          <p:cNvPr id="21" name="AutoShape 21"/>
          <p:cNvSpPr/>
          <p:nvPr/>
        </p:nvSpPr>
        <p:spPr>
          <a:xfrm>
            <a:off x="762000" y="3683000"/>
            <a:ext cx="10668000" cy="698500"/>
          </a:xfrm>
          <a:prstGeom prst="roundRect">
            <a:avLst>
              <a:gd name="adj" fmla="val 9090"/>
            </a:avLst>
          </a:prstGeom>
          <a:solidFill>
            <a:srgbClr val="FFFFFF">
              <a:alpha val="100000"/>
            </a:srgbClr>
          </a:solidFill>
          <a:ln w="25400" cap="flat" cmpd="sng">
            <a:noFill/>
            <a:prstDash val="solid"/>
            <a:round/>
          </a:ln>
          <a:effectLst>
            <a:outerShdw blurRad="50800" dist="25400" dir="2700000" algn="tl" rotWithShape="0">
              <a:srgbClr val="000000">
                <a:alpha val="5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000" y="3835400"/>
            <a:ext cx="381000" cy="381000"/>
          </a:xfrm>
          <a:prstGeom prst="rect">
            <a:avLst/>
          </a:prstGeom>
        </p:spPr>
      </p:pic>
      <p:sp>
        <p:nvSpPr>
          <p:cNvPr id="23" name="AutoShape 23"/>
          <p:cNvSpPr/>
          <p:nvPr/>
        </p:nvSpPr>
        <p:spPr>
          <a:xfrm>
            <a:off x="1333500" y="3683000"/>
            <a:ext cx="1333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33333"/>
                </a:solidFill>
                <a:latin typeface="Noto Sans SC"/>
                <a:ea typeface="Noto Sans SC"/>
                <a:cs typeface="Noto Sans SC"/>
                <a:sym typeface="Noto Sans SC"/>
              </a:rPr>
              <a:t>职工福利费</a:t>
            </a:r>
            <a:endParaRPr lang="en-US" sz="1100"/>
          </a:p>
        </p:txBody>
      </p:sp>
      <p:sp>
        <p:nvSpPr>
          <p:cNvPr id="24" name="AutoShape 24"/>
          <p:cNvSpPr/>
          <p:nvPr/>
        </p:nvSpPr>
        <p:spPr>
          <a:xfrm>
            <a:off x="2667000" y="3683000"/>
            <a:ext cx="3302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不超过工资薪金总额的</a:t>
            </a:r>
            <a:r>
              <a:rPr lang="en-US" sz="1400" b="0" i="0" u="none" strike="noStrike">
                <a:solidFill>
                  <a:srgbClr val="555555"/>
                </a:solidFill>
                <a:latin typeface="创艺简标宋" charset="0"/>
                <a:ea typeface="创艺简标宋" charset="0"/>
                <a:cs typeface="Noto Sans SC"/>
                <a:sym typeface="Noto Sans SC"/>
              </a:rPr>
              <a:t>14%</a:t>
            </a:r>
            <a:endParaRPr lang="en-US" sz="1100"/>
          </a:p>
        </p:txBody>
      </p:sp>
      <p:sp>
        <p:nvSpPr>
          <p:cNvPr id="25" name="AutoShape 25"/>
          <p:cNvSpPr/>
          <p:nvPr/>
        </p:nvSpPr>
        <p:spPr>
          <a:xfrm>
            <a:off x="5969000" y="3683000"/>
            <a:ext cx="2794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超过部分调增</a:t>
            </a:r>
            <a:endParaRPr lang="en-US" sz="1100"/>
          </a:p>
        </p:txBody>
      </p:sp>
      <p:sp>
        <p:nvSpPr>
          <p:cNvPr id="26" name="AutoShape 26"/>
          <p:cNvSpPr/>
          <p:nvPr/>
        </p:nvSpPr>
        <p:spPr>
          <a:xfrm>
            <a:off x="8763000" y="3683000"/>
            <a:ext cx="2667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A105050</a:t>
            </a:r>
            <a:endParaRPr lang="en-US" sz="1100"/>
          </a:p>
        </p:txBody>
      </p:sp>
      <p:sp>
        <p:nvSpPr>
          <p:cNvPr id="27" name="AutoShape 27"/>
          <p:cNvSpPr/>
          <p:nvPr/>
        </p:nvSpPr>
        <p:spPr>
          <a:xfrm>
            <a:off x="762000" y="4508500"/>
            <a:ext cx="10668000" cy="698500"/>
          </a:xfrm>
          <a:prstGeom prst="roundRect">
            <a:avLst>
              <a:gd name="adj" fmla="val 9090"/>
            </a:avLst>
          </a:prstGeom>
          <a:solidFill>
            <a:srgbClr val="FFFFFF">
              <a:alpha val="100000"/>
            </a:srgbClr>
          </a:solidFill>
          <a:ln w="25400" cap="flat" cmpd="sng">
            <a:noFill/>
            <a:prstDash val="solid"/>
            <a:round/>
          </a:ln>
          <a:effectLst>
            <a:outerShdw blurRad="50800" dist="25400" dir="2700000" algn="tl" rotWithShape="0">
              <a:srgbClr val="000000">
                <a:alpha val="5000"/>
              </a:srgbClr>
            </a:outerShdw>
          </a:effectLst>
        </p:spPr>
        <p:txBody>
          <a:bodyPr vert="horz" wrap="square" lIns="63500" tIns="63500" rIns="63500" bIns="63500" rtlCol="0" anchor="ctr"/>
          <a:lstStyle/>
          <a:p>
            <a:pPr algn="ctr">
              <a:defRPr/>
            </a:pPr>
          </a:p>
        </p:txBody>
      </p:sp>
      <p:pic>
        <p:nvPicPr>
          <p:cNvPr id="28" name="Picture 2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000" y="4660900"/>
            <a:ext cx="381000" cy="381000"/>
          </a:xfrm>
          <a:prstGeom prst="rect">
            <a:avLst/>
          </a:prstGeom>
        </p:spPr>
      </p:pic>
      <p:sp>
        <p:nvSpPr>
          <p:cNvPr id="29" name="AutoShape 29"/>
          <p:cNvSpPr/>
          <p:nvPr/>
        </p:nvSpPr>
        <p:spPr>
          <a:xfrm>
            <a:off x="1333500" y="4508500"/>
            <a:ext cx="1333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33333"/>
                </a:solidFill>
                <a:latin typeface="Noto Sans SC"/>
                <a:ea typeface="Noto Sans SC"/>
                <a:cs typeface="Noto Sans SC"/>
                <a:sym typeface="Noto Sans SC"/>
              </a:rPr>
              <a:t>工会经费</a:t>
            </a:r>
            <a:endParaRPr lang="en-US" sz="1100"/>
          </a:p>
        </p:txBody>
      </p:sp>
      <p:sp>
        <p:nvSpPr>
          <p:cNvPr id="30" name="AutoShape 30"/>
          <p:cNvSpPr/>
          <p:nvPr/>
        </p:nvSpPr>
        <p:spPr>
          <a:xfrm>
            <a:off x="2667000" y="4508500"/>
            <a:ext cx="3302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不超过工资薪金总额的</a:t>
            </a:r>
            <a:r>
              <a:rPr lang="en-US" sz="1400" b="0" i="0" u="none" strike="noStrike">
                <a:solidFill>
                  <a:srgbClr val="555555"/>
                </a:solidFill>
                <a:latin typeface="创艺简标宋" charset="0"/>
                <a:ea typeface="创艺简标宋" charset="0"/>
                <a:cs typeface="Noto Sans SC"/>
                <a:sym typeface="Noto Sans SC"/>
              </a:rPr>
              <a:t>2%</a:t>
            </a:r>
            <a:endParaRPr lang="en-US" sz="1400">
              <a:solidFill>
                <a:srgbClr val="555555"/>
              </a:solidFill>
              <a:latin typeface="创艺简标宋" charset="0"/>
              <a:ea typeface="创艺简标宋" charset="0"/>
              <a:cs typeface="Noto Sans SC"/>
            </a:endParaRPr>
          </a:p>
        </p:txBody>
      </p:sp>
      <p:sp>
        <p:nvSpPr>
          <p:cNvPr id="31" name="AutoShape 31"/>
          <p:cNvSpPr/>
          <p:nvPr/>
        </p:nvSpPr>
        <p:spPr>
          <a:xfrm>
            <a:off x="5969000" y="4508500"/>
            <a:ext cx="2794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超过部分调增</a:t>
            </a:r>
            <a:endParaRPr lang="en-US" sz="1100"/>
          </a:p>
        </p:txBody>
      </p:sp>
      <p:sp>
        <p:nvSpPr>
          <p:cNvPr id="32" name="AutoShape 32"/>
          <p:cNvSpPr/>
          <p:nvPr/>
        </p:nvSpPr>
        <p:spPr>
          <a:xfrm>
            <a:off x="8763000" y="4508500"/>
            <a:ext cx="2667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A105050</a:t>
            </a:r>
            <a:endParaRPr lang="en-US" sz="1100"/>
          </a:p>
        </p:txBody>
      </p:sp>
      <p:sp>
        <p:nvSpPr>
          <p:cNvPr id="33" name="AutoShape 33"/>
          <p:cNvSpPr/>
          <p:nvPr/>
        </p:nvSpPr>
        <p:spPr>
          <a:xfrm>
            <a:off x="762000" y="5334000"/>
            <a:ext cx="10668000" cy="698500"/>
          </a:xfrm>
          <a:prstGeom prst="roundRect">
            <a:avLst>
              <a:gd name="adj" fmla="val 9090"/>
            </a:avLst>
          </a:prstGeom>
          <a:solidFill>
            <a:srgbClr val="FFFFFF">
              <a:alpha val="100000"/>
            </a:srgbClr>
          </a:solidFill>
          <a:ln w="25400" cap="flat" cmpd="sng">
            <a:noFill/>
            <a:prstDash val="solid"/>
            <a:round/>
          </a:ln>
          <a:effectLst>
            <a:outerShdw blurRad="50800" dist="25400" dir="2700000" algn="tl" rotWithShape="0">
              <a:srgbClr val="000000">
                <a:alpha val="5000"/>
              </a:srgbClr>
            </a:outerShdw>
          </a:effectLst>
        </p:spPr>
        <p:txBody>
          <a:bodyPr vert="horz" wrap="square" lIns="63500" tIns="63500" rIns="63500" bIns="63500" rtlCol="0" anchor="ctr"/>
          <a:lstStyle/>
          <a:p>
            <a:pPr algn="ctr">
              <a:defRPr/>
            </a:pPr>
          </a:p>
        </p:txBody>
      </p:sp>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000" y="5486400"/>
            <a:ext cx="381000" cy="381000"/>
          </a:xfrm>
          <a:prstGeom prst="rect">
            <a:avLst/>
          </a:prstGeom>
        </p:spPr>
      </p:pic>
      <p:sp>
        <p:nvSpPr>
          <p:cNvPr id="35" name="AutoShape 35"/>
          <p:cNvSpPr/>
          <p:nvPr/>
        </p:nvSpPr>
        <p:spPr>
          <a:xfrm>
            <a:off x="1333500" y="5334000"/>
            <a:ext cx="1333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33333"/>
                </a:solidFill>
                <a:latin typeface="Noto Sans SC"/>
                <a:ea typeface="Noto Sans SC"/>
                <a:cs typeface="Noto Sans SC"/>
                <a:sym typeface="Noto Sans SC"/>
              </a:rPr>
              <a:t>职工教育经费</a:t>
            </a:r>
            <a:endParaRPr lang="en-US" sz="1100"/>
          </a:p>
        </p:txBody>
      </p:sp>
      <p:sp>
        <p:nvSpPr>
          <p:cNvPr id="36" name="AutoShape 36"/>
          <p:cNvSpPr/>
          <p:nvPr/>
        </p:nvSpPr>
        <p:spPr>
          <a:xfrm>
            <a:off x="2667000" y="5334000"/>
            <a:ext cx="3302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不超过工资薪金总额的</a:t>
            </a:r>
            <a:r>
              <a:rPr lang="en-US" sz="1400" b="0" i="0" u="none" strike="noStrike">
                <a:solidFill>
                  <a:srgbClr val="555555"/>
                </a:solidFill>
                <a:latin typeface="创艺简标宋" charset="0"/>
                <a:ea typeface="创艺简标宋" charset="0"/>
                <a:cs typeface="Noto Sans SC"/>
                <a:sym typeface="Noto Sans SC"/>
              </a:rPr>
              <a:t>8</a:t>
            </a:r>
            <a:r>
              <a:rPr lang="en-US" sz="1400" b="0" i="0" u="none" strike="noStrike">
                <a:solidFill>
                  <a:srgbClr val="555555"/>
                </a:solidFill>
                <a:latin typeface="创艺简标宋" charset="0"/>
                <a:ea typeface="创艺简标宋" charset="0"/>
                <a:cs typeface="Noto Sans SC"/>
                <a:sym typeface="Noto Sans SC"/>
              </a:rPr>
              <a:t>%</a:t>
            </a:r>
            <a:endParaRPr lang="en-US" sz="1100">
              <a:latin typeface="创艺简标宋" charset="0"/>
              <a:ea typeface="创艺简标宋" charset="0"/>
            </a:endParaRPr>
          </a:p>
        </p:txBody>
      </p:sp>
      <p:sp>
        <p:nvSpPr>
          <p:cNvPr id="37" name="AutoShape 37"/>
          <p:cNvSpPr/>
          <p:nvPr/>
        </p:nvSpPr>
        <p:spPr>
          <a:xfrm>
            <a:off x="5969000" y="5334000"/>
            <a:ext cx="2794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超过部分可结转以后年度扣除</a:t>
            </a:r>
            <a:endParaRPr lang="en-US" sz="1100"/>
          </a:p>
        </p:txBody>
      </p:sp>
      <p:sp>
        <p:nvSpPr>
          <p:cNvPr id="38" name="AutoShape 38"/>
          <p:cNvSpPr/>
          <p:nvPr/>
        </p:nvSpPr>
        <p:spPr>
          <a:xfrm>
            <a:off x="8763000" y="5334000"/>
            <a:ext cx="2667000" cy="698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55555"/>
                </a:solidFill>
                <a:latin typeface="Noto Sans SC"/>
                <a:ea typeface="Noto Sans SC"/>
                <a:cs typeface="Noto Sans SC"/>
                <a:sym typeface="Noto Sans SC"/>
              </a:rPr>
              <a:t>A105050</a:t>
            </a:r>
            <a:endParaRPr lang="en-US" sz="1100"/>
          </a:p>
        </p:txBody>
      </p:sp>
      <p:sp>
        <p:nvSpPr>
          <p:cNvPr id="39" name="AutoShape 39"/>
          <p:cNvSpPr/>
          <p:nvPr/>
        </p:nvSpPr>
        <p:spPr>
          <a:xfrm>
            <a:off x="762000" y="6159500"/>
            <a:ext cx="10668000" cy="381000"/>
          </a:xfrm>
          <a:prstGeom prst="roundRect">
            <a:avLst>
              <a:gd name="adj" fmla="val 33333"/>
            </a:avLst>
          </a:prstGeom>
          <a:solidFill>
            <a:srgbClr val="FFD700">
              <a:alpha val="15000"/>
            </a:srgbClr>
          </a:solidFill>
          <a:ln w="12700" cap="flat" cmpd="sng">
            <a:solidFill>
              <a:srgbClr val="FFD700">
                <a:alpha val="100000"/>
              </a:srgbClr>
            </a:solidFill>
            <a:prstDash val="solid"/>
            <a:round/>
          </a:ln>
        </p:spPr>
        <p:txBody>
          <a:bodyPr vert="horz" wrap="square" lIns="63500" tIns="63500" rIns="63500" bIns="63500" rtlCol="0" anchor="ctr"/>
          <a:lstStyle/>
          <a:p>
            <a:pPr algn="ctr">
              <a:defRPr/>
            </a:pPr>
          </a:p>
        </p:txBody>
      </p:sp>
      <p:pic>
        <p:nvPicPr>
          <p:cNvPr id="40" name="Picture 4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9000" y="6210300"/>
            <a:ext cx="254000" cy="254000"/>
          </a:xfrm>
          <a:prstGeom prst="rect">
            <a:avLst/>
          </a:prstGeom>
        </p:spPr>
      </p:pic>
      <p:sp>
        <p:nvSpPr>
          <p:cNvPr id="41" name="AutoShape 41"/>
          <p:cNvSpPr/>
          <p:nvPr/>
        </p:nvSpPr>
        <p:spPr>
          <a:xfrm>
            <a:off x="1206500" y="6159500"/>
            <a:ext cx="1016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B8860B"/>
                </a:solidFill>
                <a:latin typeface="Noto Sans SC"/>
                <a:ea typeface="Noto Sans SC"/>
                <a:cs typeface="Noto Sans SC"/>
                <a:sym typeface="Noto Sans SC"/>
              </a:rPr>
              <a:t>特别提示：业务招待费实行“双限额”原则（发生额60%与收入5‰孰低），且不可结转以后年度扣除。</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2065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扣除类调整事项（二）：不得扣除与其他项目</a:t>
            </a:r>
            <a:endParaRPr lang="en-US" sz="1100"/>
          </a:p>
        </p:txBody>
      </p:sp>
      <p:sp>
        <p:nvSpPr>
          <p:cNvPr id="3" name="AutoShape 3"/>
          <p:cNvSpPr/>
          <p:nvPr/>
        </p:nvSpPr>
        <p:spPr>
          <a:xfrm>
            <a:off x="762000" y="1143000"/>
            <a:ext cx="10668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524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5" name="AutoShape 5"/>
          <p:cNvSpPr/>
          <p:nvPr/>
        </p:nvSpPr>
        <p:spPr>
          <a:xfrm>
            <a:off x="1016000" y="1778000"/>
            <a:ext cx="609600" cy="6096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 y="1879600"/>
            <a:ext cx="406400" cy="406400"/>
          </a:xfrm>
          <a:prstGeom prst="rect">
            <a:avLst/>
          </a:prstGeom>
        </p:spPr>
      </p:pic>
      <p:sp>
        <p:nvSpPr>
          <p:cNvPr id="7" name="AutoShape 7"/>
          <p:cNvSpPr/>
          <p:nvPr/>
        </p:nvSpPr>
        <p:spPr>
          <a:xfrm>
            <a:off x="1778000" y="1778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B3954"/>
                </a:solidFill>
                <a:latin typeface="Noto Sans SC"/>
                <a:ea typeface="Noto Sans SC"/>
                <a:cs typeface="Noto Sans SC"/>
                <a:sym typeface="Noto Sans SC"/>
              </a:rPr>
              <a:t>不得扣除项目</a:t>
            </a:r>
            <a:endParaRPr lang="en-US" sz="1100"/>
          </a:p>
        </p:txBody>
      </p:sp>
      <p:sp>
        <p:nvSpPr>
          <p:cNvPr id="8" name="AutoShape 8"/>
          <p:cNvSpPr/>
          <p:nvPr/>
        </p:nvSpPr>
        <p:spPr>
          <a:xfrm>
            <a:off x="1016000" y="2413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税收滞纳金、罚金、罚款和被没收财物的损失，需全额调增。</a:t>
            </a:r>
            <a:endParaRPr lang="en-US" sz="1100"/>
          </a:p>
        </p:txBody>
      </p:sp>
      <p:sp>
        <p:nvSpPr>
          <p:cNvPr id="9" name="AutoShape 9"/>
          <p:cNvSpPr/>
          <p:nvPr/>
        </p:nvSpPr>
        <p:spPr>
          <a:xfrm>
            <a:off x="1016000" y="3111500"/>
            <a:ext cx="4699000" cy="381000"/>
          </a:xfrm>
          <a:prstGeom prst="roundRect">
            <a:avLst>
              <a:gd name="adj" fmla="val 16666"/>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143000" y="31496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0B3954"/>
                </a:solidFill>
                <a:latin typeface="Noto Sans SC"/>
                <a:ea typeface="Noto Sans SC"/>
                <a:cs typeface="Noto Sans SC"/>
                <a:sym typeface="Noto Sans SC"/>
              </a:rPr>
              <a:t>填报：A105000 第19-21行</a:t>
            </a:r>
            <a:endParaRPr lang="en-US" sz="1100"/>
          </a:p>
        </p:txBody>
      </p:sp>
      <p:sp>
        <p:nvSpPr>
          <p:cNvPr id="11" name="AutoShape 11"/>
          <p:cNvSpPr/>
          <p:nvPr/>
        </p:nvSpPr>
        <p:spPr>
          <a:xfrm>
            <a:off x="6223000" y="1524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12" name="AutoShape 12"/>
          <p:cNvSpPr/>
          <p:nvPr/>
        </p:nvSpPr>
        <p:spPr>
          <a:xfrm>
            <a:off x="6477000" y="1778000"/>
            <a:ext cx="609600" cy="6096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8600" y="1879600"/>
            <a:ext cx="406400" cy="406400"/>
          </a:xfrm>
          <a:prstGeom prst="rect">
            <a:avLst/>
          </a:prstGeom>
        </p:spPr>
      </p:pic>
      <p:sp>
        <p:nvSpPr>
          <p:cNvPr id="14" name="AutoShape 14"/>
          <p:cNvSpPr/>
          <p:nvPr/>
        </p:nvSpPr>
        <p:spPr>
          <a:xfrm>
            <a:off x="7239000" y="1778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B3954"/>
                </a:solidFill>
                <a:latin typeface="Noto Sans SC"/>
                <a:ea typeface="Noto Sans SC"/>
                <a:cs typeface="Noto Sans SC"/>
                <a:sym typeface="Noto Sans SC"/>
              </a:rPr>
              <a:t>捐赠支出</a:t>
            </a:r>
            <a:endParaRPr lang="en-US" sz="1100"/>
          </a:p>
        </p:txBody>
      </p:sp>
      <p:sp>
        <p:nvSpPr>
          <p:cNvPr id="15" name="AutoShape 15"/>
          <p:cNvSpPr/>
          <p:nvPr/>
        </p:nvSpPr>
        <p:spPr>
          <a:xfrm>
            <a:off x="6477000" y="2413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公益性捐赠支出在年度利润总额</a:t>
            </a:r>
            <a:r>
              <a:rPr lang="en-US" sz="1400" b="0" i="0" u="none" strike="noStrike">
                <a:solidFill>
                  <a:srgbClr val="505050"/>
                </a:solidFill>
                <a:latin typeface="创艺简标宋" charset="0"/>
                <a:ea typeface="创艺简标宋" charset="0"/>
                <a:cs typeface="Noto Sans SC"/>
                <a:sym typeface="Noto Sans SC"/>
              </a:rPr>
              <a:t>12%</a:t>
            </a:r>
            <a:r>
              <a:rPr lang="en-US" sz="1400" b="0" i="0" u="none" strike="noStrike">
                <a:solidFill>
                  <a:srgbClr val="505050"/>
                </a:solidFill>
                <a:latin typeface="Noto Sans SC"/>
                <a:ea typeface="Noto Sans SC"/>
                <a:cs typeface="Noto Sans SC"/>
                <a:sym typeface="Noto Sans SC"/>
              </a:rPr>
              <a:t>以内准予扣除，超额部分可结转三年。</a:t>
            </a:r>
            <a:endParaRPr lang="en-US" sz="1100"/>
          </a:p>
        </p:txBody>
      </p:sp>
      <p:sp>
        <p:nvSpPr>
          <p:cNvPr id="16" name="AutoShape 16"/>
          <p:cNvSpPr/>
          <p:nvPr/>
        </p:nvSpPr>
        <p:spPr>
          <a:xfrm>
            <a:off x="6477000" y="3111500"/>
            <a:ext cx="4699000" cy="381000"/>
          </a:xfrm>
          <a:prstGeom prst="roundRect">
            <a:avLst>
              <a:gd name="adj" fmla="val 16666"/>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604000" y="31496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0B3954"/>
                </a:solidFill>
                <a:latin typeface="Noto Sans SC"/>
                <a:ea typeface="Noto Sans SC"/>
                <a:cs typeface="Noto Sans SC"/>
                <a:sym typeface="Noto Sans SC"/>
              </a:rPr>
              <a:t>填报：A105070</a:t>
            </a:r>
            <a:endParaRPr lang="en-US" sz="1100"/>
          </a:p>
        </p:txBody>
      </p:sp>
      <p:sp>
        <p:nvSpPr>
          <p:cNvPr id="18" name="AutoShape 18"/>
          <p:cNvSpPr/>
          <p:nvPr/>
        </p:nvSpPr>
        <p:spPr>
          <a:xfrm>
            <a:off x="762000" y="3937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19" name="AutoShape 19"/>
          <p:cNvSpPr/>
          <p:nvPr/>
        </p:nvSpPr>
        <p:spPr>
          <a:xfrm>
            <a:off x="1016000" y="4191000"/>
            <a:ext cx="609600" cy="6096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600" y="4292600"/>
            <a:ext cx="406400" cy="406400"/>
          </a:xfrm>
          <a:prstGeom prst="rect">
            <a:avLst/>
          </a:prstGeom>
        </p:spPr>
      </p:pic>
      <p:sp>
        <p:nvSpPr>
          <p:cNvPr id="21" name="AutoShape 21"/>
          <p:cNvSpPr/>
          <p:nvPr/>
        </p:nvSpPr>
        <p:spPr>
          <a:xfrm>
            <a:off x="1778000" y="4191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B3954"/>
                </a:solidFill>
                <a:latin typeface="Noto Sans SC"/>
                <a:ea typeface="Noto Sans SC"/>
                <a:cs typeface="Noto Sans SC"/>
                <a:sym typeface="Noto Sans SC"/>
              </a:rPr>
              <a:t>利息支出</a:t>
            </a:r>
            <a:endParaRPr lang="en-US" sz="1100"/>
          </a:p>
        </p:txBody>
      </p:sp>
      <p:sp>
        <p:nvSpPr>
          <p:cNvPr id="22" name="AutoShape 22"/>
          <p:cNvSpPr/>
          <p:nvPr/>
        </p:nvSpPr>
        <p:spPr>
          <a:xfrm>
            <a:off x="1016000" y="4826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非金融企业向非金融企业借款利息，超过金融企业同期同类贷款利率部分需调增</a:t>
            </a:r>
            <a:r>
              <a:rPr lang="zh-CN" altLang="en-US" sz="1400" b="0" i="0" u="none" strike="noStrike">
                <a:solidFill>
                  <a:srgbClr val="505050"/>
                </a:solidFill>
                <a:latin typeface="Noto Sans SC"/>
                <a:ea typeface="宋体" panose="02010600030101010101" pitchFamily="2" charset="-122"/>
                <a:cs typeface="Noto Sans SC"/>
                <a:sym typeface="Noto Sans SC"/>
              </a:rPr>
              <a:t>；</a:t>
            </a:r>
            <a:r>
              <a:rPr lang="en-US" sz="1400" b="0" i="0" u="none" strike="noStrike">
                <a:solidFill>
                  <a:srgbClr val="505050"/>
                </a:solidFill>
                <a:latin typeface="Noto Sans SC"/>
                <a:ea typeface="Noto Sans SC"/>
                <a:cs typeface="Noto Sans SC"/>
                <a:sym typeface="Noto Sans SC"/>
              </a:rPr>
              <a:t>关联方借款需符合“债资比”限制（一般企业2:1，金融企业5:1），超出部分不得扣除。</a:t>
            </a:r>
            <a:endParaRPr lang="en-US" sz="1400" b="0" i="0" u="none" strike="noStrike">
              <a:solidFill>
                <a:srgbClr val="505050"/>
              </a:solidFill>
              <a:latin typeface="Noto Sans SC"/>
              <a:ea typeface="Noto Sans SC"/>
              <a:cs typeface="Noto Sans SC"/>
              <a:sym typeface="Noto Sans SC"/>
            </a:endParaRPr>
          </a:p>
        </p:txBody>
      </p:sp>
      <p:sp>
        <p:nvSpPr>
          <p:cNvPr id="23" name="AutoShape 23"/>
          <p:cNvSpPr/>
          <p:nvPr/>
        </p:nvSpPr>
        <p:spPr>
          <a:xfrm>
            <a:off x="1016000" y="5524500"/>
            <a:ext cx="4699000" cy="381000"/>
          </a:xfrm>
          <a:prstGeom prst="roundRect">
            <a:avLst>
              <a:gd name="adj" fmla="val 16666"/>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1143000" y="55626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0B3954"/>
                </a:solidFill>
                <a:latin typeface="Noto Sans SC"/>
                <a:ea typeface="Noto Sans SC"/>
                <a:cs typeface="Noto Sans SC"/>
                <a:sym typeface="Noto Sans SC"/>
              </a:rPr>
              <a:t>填报：A105000 第18行</a:t>
            </a:r>
            <a:endParaRPr lang="en-US" sz="1100"/>
          </a:p>
        </p:txBody>
      </p:sp>
      <p:sp>
        <p:nvSpPr>
          <p:cNvPr id="25" name="AutoShape 25"/>
          <p:cNvSpPr/>
          <p:nvPr/>
        </p:nvSpPr>
        <p:spPr>
          <a:xfrm>
            <a:off x="6223000" y="3937000"/>
            <a:ext cx="5207000" cy="2159000"/>
          </a:xfrm>
          <a:prstGeom prst="roundRect">
            <a:avLst>
              <a:gd name="adj" fmla="val 5882"/>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26" name="AutoShape 26"/>
          <p:cNvSpPr/>
          <p:nvPr/>
        </p:nvSpPr>
        <p:spPr>
          <a:xfrm>
            <a:off x="6477000" y="4191000"/>
            <a:ext cx="609600" cy="6096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8600" y="4292600"/>
            <a:ext cx="406400" cy="406400"/>
          </a:xfrm>
          <a:prstGeom prst="rect">
            <a:avLst/>
          </a:prstGeom>
        </p:spPr>
      </p:pic>
      <p:sp>
        <p:nvSpPr>
          <p:cNvPr id="28" name="AutoShape 28"/>
          <p:cNvSpPr/>
          <p:nvPr/>
        </p:nvSpPr>
        <p:spPr>
          <a:xfrm>
            <a:off x="7239000" y="4191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B3954"/>
                </a:solidFill>
                <a:latin typeface="Noto Sans SC"/>
                <a:ea typeface="Noto Sans SC"/>
                <a:cs typeface="Noto Sans SC"/>
                <a:sym typeface="Noto Sans SC"/>
              </a:rPr>
              <a:t>跨期费用</a:t>
            </a:r>
            <a:endParaRPr lang="en-US" sz="1100"/>
          </a:p>
        </p:txBody>
      </p:sp>
      <p:sp>
        <p:nvSpPr>
          <p:cNvPr id="29" name="AutoShape 29"/>
          <p:cNvSpPr/>
          <p:nvPr/>
        </p:nvSpPr>
        <p:spPr>
          <a:xfrm>
            <a:off x="6477000" y="4826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05050"/>
                </a:solidFill>
                <a:latin typeface="Noto Sans SC"/>
                <a:ea typeface="Noto Sans SC"/>
                <a:cs typeface="Noto Sans SC"/>
                <a:sym typeface="Noto Sans SC"/>
              </a:rPr>
              <a:t>汇算清缴前未取得合法凭证的费用需调增，次年取得凭证可追溯调整</a:t>
            </a:r>
            <a:r>
              <a:rPr lang="zh-CN" altLang="en-US" sz="1400" b="0" i="0" u="none" strike="noStrike">
                <a:solidFill>
                  <a:srgbClr val="505050"/>
                </a:solidFill>
                <a:latin typeface="Noto Sans SC"/>
                <a:ea typeface="宋体" panose="02010600030101010101" pitchFamily="2" charset="-122"/>
                <a:cs typeface="Noto Sans SC"/>
                <a:sym typeface="Noto Sans SC"/>
              </a:rPr>
              <a:t>，追补年限不超</a:t>
            </a:r>
            <a:r>
              <a:rPr lang="en-US" altLang="zh-CN" sz="1400" b="0" i="0" u="none" strike="noStrike">
                <a:solidFill>
                  <a:srgbClr val="505050"/>
                </a:solidFill>
                <a:latin typeface="Noto Sans SC"/>
                <a:ea typeface="宋体" panose="02010600030101010101" pitchFamily="2" charset="-122"/>
                <a:cs typeface="Noto Sans SC"/>
                <a:sym typeface="Noto Sans SC"/>
              </a:rPr>
              <a:t>5</a:t>
            </a:r>
            <a:r>
              <a:rPr lang="zh-CN" altLang="en-US" sz="1400" b="0" i="0" u="none" strike="noStrike">
                <a:solidFill>
                  <a:srgbClr val="505050"/>
                </a:solidFill>
                <a:latin typeface="Noto Sans SC"/>
                <a:ea typeface="宋体" panose="02010600030101010101" pitchFamily="2" charset="-122"/>
                <a:cs typeface="Noto Sans SC"/>
                <a:sym typeface="Noto Sans SC"/>
              </a:rPr>
              <a:t>年</a:t>
            </a:r>
            <a:r>
              <a:rPr lang="en-US" sz="1400" b="0" i="0" u="none" strike="noStrike">
                <a:solidFill>
                  <a:srgbClr val="505050"/>
                </a:solidFill>
                <a:latin typeface="Noto Sans SC"/>
                <a:ea typeface="Noto Sans SC"/>
                <a:cs typeface="Noto Sans SC"/>
                <a:sym typeface="Noto Sans SC"/>
              </a:rPr>
              <a:t>。</a:t>
            </a:r>
            <a:endParaRPr lang="en-US" sz="1100"/>
          </a:p>
        </p:txBody>
      </p:sp>
      <p:sp>
        <p:nvSpPr>
          <p:cNvPr id="30" name="AutoShape 30"/>
          <p:cNvSpPr/>
          <p:nvPr/>
        </p:nvSpPr>
        <p:spPr>
          <a:xfrm>
            <a:off x="6477000" y="5524500"/>
            <a:ext cx="4699000" cy="381000"/>
          </a:xfrm>
          <a:prstGeom prst="roundRect">
            <a:avLst>
              <a:gd name="adj" fmla="val 16666"/>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6604000" y="55626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0B3954"/>
                </a:solidFill>
                <a:latin typeface="Noto Sans SC"/>
                <a:ea typeface="Noto Sans SC"/>
                <a:cs typeface="Noto Sans SC"/>
                <a:sym typeface="Noto Sans SC"/>
              </a:rPr>
              <a:t>填报：A105000 第26行</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40259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0B3954"/>
                </a:solidFill>
                <a:latin typeface="Noto Sans SC"/>
                <a:ea typeface="Noto Sans SC"/>
                <a:cs typeface="Noto Sans SC"/>
                <a:sym typeface="Noto Sans SC"/>
              </a:rPr>
              <a:t>资产类调整事项</a:t>
            </a:r>
            <a:endParaRPr lang="en-US" sz="1100"/>
          </a:p>
        </p:txBody>
      </p:sp>
      <p:sp>
        <p:nvSpPr>
          <p:cNvPr id="3" name="AutoShape 3"/>
          <p:cNvSpPr/>
          <p:nvPr/>
        </p:nvSpPr>
        <p:spPr>
          <a:xfrm>
            <a:off x="762000" y="1219200"/>
            <a:ext cx="76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651000"/>
            <a:ext cx="3378200" cy="3556000"/>
          </a:xfrm>
          <a:prstGeom prst="roundRect">
            <a:avLst>
              <a:gd name="adj" fmla="val 3759"/>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5" name="AutoShape 5"/>
          <p:cNvSpPr/>
          <p:nvPr/>
        </p:nvSpPr>
        <p:spPr>
          <a:xfrm>
            <a:off x="762000" y="1651000"/>
            <a:ext cx="3378200" cy="76200"/>
          </a:xfrm>
          <a:prstGeom prst="roundRect">
            <a:avLst>
              <a:gd name="adj" fmla="val 166666"/>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2070100" y="1968500"/>
            <a:ext cx="762000" cy="7620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97100" y="2095500"/>
            <a:ext cx="508000" cy="508000"/>
          </a:xfrm>
          <a:prstGeom prst="rect">
            <a:avLst/>
          </a:prstGeom>
        </p:spPr>
      </p:pic>
      <p:sp>
        <p:nvSpPr>
          <p:cNvPr id="8" name="AutoShape 8"/>
          <p:cNvSpPr/>
          <p:nvPr/>
        </p:nvSpPr>
        <p:spPr>
          <a:xfrm>
            <a:off x="889000" y="2857500"/>
            <a:ext cx="31242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B3954"/>
                </a:solidFill>
                <a:latin typeface="Noto Sans SC"/>
                <a:ea typeface="Noto Sans SC"/>
                <a:cs typeface="Noto Sans SC"/>
                <a:sym typeface="Noto Sans SC"/>
              </a:rPr>
              <a:t>资产折旧、摊销</a:t>
            </a:r>
            <a:endParaRPr lang="en-US" sz="1100"/>
          </a:p>
        </p:txBody>
      </p:sp>
      <p:sp>
        <p:nvSpPr>
          <p:cNvPr id="9" name="AutoShape 9"/>
          <p:cNvSpPr/>
          <p:nvPr/>
        </p:nvSpPr>
        <p:spPr>
          <a:xfrm>
            <a:off x="952500" y="3302000"/>
            <a:ext cx="2997200" cy="10160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400" b="0" i="0" u="none" strike="noStrike">
                <a:solidFill>
                  <a:srgbClr val="505050"/>
                </a:solidFill>
                <a:latin typeface="Noto Sans SC"/>
                <a:ea typeface="Noto Sans SC"/>
                <a:cs typeface="Noto Sans SC"/>
                <a:sym typeface="Noto Sans SC"/>
              </a:rPr>
              <a:t>会计折旧年限短于税法规定最低年限，或采用加速折旧方法，产生的差异需进行纳税调整。</a:t>
            </a:r>
            <a:endParaRPr lang="en-US" sz="1100"/>
          </a:p>
        </p:txBody>
      </p:sp>
      <p:sp>
        <p:nvSpPr>
          <p:cNvPr id="10" name="AutoShape 10"/>
          <p:cNvSpPr/>
          <p:nvPr/>
        </p:nvSpPr>
        <p:spPr>
          <a:xfrm>
            <a:off x="1435100" y="4445000"/>
            <a:ext cx="2032000" cy="406400"/>
          </a:xfrm>
          <a:prstGeom prst="roundRect">
            <a:avLst>
              <a:gd name="adj" fmla="val 50000"/>
            </a:avLst>
          </a:prstGeom>
          <a:solidFill>
            <a:srgbClr val="FFD700">
              <a:alpha val="20000"/>
            </a:srgbClr>
          </a:solidFill>
          <a:ln w="254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B3954"/>
                </a:solidFill>
                <a:latin typeface="Noto Sans SC"/>
                <a:ea typeface="Noto Sans SC"/>
                <a:cs typeface="Noto Sans SC"/>
                <a:sym typeface="Noto Sans SC"/>
              </a:rPr>
              <a:t>填报 A105080</a:t>
            </a:r>
            <a:endParaRPr lang="en-US" sz="1100"/>
          </a:p>
        </p:txBody>
      </p:sp>
      <p:sp>
        <p:nvSpPr>
          <p:cNvPr id="11" name="AutoShape 11"/>
          <p:cNvSpPr/>
          <p:nvPr/>
        </p:nvSpPr>
        <p:spPr>
          <a:xfrm>
            <a:off x="4394200" y="1651000"/>
            <a:ext cx="3378200" cy="3556000"/>
          </a:xfrm>
          <a:prstGeom prst="roundRect">
            <a:avLst>
              <a:gd name="adj" fmla="val 3759"/>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12" name="AutoShape 12"/>
          <p:cNvSpPr/>
          <p:nvPr/>
        </p:nvSpPr>
        <p:spPr>
          <a:xfrm>
            <a:off x="4394200" y="1651000"/>
            <a:ext cx="3378200" cy="76200"/>
          </a:xfrm>
          <a:prstGeom prst="roundRect">
            <a:avLst>
              <a:gd name="adj" fmla="val 166666"/>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5702300" y="1968500"/>
            <a:ext cx="762000" cy="7620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9300" y="2095500"/>
            <a:ext cx="508000" cy="508000"/>
          </a:xfrm>
          <a:prstGeom prst="rect">
            <a:avLst/>
          </a:prstGeom>
        </p:spPr>
      </p:pic>
      <p:sp>
        <p:nvSpPr>
          <p:cNvPr id="15" name="AutoShape 15"/>
          <p:cNvSpPr/>
          <p:nvPr/>
        </p:nvSpPr>
        <p:spPr>
          <a:xfrm>
            <a:off x="4521200" y="2857500"/>
            <a:ext cx="31242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B3954"/>
                </a:solidFill>
                <a:latin typeface="Noto Sans SC"/>
                <a:ea typeface="Noto Sans SC"/>
                <a:cs typeface="Noto Sans SC"/>
                <a:sym typeface="Noto Sans SC"/>
              </a:rPr>
              <a:t>资产减值准备</a:t>
            </a:r>
            <a:endParaRPr lang="en-US" sz="1100"/>
          </a:p>
        </p:txBody>
      </p:sp>
      <p:sp>
        <p:nvSpPr>
          <p:cNvPr id="16" name="AutoShape 16"/>
          <p:cNvSpPr/>
          <p:nvPr/>
        </p:nvSpPr>
        <p:spPr>
          <a:xfrm>
            <a:off x="4584700" y="3302000"/>
            <a:ext cx="2997200" cy="10160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400" b="0" i="0" u="none" strike="noStrike">
                <a:solidFill>
                  <a:srgbClr val="505050"/>
                </a:solidFill>
                <a:latin typeface="Noto Sans SC"/>
                <a:ea typeface="Noto Sans SC"/>
                <a:cs typeface="Noto Sans SC"/>
                <a:sym typeface="Noto Sans SC"/>
              </a:rPr>
              <a:t>会计上计提的资产减值准备，</a:t>
            </a:r>
            <a:r>
              <a:rPr sz="1400" b="0" i="0" u="none" strike="noStrike">
                <a:solidFill>
                  <a:srgbClr val="505050"/>
                </a:solidFill>
                <a:latin typeface="Noto Sans SC"/>
                <a:cs typeface="Noto Sans SC"/>
                <a:sym typeface="Noto Sans SC"/>
              </a:rPr>
              <a:t>仅当资产实际发生损失，并按规定完成申报、留存完整证据资料后，方可税前扣除，做纳税调减。</a:t>
            </a:r>
            <a:endParaRPr sz="1400" b="0" i="0" u="none" strike="noStrike">
              <a:solidFill>
                <a:srgbClr val="505050"/>
              </a:solidFill>
              <a:latin typeface="Noto Sans SC"/>
              <a:cs typeface="Noto Sans SC"/>
              <a:sym typeface="Noto Sans SC"/>
            </a:endParaRPr>
          </a:p>
        </p:txBody>
      </p:sp>
      <p:sp>
        <p:nvSpPr>
          <p:cNvPr id="17" name="AutoShape 17"/>
          <p:cNvSpPr/>
          <p:nvPr/>
        </p:nvSpPr>
        <p:spPr>
          <a:xfrm>
            <a:off x="5067300" y="4445000"/>
            <a:ext cx="2242185" cy="406400"/>
          </a:xfrm>
          <a:prstGeom prst="roundRect">
            <a:avLst>
              <a:gd name="adj" fmla="val 50000"/>
            </a:avLst>
          </a:prstGeom>
          <a:solidFill>
            <a:srgbClr val="FFD700">
              <a:alpha val="20000"/>
            </a:srgbClr>
          </a:solidFill>
          <a:ln w="254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B3954"/>
                </a:solidFill>
                <a:latin typeface="Noto Sans SC"/>
                <a:ea typeface="Noto Sans SC"/>
                <a:cs typeface="Noto Sans SC"/>
                <a:sym typeface="Noto Sans SC"/>
              </a:rPr>
              <a:t>填报 A105000 第33行</a:t>
            </a:r>
            <a:endParaRPr lang="en-US" sz="1100"/>
          </a:p>
        </p:txBody>
      </p:sp>
      <p:sp>
        <p:nvSpPr>
          <p:cNvPr id="18" name="AutoShape 18"/>
          <p:cNvSpPr/>
          <p:nvPr/>
        </p:nvSpPr>
        <p:spPr>
          <a:xfrm>
            <a:off x="8026400" y="1651000"/>
            <a:ext cx="3378200" cy="3556000"/>
          </a:xfrm>
          <a:prstGeom prst="roundRect">
            <a:avLst>
              <a:gd name="adj" fmla="val 3759"/>
            </a:avLst>
          </a:prstGeom>
          <a:solidFill>
            <a:srgbClr val="FFFFFF">
              <a:alpha val="100000"/>
            </a:srgbClr>
          </a:solidFill>
          <a:ln w="25400" cap="flat" cmpd="sng">
            <a:noFill/>
            <a:prstDash val="solid"/>
            <a:round/>
          </a:ln>
          <a:effectLst>
            <a:outerShdw blurRad="127000" dist="50800" dir="5400000" algn="tl" rotWithShape="0">
              <a:srgbClr val="0B3954">
                <a:alpha val="10000"/>
              </a:srgbClr>
            </a:outerShdw>
          </a:effectLst>
        </p:spPr>
        <p:txBody>
          <a:bodyPr vert="horz" wrap="square" lIns="63500" tIns="63500" rIns="63500" bIns="63500" rtlCol="0" anchor="ctr"/>
          <a:lstStyle/>
          <a:p>
            <a:pPr algn="ctr">
              <a:defRPr/>
            </a:pPr>
          </a:p>
        </p:txBody>
      </p:sp>
      <p:sp>
        <p:nvSpPr>
          <p:cNvPr id="19" name="AutoShape 19"/>
          <p:cNvSpPr/>
          <p:nvPr/>
        </p:nvSpPr>
        <p:spPr>
          <a:xfrm>
            <a:off x="8026400" y="1651000"/>
            <a:ext cx="3378200" cy="76200"/>
          </a:xfrm>
          <a:prstGeom prst="roundRect">
            <a:avLst>
              <a:gd name="adj" fmla="val 166666"/>
            </a:avLst>
          </a:prstGeom>
          <a:solidFill>
            <a:srgbClr val="0B3954">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9334500" y="1968500"/>
            <a:ext cx="762000" cy="762000"/>
          </a:xfrm>
          <a:prstGeom prst="ellipse">
            <a:avLst/>
          </a:prstGeom>
          <a:solidFill>
            <a:srgbClr val="0B395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1500" y="2095500"/>
            <a:ext cx="508000" cy="508000"/>
          </a:xfrm>
          <a:prstGeom prst="rect">
            <a:avLst/>
          </a:prstGeom>
        </p:spPr>
      </p:pic>
      <p:sp>
        <p:nvSpPr>
          <p:cNvPr id="22" name="AutoShape 22"/>
          <p:cNvSpPr/>
          <p:nvPr/>
        </p:nvSpPr>
        <p:spPr>
          <a:xfrm>
            <a:off x="8153400" y="2857500"/>
            <a:ext cx="31242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B3954"/>
                </a:solidFill>
                <a:latin typeface="Noto Sans SC"/>
                <a:ea typeface="Noto Sans SC"/>
                <a:cs typeface="Noto Sans SC"/>
                <a:sym typeface="Noto Sans SC"/>
              </a:rPr>
              <a:t>资产损失</a:t>
            </a:r>
            <a:endParaRPr lang="en-US" sz="1100"/>
          </a:p>
        </p:txBody>
      </p:sp>
      <p:sp>
        <p:nvSpPr>
          <p:cNvPr id="23" name="AutoShape 23"/>
          <p:cNvSpPr/>
          <p:nvPr/>
        </p:nvSpPr>
        <p:spPr>
          <a:xfrm>
            <a:off x="8216900" y="3302000"/>
            <a:ext cx="2997200" cy="10160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400" b="0" i="0" u="none" strike="noStrike">
                <a:solidFill>
                  <a:srgbClr val="505050"/>
                </a:solidFill>
                <a:latin typeface="Noto Sans SC"/>
                <a:ea typeface="Noto Sans SC"/>
                <a:cs typeface="Noto Sans SC"/>
                <a:sym typeface="Noto Sans SC"/>
              </a:rPr>
              <a:t>资产发生损失需按规定进行申报，并留存备查相关资料。未按规定申报的，不得在税前扣除。</a:t>
            </a:r>
            <a:endParaRPr lang="en-US" sz="1100"/>
          </a:p>
        </p:txBody>
      </p:sp>
      <p:sp>
        <p:nvSpPr>
          <p:cNvPr id="24" name="AutoShape 24"/>
          <p:cNvSpPr/>
          <p:nvPr/>
        </p:nvSpPr>
        <p:spPr>
          <a:xfrm>
            <a:off x="8699500" y="4445000"/>
            <a:ext cx="2032000" cy="406400"/>
          </a:xfrm>
          <a:prstGeom prst="roundRect">
            <a:avLst>
              <a:gd name="adj" fmla="val 50000"/>
            </a:avLst>
          </a:prstGeom>
          <a:solidFill>
            <a:srgbClr val="FFD700">
              <a:alpha val="20000"/>
            </a:srgbClr>
          </a:solidFill>
          <a:ln w="254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B3954"/>
                </a:solidFill>
                <a:latin typeface="Noto Sans SC"/>
                <a:ea typeface="Noto Sans SC"/>
                <a:cs typeface="Noto Sans SC"/>
                <a:sym typeface="Noto Sans SC"/>
              </a:rPr>
              <a:t>填报 A105090</a:t>
            </a:r>
            <a:endParaRPr lang="en-US" sz="1100"/>
          </a:p>
        </p:txBody>
      </p:sp>
      <p:sp>
        <p:nvSpPr>
          <p:cNvPr id="25" name="AutoShape 25"/>
          <p:cNvSpPr/>
          <p:nvPr/>
        </p:nvSpPr>
        <p:spPr>
          <a:xfrm>
            <a:off x="762000" y="5588000"/>
            <a:ext cx="10642600" cy="762000"/>
          </a:xfrm>
          <a:prstGeom prst="roundRect">
            <a:avLst>
              <a:gd name="adj" fmla="val 16666"/>
            </a:avLst>
          </a:prstGeom>
          <a:solidFill>
            <a:srgbClr val="0B3954">
              <a:alpha val="5000"/>
            </a:srgbClr>
          </a:solidFill>
          <a:ln w="12700" cap="flat" cmpd="sng">
            <a:solidFill>
              <a:srgbClr val="0B3954">
                <a:alpha val="20000"/>
              </a:srgbClr>
            </a:solidFill>
            <a:prstDash val="dash"/>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5791200"/>
            <a:ext cx="355600" cy="355600"/>
          </a:xfrm>
          <a:prstGeom prst="rect">
            <a:avLst/>
          </a:prstGeom>
        </p:spPr>
      </p:pic>
      <p:sp>
        <p:nvSpPr>
          <p:cNvPr id="27" name="AutoShape 27"/>
          <p:cNvSpPr/>
          <p:nvPr/>
        </p:nvSpPr>
        <p:spPr>
          <a:xfrm>
            <a:off x="1524000" y="5651500"/>
            <a:ext cx="952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0B3954"/>
                </a:solidFill>
                <a:latin typeface="Noto Sans SC"/>
                <a:ea typeface="Noto Sans SC"/>
                <a:cs typeface="Noto Sans SC"/>
                <a:sym typeface="Noto Sans SC"/>
              </a:rPr>
              <a:t>关键提示：</a:t>
            </a:r>
            <a:r>
              <a:rPr lang="en-US" sz="1500" b="0" i="0" u="none" strike="noStrike">
                <a:solidFill>
                  <a:srgbClr val="505050"/>
                </a:solidFill>
                <a:latin typeface="Noto Sans SC"/>
                <a:ea typeface="Noto Sans SC"/>
                <a:cs typeface="Noto Sans SC"/>
                <a:sym typeface="Noto Sans SC"/>
              </a:rPr>
              <a:t>资产类调整是重点领域，企业需确保账载金额与税收金额差异合理，相关证据链完整。</a:t>
            </a:r>
            <a:endParaRPr lang="en-US" sz="1100"/>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1755</Words>
  <Application>WPS 演示</Application>
  <PresentationFormat/>
  <Paragraphs>221</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Arial</vt:lpstr>
      <vt:lpstr>宋体</vt:lpstr>
      <vt:lpstr>Wingdings</vt:lpstr>
      <vt:lpstr>Arial</vt:lpstr>
      <vt:lpstr>Noto Sans SC</vt:lpstr>
      <vt:lpstr>Segoe Print</vt:lpstr>
      <vt:lpstr>DIN Alternate</vt:lpstr>
      <vt:lpstr>创艺简标宋</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谢婉</cp:lastModifiedBy>
  <cp:revision>11</cp:revision>
  <dcterms:created xsi:type="dcterms:W3CDTF">2026-04-02T08:27:00Z</dcterms:created>
  <dcterms:modified xsi:type="dcterms:W3CDTF">2026-04-09T08:15:14Z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