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2" r:id="rId3"/>
  </p:sldMasterIdLst>
  <p:notesMasterIdLst>
    <p:notesMasterId r:id="rId6"/>
  </p:notesMasterIdLst>
  <p:sldIdLst>
    <p:sldId id="14269456" r:id="rId4"/>
    <p:sldId id="14269454" r:id="rId5"/>
    <p:sldId id="14269263" r:id="rId7"/>
    <p:sldId id="14269503" r:id="rId8"/>
    <p:sldId id="14269504" r:id="rId9"/>
    <p:sldId id="14269505" r:id="rId10"/>
    <p:sldId id="14269506" r:id="rId11"/>
    <p:sldId id="14269507" r:id="rId12"/>
    <p:sldId id="14269508" r:id="rId13"/>
    <p:sldId id="14269509" r:id="rId14"/>
    <p:sldId id="14269510" r:id="rId15"/>
    <p:sldId id="14269511" r:id="rId16"/>
    <p:sldId id="14269512" r:id="rId17"/>
    <p:sldId id="14269513" r:id="rId18"/>
    <p:sldId id="14269514" r:id="rId19"/>
    <p:sldId id="14269517" r:id="rId20"/>
    <p:sldId id="14269518" r:id="rId21"/>
    <p:sldId id="1426951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 id="1" name="大晗的小本子" initials="大" lastIdx="1" clrIdx="0"/>
  <p:cmAuthor id="2" name="罗昕宇" initials="罗" lastIdx="1" clrIdx="1"/>
  <p:cmAuthor id="3" name="luojw" initials="l" lastIdx="2" clrIdx="2"/>
  <p:cmAuthor id="4" name="hu lina" initials="hl" lastIdx="1" clrIdx="3"/>
  <p:cmAuthor id="5" name="chan mancy" initials="cm" lastIdx="1" clrIdx="4"/>
  <p:cmAuthor id="6" name="95454" initials="9" lastIdx="8" clrIdx="5"/>
  <p:cmAuthor id="7" name="Administrator" initials="A" lastIdx="2" clrIdx="6"/>
  <p:cmAuthor id="8" name="86136" initials="8" lastIdx="14" clrIdx="7"/>
  <p:cmAuthor id="9" name="Saku Uchikawa" initials="S" lastIdx="11" clrIdx="0"/>
  <p:cmAuthor id="10" name="Jewgle" initials="J" lastIdx="1" clrIdx="9"/>
  <p:cmAuthor id="11" name="administrator" initials="admini" lastIdx="1" clrIdx="10"/>
  <p:cmAuthor id="12" name="WFLEE" initials="W" lastIdx="1" clrIdx="11"/>
  <p:cmAuthor id="13" name="THINK" initials="T" lastIdx="1" clrIdx="12"/>
  <p:cmAuthor id="14" name="作者" initials="作" lastIdx="0" clrIdx="24"/>
  <p:cmAuthor id="16" name="YY" initials="Y" lastIdx="4" clrIdx="26"/>
  <p:cmAuthor id="76" name="Anlj" initials="A" lastIdx="12" clrIdx="25"/>
  <p:cmAuthor id="18" name="何 璇" initials="何" lastIdx="1" clrIdx="26"/>
  <p:cmAuthor id="77" name="lihui chen" initials="" lastIdx="0" clrIdx="26"/>
  <p:cmAuthor id="20" name="creep" initials="c" lastIdx="1" clrIdx="16"/>
  <p:cmAuthor id="78" name="wyin" initials="w" lastIdx="1" clrIdx="27"/>
  <p:cmAuthor id="21" name="莫辛" initials="M" lastIdx="1" clrIdx="20"/>
  <p:cmAuthor id="15" name="广东地质六分公司" initials="广" lastIdx="1" clrIdx="14"/>
  <p:cmAuthor id="17" name="apple" initials="a" lastIdx="1" clrIdx="16"/>
  <p:cmAuthor id="22" name="谭紫嫣" initials="言" lastIdx="4" clrIdx="23"/>
  <p:cmAuthor id="23" name="天下孟德_3MjubA7B" initials="authorId_1198981768"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54A0"/>
    <a:srgbClr val="E98D38"/>
    <a:srgbClr val="0FB397"/>
    <a:srgbClr val="0DAE9C"/>
    <a:srgbClr val="0FB29C"/>
    <a:srgbClr val="FFAB93"/>
    <a:srgbClr val="FC4D32"/>
    <a:srgbClr val="5386F9"/>
    <a:srgbClr val="2F57AF"/>
    <a:srgbClr val="538A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2" autoAdjust="0"/>
    <p:restoredTop sz="88030" autoAdjust="0"/>
  </p:normalViewPr>
  <p:slideViewPr>
    <p:cSldViewPr snapToGrid="0" showGuides="1">
      <p:cViewPr>
        <p:scale>
          <a:sx n="75" d="100"/>
          <a:sy n="75" d="100"/>
        </p:scale>
        <p:origin x="272" y="-252"/>
      </p:cViewPr>
      <p:guideLst>
        <p:guide orient="horz" pos="2199"/>
        <p:guide pos="3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CEDDA-5C91-4CC5-B380-5160E469100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96C76-B96D-42EB-BF4B-25C22187531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眉占位符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国家税务总局</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381000" y="685800"/>
            <a:ext cx="6096000" cy="3429000"/>
          </a:xfrm>
          <a:ln>
            <a:miter lim="800000"/>
          </a:ln>
        </p:spPr>
      </p:sp>
      <p:sp>
        <p:nvSpPr>
          <p:cNvPr id="6147" name="备注占位符 2"/>
          <p:cNvSpPr>
            <a:spLocks noGrp="1"/>
          </p:cNvSpPr>
          <p:nvPr>
            <p:ph type="body"/>
          </p:nvPr>
        </p:nvSpPr>
        <p:spPr/>
        <p:txBody>
          <a:bodyPr wrap="square" lIns="91440" tIns="45720" rIns="91440" bIns="45720" anchor="t" anchorCtr="0"/>
          <a:lstStyle/>
          <a:p>
            <a:pPr lvl="0" eaLnBrk="1" hangingPunct="1"/>
            <a:endParaRPr lang="zh-CN" altLang="en-US" dirty="0"/>
          </a:p>
        </p:txBody>
      </p:sp>
      <p:sp>
        <p:nvSpPr>
          <p:cNvPr id="61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marL="0" marR="0" lvl="0" indent="0" algn="r" defTabSz="457200" rtl="0" eaLnBrk="1" fontAlgn="auto" latinLnBrk="0" hangingPunct="1">
              <a:lnSpc>
                <a:spcPct val="100000"/>
              </a:lnSpc>
              <a:spcBef>
                <a:spcPts val="0"/>
              </a:spcBef>
              <a:spcAft>
                <a:spcPts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 name="页眉占位符 4"/>
          <p:cNvSpPr txBox="1">
            <a:spLocks noGrp="1" noChangeArrowheads="1"/>
          </p:cNvSpPr>
          <p:nvPr>
            <p:ph type="hdr" sz="quarter"/>
          </p:nvPr>
        </p:nvSpPr>
        <p:spPr bwMode="auto">
          <a:noFill/>
        </p:spPr>
        <p:txBody>
          <a:bodyPr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rPr>
              <a:t>国家税务总局</a:t>
            </a:r>
            <a:endParaRPr kumimoji="0" lang="zh-CN" altLang="en-US" sz="1200" b="0" i="0" u="none" strike="noStrike" kern="1200" cap="none" spc="0" normalizeH="0" baseline="0" noProof="1">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hangingPunct="0">
              <a:lnSpc>
                <a:spcPts val="2800"/>
              </a:lnSpc>
            </a:pPr>
            <a:r>
              <a:rPr lang="zh-CN" altLang="en-US" dirty="0"/>
              <a:t>分析总结，月计划，中期评估、全面优化</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5654B2C-FFF5-415C-8ED5-468B105729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1D57E5-38A8-4F20-B661-259CBBBCAD2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5654B2C-FFF5-415C-8ED5-468B105729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1D57E5-38A8-4F20-B661-259CBBBCAD25}" type="slidenum">
              <a:rPr lang="zh-CN" altLang="en-US" smtClean="0"/>
            </a:fld>
            <a:endParaRPr lang="zh-CN" altLang="en-US"/>
          </a:p>
        </p:txBody>
      </p:sp>
      <p:cxnSp>
        <p:nvCxnSpPr>
          <p:cNvPr id="7" name="直接连接符 6"/>
          <p:cNvCxnSpPr/>
          <p:nvPr userDrawn="1"/>
        </p:nvCxnSpPr>
        <p:spPr>
          <a:xfrm>
            <a:off x="755576" y="625398"/>
            <a:ext cx="10975981"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bwMode="auto">
          <a:xfrm>
            <a:off x="323528" y="292895"/>
            <a:ext cx="390372" cy="205979"/>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63" y="-2715507"/>
            <a:ext cx="5268060" cy="2686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grpSp>
        <p:nvGrpSpPr>
          <p:cNvPr id="7" name="Group 7"/>
          <p:cNvGrpSpPr/>
          <p:nvPr userDrawn="1"/>
        </p:nvGrpSpPr>
        <p:grpSpPr>
          <a:xfrm>
            <a:off x="431802" y="391588"/>
            <a:ext cx="520700" cy="273049"/>
            <a:chOff x="0" y="0"/>
            <a:chExt cx="1041399" cy="549275"/>
          </a:xfrm>
        </p:grpSpPr>
        <p:sp>
          <p:nvSpPr>
            <p:cNvPr id="2056" name="Freeform 16"/>
            <p:cNvSpPr/>
            <p:nvPr/>
          </p:nvSpPr>
          <p:spPr>
            <a:xfrm>
              <a:off x="0" y="0"/>
              <a:ext cx="361950" cy="549275"/>
            </a:xfrm>
            <a:custGeom>
              <a:avLst/>
              <a:gdLst/>
              <a:ahLst/>
              <a:cxnLst>
                <a:cxn ang="0">
                  <a:pos x="3620" y="83114"/>
                </a:cxn>
                <a:cxn ang="0">
                  <a:pos x="86868" y="0"/>
                </a:cxn>
                <a:cxn ang="0">
                  <a:pos x="361950" y="274638"/>
                </a:cxn>
                <a:cxn ang="0">
                  <a:pos x="86868" y="549275"/>
                </a:cxn>
                <a:cxn ang="0">
                  <a:pos x="0" y="462547"/>
                </a:cxn>
                <a:cxn ang="0">
                  <a:pos x="191834" y="271024"/>
                </a:cxn>
                <a:cxn ang="0">
                  <a:pos x="3620" y="83114"/>
                </a:cxn>
              </a:cxnLst>
              <a:rect l="0" t="0" r="0" b="0"/>
              <a:pathLst>
                <a:path w="400" h="608">
                  <a:moveTo>
                    <a:pt x="4" y="92"/>
                  </a:moveTo>
                  <a:lnTo>
                    <a:pt x="96" y="0"/>
                  </a:lnTo>
                  <a:lnTo>
                    <a:pt x="400" y="304"/>
                  </a:lnTo>
                  <a:lnTo>
                    <a:pt x="96" y="608"/>
                  </a:lnTo>
                  <a:lnTo>
                    <a:pt x="0" y="512"/>
                  </a:lnTo>
                  <a:lnTo>
                    <a:pt x="212" y="300"/>
                  </a:lnTo>
                  <a:lnTo>
                    <a:pt x="4" y="92"/>
                  </a:lnTo>
                  <a:close/>
                </a:path>
              </a:pathLst>
            </a:custGeom>
            <a:solidFill>
              <a:srgbClr val="005DA2">
                <a:alpha val="100000"/>
              </a:srgbClr>
            </a:solidFill>
            <a:ln w="9525">
              <a:noFill/>
            </a:ln>
          </p:spPr>
          <p:txBody>
            <a:bodyPr/>
            <a:lstStyle/>
            <a:p>
              <a:endParaRPr lang="zh-CN" altLang="en-US"/>
            </a:p>
          </p:txBody>
        </p:sp>
        <p:sp>
          <p:nvSpPr>
            <p:cNvPr id="2057" name="Freeform 17"/>
            <p:cNvSpPr/>
            <p:nvPr/>
          </p:nvSpPr>
          <p:spPr>
            <a:xfrm>
              <a:off x="338137" y="0"/>
              <a:ext cx="360362" cy="549275"/>
            </a:xfrm>
            <a:custGeom>
              <a:avLst/>
              <a:gdLst/>
              <a:ahLst/>
              <a:cxnLst>
                <a:cxn ang="0">
                  <a:pos x="3613" y="83114"/>
                </a:cxn>
                <a:cxn ang="0">
                  <a:pos x="86704" y="0"/>
                </a:cxn>
                <a:cxn ang="0">
                  <a:pos x="360362" y="274638"/>
                </a:cxn>
                <a:cxn ang="0">
                  <a:pos x="86704" y="549275"/>
                </a:cxn>
                <a:cxn ang="0">
                  <a:pos x="0" y="462547"/>
                </a:cxn>
                <a:cxn ang="0">
                  <a:pos x="191471" y="271024"/>
                </a:cxn>
                <a:cxn ang="0">
                  <a:pos x="3613" y="83114"/>
                </a:cxn>
              </a:cxnLst>
              <a:rect l="0" t="0" r="0" b="0"/>
              <a:pathLst>
                <a:path w="399" h="608">
                  <a:moveTo>
                    <a:pt x="4" y="92"/>
                  </a:moveTo>
                  <a:lnTo>
                    <a:pt x="96" y="0"/>
                  </a:lnTo>
                  <a:lnTo>
                    <a:pt x="399" y="304"/>
                  </a:lnTo>
                  <a:lnTo>
                    <a:pt x="96" y="608"/>
                  </a:lnTo>
                  <a:lnTo>
                    <a:pt x="0" y="512"/>
                  </a:lnTo>
                  <a:lnTo>
                    <a:pt x="212" y="300"/>
                  </a:lnTo>
                  <a:lnTo>
                    <a:pt x="4" y="92"/>
                  </a:lnTo>
                  <a:close/>
                </a:path>
              </a:pathLst>
            </a:custGeom>
            <a:solidFill>
              <a:srgbClr val="3992DB">
                <a:alpha val="100000"/>
              </a:srgbClr>
            </a:solidFill>
            <a:ln w="9525">
              <a:noFill/>
            </a:ln>
          </p:spPr>
          <p:txBody>
            <a:bodyPr/>
            <a:lstStyle/>
            <a:p>
              <a:endParaRPr lang="zh-CN" altLang="en-US"/>
            </a:p>
          </p:txBody>
        </p:sp>
        <p:sp>
          <p:nvSpPr>
            <p:cNvPr id="2058" name="Freeform 18"/>
            <p:cNvSpPr/>
            <p:nvPr/>
          </p:nvSpPr>
          <p:spPr>
            <a:xfrm>
              <a:off x="681037" y="0"/>
              <a:ext cx="360362" cy="549275"/>
            </a:xfrm>
            <a:custGeom>
              <a:avLst/>
              <a:gdLst/>
              <a:ahLst/>
              <a:cxnLst>
                <a:cxn ang="0">
                  <a:pos x="3613" y="83114"/>
                </a:cxn>
                <a:cxn ang="0">
                  <a:pos x="85800" y="0"/>
                </a:cxn>
                <a:cxn ang="0">
                  <a:pos x="360362" y="274638"/>
                </a:cxn>
                <a:cxn ang="0">
                  <a:pos x="85800" y="549275"/>
                </a:cxn>
                <a:cxn ang="0">
                  <a:pos x="0" y="462547"/>
                </a:cxn>
                <a:cxn ang="0">
                  <a:pos x="191471" y="271024"/>
                </a:cxn>
                <a:cxn ang="0">
                  <a:pos x="3613" y="83114"/>
                </a:cxn>
              </a:cxnLst>
              <a:rect l="0" t="0" r="0" b="0"/>
              <a:pathLst>
                <a:path w="399" h="608">
                  <a:moveTo>
                    <a:pt x="4" y="92"/>
                  </a:moveTo>
                  <a:lnTo>
                    <a:pt x="95" y="0"/>
                  </a:lnTo>
                  <a:lnTo>
                    <a:pt x="399" y="304"/>
                  </a:lnTo>
                  <a:lnTo>
                    <a:pt x="95" y="608"/>
                  </a:lnTo>
                  <a:lnTo>
                    <a:pt x="0" y="512"/>
                  </a:lnTo>
                  <a:lnTo>
                    <a:pt x="212" y="300"/>
                  </a:lnTo>
                  <a:lnTo>
                    <a:pt x="4" y="92"/>
                  </a:lnTo>
                  <a:close/>
                </a:path>
              </a:pathLst>
            </a:custGeom>
            <a:solidFill>
              <a:srgbClr val="F79600">
                <a:alpha val="100000"/>
              </a:srgbClr>
            </a:solidFill>
            <a:ln w="9525">
              <a:noFill/>
            </a:ln>
          </p:spPr>
          <p:txBody>
            <a:bodyPr/>
            <a:lstStyle/>
            <a:p>
              <a:endParaRPr lang="zh-CN" altLang="en-US"/>
            </a:p>
          </p:txBody>
        </p:sp>
      </p:grpSp>
      <p:cxnSp>
        <p:nvCxnSpPr>
          <p:cNvPr id="6" name="直接连接符 5"/>
          <p:cNvCxnSpPr/>
          <p:nvPr/>
        </p:nvCxnSpPr>
        <p:spPr>
          <a:xfrm>
            <a:off x="1007533" y="833967"/>
            <a:ext cx="10464800"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灯片编号占位符 7"/>
          <p:cNvSpPr>
            <a:spLocks noGrp="1"/>
          </p:cNvSpPr>
          <p:nvPr>
            <p:ph type="sldNum" sz="quarter" idx="4"/>
          </p:nvPr>
        </p:nvSpPr>
        <p:spPr>
          <a:xfrm>
            <a:off x="9167284" y="6356351"/>
            <a:ext cx="2844800" cy="366184"/>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dirty="0"/>
            </a:fld>
            <a:endParaRPr lang="zh-CN" altLang="en-US" dirty="0"/>
          </a:p>
        </p:txBody>
      </p:sp>
      <p:sp>
        <p:nvSpPr>
          <p:cNvPr id="12" name="页脚占位符 8"/>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defRPr/>
            </a:lvl1pPr>
          </a:lstStyle>
          <a:p>
            <a:pPr eaLnBrk="1" hangingPunct="1">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1"/>
            <a:ext cx="12192000" cy="68579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5654B2C-FFF5-415C-8ED5-468B105729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1D57E5-38A8-4F20-B661-259CBBBCAD25}" type="slidenum">
              <a:rPr lang="zh-CN" altLang="en-US" smtClean="0"/>
            </a:fld>
            <a:endParaRPr lang="zh-CN" altLang="en-US"/>
          </a:p>
        </p:txBody>
      </p:sp>
      <p:cxnSp>
        <p:nvCxnSpPr>
          <p:cNvPr id="7" name="直接连接符 6"/>
          <p:cNvCxnSpPr/>
          <p:nvPr userDrawn="1"/>
        </p:nvCxnSpPr>
        <p:spPr>
          <a:xfrm>
            <a:off x="838126" y="1229283"/>
            <a:ext cx="10975981"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bwMode="auto">
          <a:xfrm>
            <a:off x="447353" y="854235"/>
            <a:ext cx="390372" cy="205979"/>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灯片编号占位符 4"/>
          <p:cNvSpPr txBox="1"/>
          <p:nvPr userDrawn="1"/>
        </p:nvSpPr>
        <p:spPr>
          <a:xfrm>
            <a:off x="9265742" y="6373283"/>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b="1" dirty="0">
              <a:latin typeface="微软雅黑" panose="020B0503020204020204" pitchFamily="34" charset="-122"/>
              <a:ea typeface="微软雅黑" panose="020B0503020204020204" pitchFamily="34" charset="-122"/>
            </a:endParaRPr>
          </a:p>
        </p:txBody>
      </p:sp>
      <p:pic>
        <p:nvPicPr>
          <p:cNvPr id="15" name="图片 14"/>
          <p:cNvPicPr>
            <a:picLocks noChangeAspect="1"/>
          </p:cNvPicPr>
          <p:nvPr userDrawn="1"/>
        </p:nvPicPr>
        <p:blipFill>
          <a:blip r:embed="rId2"/>
          <a:stretch>
            <a:fillRect/>
          </a:stretch>
        </p:blipFill>
        <p:spPr>
          <a:xfrm rot="5400000">
            <a:off x="11470040" y="861509"/>
            <a:ext cx="1770784" cy="190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8" name="灯片编号占位符 7"/>
          <p:cNvSpPr>
            <a:spLocks noGrp="1"/>
          </p:cNvSpPr>
          <p:nvPr>
            <p:ph type="sldNum" sz="quarter" idx="10"/>
          </p:nvPr>
        </p:nvSpPr>
        <p:spPr/>
        <p:txBody>
          <a:bodyPr/>
          <a:lstStyle/>
          <a:p>
            <a:fld id="{B18D3EC3-5D18-4493-A831-A92CD7BB431D}" type="slidenum">
              <a:rPr lang="zh-CN" altLang="en-US" smtClean="0"/>
            </a:fld>
            <a:endParaRPr lang="zh-CN" altLang="en-US"/>
          </a:p>
        </p:txBody>
      </p:sp>
      <p:sp>
        <p:nvSpPr>
          <p:cNvPr id="9" name="页脚占位符 8"/>
          <p:cNvSpPr>
            <a:spLocks noGrp="1"/>
          </p:cNvSpPr>
          <p:nvPr>
            <p:ph type="ftr" sz="quarter" idx="11"/>
          </p:nvPr>
        </p:nvSpPr>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5654B2C-FFF5-415C-8ED5-468B105729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1D57E5-38A8-4F20-B661-259CBBBCAD25}" type="slidenum">
              <a:rPr lang="zh-CN" altLang="en-US" smtClean="0"/>
            </a:fld>
            <a:endParaRPr lang="zh-CN" altLang="en-US"/>
          </a:p>
        </p:txBody>
      </p:sp>
      <p:cxnSp>
        <p:nvCxnSpPr>
          <p:cNvPr id="7" name="直接连接符 6"/>
          <p:cNvCxnSpPr/>
          <p:nvPr userDrawn="1"/>
        </p:nvCxnSpPr>
        <p:spPr>
          <a:xfrm>
            <a:off x="755576" y="625398"/>
            <a:ext cx="10975981"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bwMode="auto">
          <a:xfrm>
            <a:off x="323528" y="292895"/>
            <a:ext cx="390372" cy="205979"/>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63" y="-2715507"/>
            <a:ext cx="5268060" cy="2686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5654B2C-FFF5-415C-8ED5-468B105729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1D57E5-38A8-4F20-B661-259CBBBCAD25}" type="slidenum">
              <a:rPr lang="zh-CN" altLang="en-US" smtClean="0"/>
            </a:fld>
            <a:endParaRPr lang="zh-CN" altLang="en-US"/>
          </a:p>
        </p:txBody>
      </p:sp>
      <p:cxnSp>
        <p:nvCxnSpPr>
          <p:cNvPr id="8" name="直接连接符 7"/>
          <p:cNvCxnSpPr/>
          <p:nvPr userDrawn="1"/>
        </p:nvCxnSpPr>
        <p:spPr>
          <a:xfrm>
            <a:off x="755576" y="625398"/>
            <a:ext cx="10975981"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 name="Group 7"/>
          <p:cNvGrpSpPr/>
          <p:nvPr userDrawn="1"/>
        </p:nvGrpSpPr>
        <p:grpSpPr bwMode="auto">
          <a:xfrm>
            <a:off x="323528" y="292895"/>
            <a:ext cx="390372" cy="205979"/>
            <a:chOff x="0" y="0"/>
            <a:chExt cx="1041399" cy="549275"/>
          </a:xfrm>
        </p:grpSpPr>
        <p:sp>
          <p:nvSpPr>
            <p:cNvPr id="1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63" y="-2715507"/>
            <a:ext cx="5268060" cy="2686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5654B2C-FFF5-415C-8ED5-468B1057298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1D57E5-38A8-4F20-B661-259CBBBCAD25}" type="slidenum">
              <a:rPr lang="zh-CN" altLang="en-US" smtClean="0"/>
            </a:fld>
            <a:endParaRPr lang="zh-CN" altLang="en-US"/>
          </a:p>
        </p:txBody>
      </p:sp>
      <p:cxnSp>
        <p:nvCxnSpPr>
          <p:cNvPr id="10" name="直接连接符 9"/>
          <p:cNvCxnSpPr/>
          <p:nvPr userDrawn="1"/>
        </p:nvCxnSpPr>
        <p:spPr>
          <a:xfrm>
            <a:off x="755576" y="625398"/>
            <a:ext cx="10975981"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1" name="Group 7"/>
          <p:cNvGrpSpPr/>
          <p:nvPr userDrawn="1"/>
        </p:nvGrpSpPr>
        <p:grpSpPr bwMode="auto">
          <a:xfrm>
            <a:off x="323528" y="292895"/>
            <a:ext cx="390372" cy="205979"/>
            <a:chOff x="0" y="0"/>
            <a:chExt cx="1041399" cy="549275"/>
          </a:xfrm>
        </p:grpSpPr>
        <p:sp>
          <p:nvSpPr>
            <p:cNvPr id="1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63" y="-2715507"/>
            <a:ext cx="5268060" cy="2686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5654B2C-FFF5-415C-8ED5-468B1057298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1D57E5-38A8-4F20-B661-259CBBBCAD25}" type="slidenum">
              <a:rPr lang="zh-CN" altLang="en-US" smtClean="0"/>
            </a:fld>
            <a:endParaRPr lang="zh-CN" altLang="en-US"/>
          </a:p>
        </p:txBody>
      </p:sp>
      <p:cxnSp>
        <p:nvCxnSpPr>
          <p:cNvPr id="6" name="直接连接符 5"/>
          <p:cNvCxnSpPr/>
          <p:nvPr userDrawn="1"/>
        </p:nvCxnSpPr>
        <p:spPr>
          <a:xfrm>
            <a:off x="755576" y="625398"/>
            <a:ext cx="10975981"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 name="Group 7"/>
          <p:cNvGrpSpPr/>
          <p:nvPr userDrawn="1"/>
        </p:nvGrpSpPr>
        <p:grpSpPr bwMode="auto">
          <a:xfrm>
            <a:off x="323528" y="292895"/>
            <a:ext cx="390372" cy="205979"/>
            <a:chOff x="0" y="0"/>
            <a:chExt cx="1041399" cy="549275"/>
          </a:xfrm>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63" y="-2715507"/>
            <a:ext cx="5268060" cy="2686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654B2C-FFF5-415C-8ED5-468B1057298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1D57E5-38A8-4F20-B661-259CBBBCAD25}" type="slidenum">
              <a:rPr lang="zh-CN" altLang="en-US" smtClean="0"/>
            </a:fld>
            <a:endParaRPr lang="zh-CN" altLang="en-US"/>
          </a:p>
        </p:txBody>
      </p:sp>
      <p:cxnSp>
        <p:nvCxnSpPr>
          <p:cNvPr id="5" name="直接连接符 4"/>
          <p:cNvCxnSpPr/>
          <p:nvPr userDrawn="1"/>
        </p:nvCxnSpPr>
        <p:spPr>
          <a:xfrm>
            <a:off x="755576" y="625398"/>
            <a:ext cx="10975981"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6" name="Group 7"/>
          <p:cNvGrpSpPr/>
          <p:nvPr userDrawn="1"/>
        </p:nvGrpSpPr>
        <p:grpSpPr bwMode="auto">
          <a:xfrm>
            <a:off x="323528" y="292895"/>
            <a:ext cx="390372" cy="205979"/>
            <a:chOff x="0" y="0"/>
            <a:chExt cx="1041399" cy="549275"/>
          </a:xfrm>
        </p:grpSpPr>
        <p:sp>
          <p:nvSpPr>
            <p:cNvPr id="7"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5654B2C-FFF5-415C-8ED5-468B105729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1D57E5-38A8-4F20-B661-259CBBBCAD25}" type="slidenum">
              <a:rPr lang="zh-CN" altLang="en-US" smtClean="0"/>
            </a:fld>
            <a:endParaRPr lang="zh-CN" altLang="en-US"/>
          </a:p>
        </p:txBody>
      </p:sp>
      <p:cxnSp>
        <p:nvCxnSpPr>
          <p:cNvPr id="8" name="直接连接符 7"/>
          <p:cNvCxnSpPr/>
          <p:nvPr userDrawn="1"/>
        </p:nvCxnSpPr>
        <p:spPr>
          <a:xfrm>
            <a:off x="755576" y="625398"/>
            <a:ext cx="10975981"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 name="Group 7"/>
          <p:cNvGrpSpPr/>
          <p:nvPr userDrawn="1"/>
        </p:nvGrpSpPr>
        <p:grpSpPr bwMode="auto">
          <a:xfrm>
            <a:off x="323528" y="292895"/>
            <a:ext cx="390372" cy="205979"/>
            <a:chOff x="0" y="0"/>
            <a:chExt cx="1041399" cy="549275"/>
          </a:xfrm>
        </p:grpSpPr>
        <p:sp>
          <p:nvSpPr>
            <p:cNvPr id="1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63" y="-2715507"/>
            <a:ext cx="5268060" cy="2686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5654B2C-FFF5-415C-8ED5-468B105729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1D57E5-38A8-4F20-B661-259CBBBCAD25}" type="slidenum">
              <a:rPr lang="zh-CN" altLang="en-US" smtClean="0"/>
            </a:fld>
            <a:endParaRPr lang="zh-CN" altLang="en-US"/>
          </a:p>
        </p:txBody>
      </p:sp>
      <p:cxnSp>
        <p:nvCxnSpPr>
          <p:cNvPr id="8" name="直接连接符 7"/>
          <p:cNvCxnSpPr/>
          <p:nvPr userDrawn="1"/>
        </p:nvCxnSpPr>
        <p:spPr>
          <a:xfrm>
            <a:off x="755576" y="625398"/>
            <a:ext cx="10975981"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 name="Group 7"/>
          <p:cNvGrpSpPr/>
          <p:nvPr userDrawn="1"/>
        </p:nvGrpSpPr>
        <p:grpSpPr bwMode="auto">
          <a:xfrm>
            <a:off x="323528" y="292895"/>
            <a:ext cx="390372" cy="205979"/>
            <a:chOff x="0" y="0"/>
            <a:chExt cx="1041399" cy="549275"/>
          </a:xfrm>
        </p:grpSpPr>
        <p:sp>
          <p:nvSpPr>
            <p:cNvPr id="1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63" y="-2715507"/>
            <a:ext cx="5268060" cy="2686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9" Type="http://schemas.openxmlformats.org/officeDocument/2006/relationships/theme" Target="../theme/theme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54B2C-FFF5-415C-8ED5-468B1057298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D57E5-38A8-4F20-B661-259CBBBCAD2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10"/>
    </mc:Choice>
    <mc:Fallback>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mc:Choice xmlns:p14="http://schemas.microsoft.com/office/powerpoint/2010/main" Requires="p14">
      <p:transition spd="slow" p14:dur="1500"/>
    </mc:Choice>
    <mc:Fallback>
      <p:transition spd="slow"/>
    </mc:Fallback>
  </mc:AlternateContent>
  <p:hf hdr="0" ftr="0" dt="0"/>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090" algn="l"/>
          <a:tab pos="1609090" algn="l"/>
          <a:tab pos="1609090" algn="l"/>
          <a:tab pos="1609090"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四地连学"/>
          <p:cNvPicPr>
            <a:picLocks noChangeAspect="1"/>
          </p:cNvPicPr>
          <p:nvPr/>
        </p:nvPicPr>
        <p:blipFill>
          <a:blip r:embed="rId1"/>
          <a:stretch>
            <a:fillRect/>
          </a:stretch>
        </p:blipFill>
        <p:spPr>
          <a:xfrm>
            <a:off x="0" y="0"/>
            <a:ext cx="12191365" cy="6858635"/>
          </a:xfrm>
          <a:prstGeom prst="rect">
            <a:avLst/>
          </a:prstGeom>
        </p:spPr>
      </p:pic>
      <p:sp>
        <p:nvSpPr>
          <p:cNvPr id="5" name="文本框 4"/>
          <p:cNvSpPr txBox="1"/>
          <p:nvPr/>
        </p:nvSpPr>
        <p:spPr>
          <a:xfrm>
            <a:off x="0" y="1490345"/>
            <a:ext cx="12191365" cy="768350"/>
          </a:xfrm>
          <a:prstGeom prst="rect">
            <a:avLst/>
          </a:prstGeom>
          <a:noFill/>
        </p:spPr>
        <p:txBody>
          <a:bodyPr wrap="square" rtlCol="0">
            <a:spAutoFit/>
          </a:bodyPr>
          <a:p>
            <a:pPr algn="ctr"/>
            <a:r>
              <a:rPr lang="zh-CN" altLang="zh-CN" sz="4400" b="1">
                <a:solidFill>
                  <a:schemeClr val="bg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湾区国际税收云课堂</a:t>
            </a:r>
            <a:endParaRPr lang="zh-CN" altLang="zh-CN" sz="4400" b="1">
              <a:solidFill>
                <a:schemeClr val="bg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endParaRPr>
          </a:p>
        </p:txBody>
      </p:sp>
      <p:pic>
        <p:nvPicPr>
          <p:cNvPr id="6" name="图片 5" descr="四地连学2"/>
          <p:cNvPicPr>
            <a:picLocks noChangeAspect="1"/>
          </p:cNvPicPr>
          <p:nvPr/>
        </p:nvPicPr>
        <p:blipFill>
          <a:blip r:embed="rId2"/>
          <a:stretch>
            <a:fillRect/>
          </a:stretch>
        </p:blipFill>
        <p:spPr>
          <a:xfrm>
            <a:off x="0" y="2785745"/>
            <a:ext cx="12248515" cy="4072890"/>
          </a:xfrm>
          <a:prstGeom prst="rect">
            <a:avLst/>
          </a:prstGeom>
        </p:spPr>
      </p:pic>
      <p:sp>
        <p:nvSpPr>
          <p:cNvPr id="7" name="文本框 6"/>
          <p:cNvSpPr txBox="1"/>
          <p:nvPr/>
        </p:nvSpPr>
        <p:spPr>
          <a:xfrm>
            <a:off x="0" y="2379345"/>
            <a:ext cx="12191365" cy="706755"/>
          </a:xfrm>
          <a:prstGeom prst="rect">
            <a:avLst/>
          </a:prstGeom>
          <a:noFill/>
        </p:spPr>
        <p:txBody>
          <a:bodyPr wrap="square" rtlCol="0" anchor="ctr" anchorCtr="0">
            <a:spAutoFit/>
          </a:bodyPr>
          <a:p>
            <a:pPr algn="ctr"/>
            <a:r>
              <a:rPr lang="en-US" altLang="zh-CN" sz="4000">
                <a:solidFill>
                  <a:srgbClr val="FFFF00"/>
                </a:solidFill>
                <a:effectLst>
                  <a:outerShdw blurRad="50800" dist="38100" dir="2700000" algn="tl" rotWithShape="0">
                    <a:prstClr val="black">
                      <a:alpha val="40000"/>
                    </a:prstClr>
                  </a:outerShdw>
                </a:effectLst>
              </a:rPr>
              <a:t>“</a:t>
            </a:r>
            <a:r>
              <a:rPr lang="zh-CN" altLang="en-US" sz="4000">
                <a:solidFill>
                  <a:srgbClr val="FFFF00"/>
                </a:solidFill>
                <a:effectLst>
                  <a:outerShdw blurRad="50800" dist="38100" dir="2700000" algn="tl" rotWithShape="0">
                    <a:prstClr val="black">
                      <a:alpha val="40000"/>
                    </a:prstClr>
                  </a:outerShdw>
                </a:effectLst>
              </a:rPr>
              <a:t>税路通</a:t>
            </a:r>
            <a:r>
              <a:rPr lang="en-US" altLang="zh-CN" sz="4000">
                <a:solidFill>
                  <a:srgbClr val="FFFF00"/>
                </a:solidFill>
                <a:effectLst>
                  <a:outerShdw blurRad="50800" dist="38100" dir="2700000" algn="tl" rotWithShape="0">
                    <a:prstClr val="black">
                      <a:alpha val="40000"/>
                    </a:prstClr>
                  </a:outerShdw>
                </a:effectLst>
                <a:sym typeface="+mn-ea"/>
              </a:rPr>
              <a:t>”</a:t>
            </a:r>
            <a:r>
              <a:rPr lang="zh-CN" altLang="en-US" sz="4000">
                <a:solidFill>
                  <a:srgbClr val="FFFF00"/>
                </a:solidFill>
                <a:effectLst>
                  <a:outerShdw blurRad="50800" dist="38100" dir="2700000" algn="tl" rotWithShape="0">
                    <a:prstClr val="black">
                      <a:alpha val="40000"/>
                    </a:prstClr>
                  </a:outerShdw>
                </a:effectLst>
              </a:rPr>
              <a:t>知识产品介绍</a:t>
            </a:r>
            <a:endParaRPr lang="zh-CN" altLang="en-US" sz="4000">
              <a:solidFill>
                <a:srgbClr val="FFFF00"/>
              </a:solidFill>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E45453"/>
                </a:solidFill>
                <a:effectLst/>
                <a:uLnTx/>
                <a:uFillTx/>
                <a:latin typeface="微软雅黑" panose="020B0503020204020204" pitchFamily="34" charset="-122"/>
                <a:ea typeface="微软雅黑" panose="020B0503020204020204" pitchFamily="34" charset="-122"/>
                <a:sym typeface="+mn-ea"/>
              </a:rPr>
              <a:t>三、税收指引</a:t>
            </a:r>
            <a:endParaRPr lang="zh-CN" altLang="zh-CN" sz="3600" b="1" dirty="0">
              <a:solidFill>
                <a:schemeClr val="bg1">
                  <a:lumMod val="50000"/>
                </a:schemeClr>
              </a:solidFill>
              <a:latin typeface="Arial" panose="020B0604020202020204" pitchFamily="34" charset="0"/>
              <a:ea typeface="微软雅黑" panose="020B0503020204020204" pitchFamily="34" charset="-122"/>
              <a:sym typeface="+mn-ea"/>
            </a:endParaRPr>
          </a:p>
        </p:txBody>
      </p:sp>
      <p:sp>
        <p:nvSpPr>
          <p:cNvPr id="10" name="流程图: 可选过程 9"/>
          <p:cNvSpPr/>
          <p:nvPr/>
        </p:nvSpPr>
        <p:spPr>
          <a:xfrm>
            <a:off x="863824" y="1650376"/>
            <a:ext cx="1807056" cy="477749"/>
          </a:xfrm>
          <a:prstGeom prst="flowChartAlternateProcess">
            <a:avLst/>
          </a:prstGeom>
          <a:gradFill flip="none" rotWithShape="1">
            <a:gsLst>
              <a:gs pos="0">
                <a:srgbClr val="538ACE"/>
              </a:gs>
              <a:gs pos="60000">
                <a:srgbClr val="0563C1"/>
              </a:gs>
            </a:gsLst>
            <a:lin ang="2700000" scaled="1"/>
            <a:tileRect/>
          </a:gradFill>
          <a:ln w="12700" cap="flat" cmpd="sng" algn="ctr">
            <a:noFill/>
            <a:prstDash val="solid"/>
            <a:miter lim="800000"/>
          </a:ln>
          <a:effectLst>
            <a:outerShdw blurRad="241300" dist="101600" dir="5400000" algn="t" rotWithShape="0">
              <a:srgbClr val="0563C1">
                <a:alpha val="20000"/>
              </a:srgbClr>
            </a:outerShdw>
          </a:effectLst>
        </p:spPr>
        <p:txBody>
          <a:bodyPr rtlCol="0" anchor="ctr">
            <a:noAutofit/>
          </a:bodyPr>
          <a:p>
            <a:pPr algn="ctr"/>
            <a:r>
              <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rPr>
              <a:t>产品简介</a:t>
            </a:r>
            <a:endPar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863600" y="2292350"/>
            <a:ext cx="10503535" cy="1014730"/>
          </a:xfrm>
          <a:prstGeom prst="rect">
            <a:avLst/>
          </a:prstGeom>
          <a:noFill/>
        </p:spPr>
        <p:txBody>
          <a:bodyPr wrap="square" rtlCol="0" anchor="t">
            <a:spAutoFit/>
          </a:bodyPr>
          <a:p>
            <a:pPr algn="l">
              <a:lnSpc>
                <a:spcPct val="150000"/>
              </a:lnSpc>
            </a:pPr>
            <a:r>
              <a:rPr lang="zh-CN" altLang="en-US" sz="2000" b="1" noProof="0" dirty="0">
                <a:ln>
                  <a:noFill/>
                </a:ln>
                <a:solidFill>
                  <a:srgbClr val="E45453"/>
                </a:solidFill>
                <a:effectLst/>
                <a:uLnTx/>
                <a:uFillTx/>
                <a:latin typeface="微软雅黑" panose="020B0503020204020204" pitchFamily="34" charset="-122"/>
                <a:ea typeface="微软雅黑" panose="020B0503020204020204" pitchFamily="34" charset="-122"/>
                <a:sym typeface="+mn-ea"/>
              </a:rPr>
              <a:t>《税收指引》</a:t>
            </a:r>
            <a:r>
              <a:rPr lang="zh-CN" altLang="en-US" sz="200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mn-ea"/>
              </a:rPr>
              <a:t>是税务机关为方便特定纳税人群体了解有关政策而对现行政策的梳理归集，为企业和个人可能遇到的跨境税收问题提供实操指引。目前包括五个指引：</a:t>
            </a:r>
            <a:endParaRPr lang="zh-CN" altLang="en-US" sz="200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mn-ea"/>
            </a:endParaRPr>
          </a:p>
        </p:txBody>
      </p:sp>
      <p:pic>
        <p:nvPicPr>
          <p:cNvPr id="8" name="图片 7" descr="内网通截图20260421164759"/>
          <p:cNvPicPr>
            <a:picLocks noChangeAspect="1"/>
          </p:cNvPicPr>
          <p:nvPr/>
        </p:nvPicPr>
        <p:blipFill>
          <a:blip r:embed="rId1"/>
          <a:stretch>
            <a:fillRect/>
          </a:stretch>
        </p:blipFill>
        <p:spPr>
          <a:xfrm>
            <a:off x="2268855" y="3590925"/>
            <a:ext cx="2000250" cy="1152525"/>
          </a:xfrm>
          <a:prstGeom prst="rect">
            <a:avLst/>
          </a:prstGeom>
        </p:spPr>
      </p:pic>
      <p:pic>
        <p:nvPicPr>
          <p:cNvPr id="9" name="图片 8" descr="内网通截图20260421164900"/>
          <p:cNvPicPr>
            <a:picLocks noChangeAspect="1"/>
          </p:cNvPicPr>
          <p:nvPr/>
        </p:nvPicPr>
        <p:blipFill>
          <a:blip r:embed="rId2"/>
          <a:stretch>
            <a:fillRect/>
          </a:stretch>
        </p:blipFill>
        <p:spPr>
          <a:xfrm>
            <a:off x="4966335" y="3629025"/>
            <a:ext cx="2009775" cy="1114425"/>
          </a:xfrm>
          <a:prstGeom prst="rect">
            <a:avLst/>
          </a:prstGeom>
        </p:spPr>
      </p:pic>
      <p:pic>
        <p:nvPicPr>
          <p:cNvPr id="12" name="图片 11" descr="内网通截图20260421165025"/>
          <p:cNvPicPr>
            <a:picLocks noChangeAspect="1"/>
          </p:cNvPicPr>
          <p:nvPr/>
        </p:nvPicPr>
        <p:blipFill>
          <a:blip r:embed="rId3"/>
          <a:stretch>
            <a:fillRect/>
          </a:stretch>
        </p:blipFill>
        <p:spPr>
          <a:xfrm>
            <a:off x="7788910" y="3590925"/>
            <a:ext cx="2000250" cy="1152525"/>
          </a:xfrm>
          <a:prstGeom prst="rect">
            <a:avLst/>
          </a:prstGeom>
        </p:spPr>
      </p:pic>
      <p:pic>
        <p:nvPicPr>
          <p:cNvPr id="14" name="图片 13" descr="内网通截图20260421165044"/>
          <p:cNvPicPr>
            <a:picLocks noChangeAspect="1"/>
          </p:cNvPicPr>
          <p:nvPr/>
        </p:nvPicPr>
        <p:blipFill>
          <a:blip r:embed="rId4"/>
          <a:stretch>
            <a:fillRect/>
          </a:stretch>
        </p:blipFill>
        <p:spPr>
          <a:xfrm>
            <a:off x="3571875" y="5090795"/>
            <a:ext cx="2000250" cy="1123950"/>
          </a:xfrm>
          <a:prstGeom prst="rect">
            <a:avLst/>
          </a:prstGeom>
        </p:spPr>
      </p:pic>
      <p:pic>
        <p:nvPicPr>
          <p:cNvPr id="15" name="图片 14" descr="内网通截图20260421165058"/>
          <p:cNvPicPr>
            <a:picLocks noChangeAspect="1"/>
          </p:cNvPicPr>
          <p:nvPr/>
        </p:nvPicPr>
        <p:blipFill>
          <a:blip r:embed="rId5"/>
          <a:stretch>
            <a:fillRect/>
          </a:stretch>
        </p:blipFill>
        <p:spPr>
          <a:xfrm>
            <a:off x="6509385" y="5090795"/>
            <a:ext cx="2009775" cy="11239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28A997"/>
                </a:solidFill>
                <a:effectLst/>
                <a:uLnTx/>
                <a:uFillTx/>
                <a:latin typeface="微软雅黑" panose="020B0503020204020204" pitchFamily="34" charset="-122"/>
                <a:ea typeface="微软雅黑" panose="020B0503020204020204" pitchFamily="34" charset="-122"/>
                <a:sym typeface="+mn-ea"/>
              </a:rPr>
              <a:t>四、</a:t>
            </a:r>
            <a:r>
              <a:rPr lang="zh-CN" altLang="en-US" sz="3600" b="1" noProof="0" dirty="0">
                <a:ln>
                  <a:noFill/>
                </a:ln>
                <a:solidFill>
                  <a:srgbClr val="28A997"/>
                </a:solidFill>
                <a:effectLst/>
                <a:uLnTx/>
                <a:uFillTx/>
                <a:latin typeface="微软雅黑" panose="020B0503020204020204" pitchFamily="34" charset="-122"/>
                <a:ea typeface="微软雅黑" panose="020B0503020204020204" pitchFamily="34" charset="-122"/>
                <a:sym typeface="+mn-ea"/>
              </a:rPr>
              <a:t>海外案例</a:t>
            </a:r>
            <a:endParaRPr lang="zh-CN" altLang="zh-CN" sz="3600" b="1" dirty="0">
              <a:solidFill>
                <a:schemeClr val="bg1">
                  <a:lumMod val="50000"/>
                </a:schemeClr>
              </a:solidFill>
              <a:latin typeface="Arial" panose="020B0604020202020204" pitchFamily="34" charset="0"/>
              <a:ea typeface="微软雅黑" panose="020B0503020204020204" pitchFamily="34" charset="-122"/>
              <a:sym typeface="+mn-ea"/>
            </a:endParaRPr>
          </a:p>
        </p:txBody>
      </p:sp>
      <p:sp>
        <p:nvSpPr>
          <p:cNvPr id="10" name="流程图: 可选过程 9"/>
          <p:cNvSpPr/>
          <p:nvPr/>
        </p:nvSpPr>
        <p:spPr>
          <a:xfrm>
            <a:off x="863824" y="1650376"/>
            <a:ext cx="1807056" cy="477749"/>
          </a:xfrm>
          <a:prstGeom prst="flowChartAlternateProcess">
            <a:avLst/>
          </a:prstGeom>
          <a:gradFill flip="none" rotWithShape="1">
            <a:gsLst>
              <a:gs pos="0">
                <a:srgbClr val="538ACE"/>
              </a:gs>
              <a:gs pos="60000">
                <a:srgbClr val="0563C1"/>
              </a:gs>
            </a:gsLst>
            <a:lin ang="2700000" scaled="0"/>
          </a:gradFill>
          <a:ln w="12700" cap="flat" cmpd="sng" algn="ctr">
            <a:noFill/>
            <a:prstDash val="solid"/>
            <a:miter lim="800000"/>
          </a:ln>
          <a:effectLst>
            <a:outerShdw blurRad="241300" dist="101600" dir="5400000" algn="t" rotWithShape="0">
              <a:srgbClr val="0563C1">
                <a:alpha val="20000"/>
              </a:srgbClr>
            </a:outerShdw>
          </a:effectLst>
        </p:spPr>
        <p:txBody>
          <a:bodyPr rtlCol="0" anchor="ctr">
            <a:noAutofit/>
          </a:bodyPr>
          <a:p>
            <a:pPr algn="ctr"/>
            <a:r>
              <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rPr>
              <a:t>产品简介</a:t>
            </a:r>
            <a:endPar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endParaRPr>
          </a:p>
        </p:txBody>
      </p:sp>
      <p:sp>
        <p:nvSpPr>
          <p:cNvPr id="11" name="矩形: 圆角 10"/>
          <p:cNvSpPr/>
          <p:nvPr/>
        </p:nvSpPr>
        <p:spPr bwMode="auto">
          <a:xfrm>
            <a:off x="863600" y="2590165"/>
            <a:ext cx="7174865" cy="3585210"/>
          </a:xfrm>
          <a:prstGeom prst="roundRect">
            <a:avLst>
              <a:gd name="adj" fmla="val 2388"/>
            </a:avLst>
          </a:prstGeom>
          <a:solidFill>
            <a:sysClr val="window" lastClr="FFFFFF"/>
          </a:solidFill>
          <a:ln w="3175" cap="flat" cmpd="sng" algn="ctr">
            <a:solidFill>
              <a:sysClr val="window" lastClr="FFFFFF">
                <a:lumMod val="75000"/>
              </a:sysClr>
            </a:solidFill>
            <a:prstDash val="solid"/>
            <a:round/>
            <a:headEnd type="none" w="med" len="med"/>
            <a:tailEnd type="none" w="med" len="med"/>
          </a:ln>
          <a:effectLst>
            <a:outerShdw blurRad="152400" dist="88900" dir="5400000" algn="t" rotWithShape="0">
              <a:srgbClr val="0048BF">
                <a:alpha val="10000"/>
              </a:srgbClr>
            </a:outerShdw>
          </a:effectLst>
        </p:spPr>
        <p:txBody>
          <a:bodyPr vert="horz" wrap="square" lIns="121920" tIns="60960" rIns="121920" bIns="60960" numCol="1" rtlCol="0" anchor="t" anchorCtr="0" compatLnSpc="1"/>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OPPOSans M"/>
              <a:ea typeface="OPPOSans M"/>
            </a:endParaRPr>
          </a:p>
        </p:txBody>
      </p:sp>
      <p:sp>
        <p:nvSpPr>
          <p:cNvPr id="5" name="稻壳优创意 4"/>
          <p:cNvSpPr txBox="1"/>
          <p:nvPr/>
        </p:nvSpPr>
        <p:spPr>
          <a:xfrm>
            <a:off x="1028700" y="2763520"/>
            <a:ext cx="6802120" cy="17532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28A997"/>
                </a:solidFill>
                <a:effectLst/>
                <a:uLnTx/>
                <a:uFillTx/>
                <a:latin typeface="微软雅黑" panose="020B0503020204020204" pitchFamily="34" charset="-122"/>
                <a:ea typeface="微软雅黑" panose="020B0503020204020204" pitchFamily="34" charset="-122"/>
                <a:cs typeface="+mn-cs"/>
              </a:rPr>
              <a:t>《海外税收案例库》</a:t>
            </a: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（以下简称《案例库》）根据境外媒体公开报道的税收案例编译整理，帮助“走出去”纳税人有效防范和应对境外税收风险，了解通过法律程序解决涉税争议的方法，依法维护自身权益。</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sp>
        <p:nvSpPr>
          <p:cNvPr id="6" name="稻壳优创意 4"/>
          <p:cNvSpPr txBox="1"/>
          <p:nvPr/>
        </p:nvSpPr>
        <p:spPr>
          <a:xfrm>
            <a:off x="1028700" y="4843780"/>
            <a:ext cx="6626225" cy="506730"/>
          </a:xfrm>
          <a:prstGeom prst="rect">
            <a:avLst/>
          </a:prstGeom>
          <a:noFill/>
        </p:spPr>
        <p:txBody>
          <a:bodyPr wrap="square">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《案例库》按季度更新。</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pic>
        <p:nvPicPr>
          <p:cNvPr id="4" name="图片 3" descr="内网通截图20260421154614"/>
          <p:cNvPicPr>
            <a:picLocks noChangeAspect="1"/>
          </p:cNvPicPr>
          <p:nvPr/>
        </p:nvPicPr>
        <p:blipFill>
          <a:blip r:embed="rId1"/>
          <a:stretch>
            <a:fillRect/>
          </a:stretch>
        </p:blipFill>
        <p:spPr>
          <a:xfrm>
            <a:off x="8927465" y="3749675"/>
            <a:ext cx="2886075" cy="26955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28A997"/>
                </a:solidFill>
                <a:effectLst/>
                <a:uLnTx/>
                <a:uFillTx/>
                <a:latin typeface="微软雅黑" panose="020B0503020204020204" pitchFamily="34" charset="-122"/>
                <a:ea typeface="微软雅黑" panose="020B0503020204020204" pitchFamily="34" charset="-122"/>
                <a:sym typeface="+mn-ea"/>
              </a:rPr>
              <a:t>四、海外案例</a:t>
            </a:r>
            <a:endParaRPr lang="zh-CN" altLang="zh-CN" sz="3600" b="1" dirty="0">
              <a:solidFill>
                <a:schemeClr val="bg1">
                  <a:lumMod val="50000"/>
                </a:schemeClr>
              </a:solidFill>
              <a:latin typeface="Arial" panose="020B0604020202020204" pitchFamily="34" charset="0"/>
              <a:ea typeface="微软雅黑" panose="020B0503020204020204" pitchFamily="34" charset="-122"/>
              <a:sym typeface="+mn-ea"/>
            </a:endParaRPr>
          </a:p>
        </p:txBody>
      </p:sp>
      <p:sp>
        <p:nvSpPr>
          <p:cNvPr id="10" name="流程图: 可选过程 9"/>
          <p:cNvSpPr/>
          <p:nvPr/>
        </p:nvSpPr>
        <p:spPr>
          <a:xfrm>
            <a:off x="863824" y="1650376"/>
            <a:ext cx="1807056" cy="477749"/>
          </a:xfrm>
          <a:prstGeom prst="flowChartAlternateProcess">
            <a:avLst/>
          </a:prstGeom>
          <a:gradFill flip="none" rotWithShape="1">
            <a:gsLst>
              <a:gs pos="0">
                <a:srgbClr val="538ACE"/>
              </a:gs>
              <a:gs pos="60000">
                <a:srgbClr val="0563C1"/>
              </a:gs>
            </a:gsLst>
            <a:lin ang="2700000" scaled="1"/>
            <a:tileRect/>
          </a:gradFill>
          <a:ln w="12700" cap="flat" cmpd="sng" algn="ctr">
            <a:noFill/>
            <a:prstDash val="solid"/>
            <a:miter lim="800000"/>
          </a:ln>
          <a:effectLst>
            <a:outerShdw blurRad="241300" dist="101600" dir="5400000" algn="t" rotWithShape="0">
              <a:srgbClr val="0563C1">
                <a:alpha val="20000"/>
              </a:srgbClr>
            </a:outerShdw>
          </a:effectLst>
        </p:spPr>
        <p:txBody>
          <a:bodyPr rtlCol="0" anchor="ctr">
            <a:noAutofit/>
          </a:bodyPr>
          <a:p>
            <a:pPr algn="ctr"/>
            <a:r>
              <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rPr>
              <a:t>导读建议</a:t>
            </a:r>
            <a:endPar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292225" y="2337435"/>
            <a:ext cx="7360285" cy="398780"/>
          </a:xfrm>
          <a:prstGeom prst="rect">
            <a:avLst/>
          </a:prstGeom>
          <a:noFill/>
        </p:spPr>
        <p:txBody>
          <a:bodyPr wrap="square" rtlCol="0" anchor="t">
            <a:spAutoFit/>
          </a:bodyPr>
          <a:p>
            <a:pPr algn="l"/>
            <a:r>
              <a:rPr lang="zh-CN" altLang="en-US" sz="2000" b="1" noProof="0" dirty="0">
                <a:ln>
                  <a:noFill/>
                </a:ln>
                <a:solidFill>
                  <a:srgbClr val="28A997"/>
                </a:solidFill>
                <a:effectLst/>
                <a:uLnTx/>
                <a:uFillTx/>
                <a:latin typeface="微软雅黑" panose="020B0503020204020204" pitchFamily="34" charset="-122"/>
                <a:ea typeface="微软雅黑" panose="020B0503020204020204" pitchFamily="34" charset="-122"/>
                <a:sym typeface="+mn-ea"/>
              </a:rPr>
              <a:t>按现行体例，每个案例通常分为五部分。</a:t>
            </a:r>
            <a:endParaRPr lang="zh-CN" altLang="en-US" sz="2000" b="1" noProof="0" dirty="0">
              <a:ln>
                <a:noFill/>
              </a:ln>
              <a:solidFill>
                <a:srgbClr val="28A997"/>
              </a:solidFill>
              <a:effectLst/>
              <a:uLnTx/>
              <a:uFillTx/>
              <a:latin typeface="微软雅黑" panose="020B0503020204020204" pitchFamily="34" charset="-122"/>
              <a:ea typeface="微软雅黑" panose="020B0503020204020204" pitchFamily="34" charset="-122"/>
              <a:sym typeface="+mn-ea"/>
            </a:endParaRPr>
          </a:p>
        </p:txBody>
      </p:sp>
      <p:grpSp>
        <p:nvGrpSpPr>
          <p:cNvPr id="15" name="稻壳优创意 1"/>
          <p:cNvGrpSpPr/>
          <p:nvPr/>
        </p:nvGrpSpPr>
        <p:grpSpPr>
          <a:xfrm>
            <a:off x="1292021" y="2985484"/>
            <a:ext cx="10899775" cy="431165"/>
            <a:chOff x="892137" y="1812359"/>
            <a:chExt cx="10899775" cy="431165"/>
          </a:xfrm>
        </p:grpSpPr>
        <p:sp>
          <p:nvSpPr>
            <p:cNvPr id="7" name="稻壳优创意 1-1"/>
            <p:cNvSpPr txBox="1"/>
            <p:nvPr/>
          </p:nvSpPr>
          <p:spPr>
            <a:xfrm>
              <a:off x="3657562" y="1859726"/>
              <a:ext cx="8134350" cy="337185"/>
            </a:xfrm>
            <a:prstGeom prst="rect">
              <a:avLst/>
            </a:prstGeom>
            <a:noFill/>
          </p:spPr>
          <p:txBody>
            <a:bodyPr wrap="square">
              <a:spAutoFit/>
            </a:bodyPr>
            <a:lstStyle>
              <a:defPPr>
                <a:defRPr lang="zh-CN"/>
              </a:defPPr>
              <a:lvl1pPr>
                <a:lnSpc>
                  <a:spcPct val="110000"/>
                </a:lnSpc>
                <a:defRPr sz="1500">
                  <a:solidFill>
                    <a:srgbClr val="2F4282"/>
                  </a:solidFill>
                  <a:latin typeface="字魂58号-创中黑-Regular" pitchFamily="2" charset="-122"/>
                  <a:ea typeface="字魂58号-创中黑-Regular"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一般包括3-5个关键词，主要为案例涉及的国家、涉案事项及相关法律。</a:t>
              </a:r>
              <a:endPar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sp>
          <p:nvSpPr>
            <p:cNvPr id="9" name="稻壳优创意 1-2"/>
            <p:cNvSpPr/>
            <p:nvPr/>
          </p:nvSpPr>
          <p:spPr>
            <a:xfrm>
              <a:off x="892137" y="1812359"/>
              <a:ext cx="2593975" cy="431165"/>
            </a:xfrm>
            <a:prstGeom prst="roundRect">
              <a:avLst/>
            </a:prstGeom>
            <a:solidFill>
              <a:srgbClr val="0FB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第一部分是关键词</a:t>
              </a:r>
              <a:endPar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endParaRPr>
            </a:p>
          </p:txBody>
        </p:sp>
      </p:grpSp>
      <p:grpSp>
        <p:nvGrpSpPr>
          <p:cNvPr id="4" name="稻壳优创意 1"/>
          <p:cNvGrpSpPr/>
          <p:nvPr/>
        </p:nvGrpSpPr>
        <p:grpSpPr>
          <a:xfrm>
            <a:off x="1295196" y="3692616"/>
            <a:ext cx="10896600" cy="430530"/>
            <a:chOff x="892137" y="1812359"/>
            <a:chExt cx="10896600" cy="430887"/>
          </a:xfrm>
        </p:grpSpPr>
        <p:sp>
          <p:nvSpPr>
            <p:cNvPr id="8" name="稻壳优创意 1-1"/>
            <p:cNvSpPr txBox="1"/>
            <p:nvPr/>
          </p:nvSpPr>
          <p:spPr>
            <a:xfrm>
              <a:off x="3654387" y="1859091"/>
              <a:ext cx="8134350" cy="337465"/>
            </a:xfrm>
            <a:prstGeom prst="rect">
              <a:avLst/>
            </a:prstGeom>
            <a:noFill/>
          </p:spPr>
          <p:txBody>
            <a:bodyPr wrap="square">
              <a:spAutoFit/>
            </a:bodyPr>
            <a:lstStyle>
              <a:defPPr>
                <a:defRPr lang="zh-CN"/>
              </a:defPPr>
              <a:lvl1pPr>
                <a:lnSpc>
                  <a:spcPct val="110000"/>
                </a:lnSpc>
                <a:defRPr sz="1500">
                  <a:solidFill>
                    <a:srgbClr val="2F4282"/>
                  </a:solidFill>
                  <a:latin typeface="字魂58号-创中黑-Regular" pitchFamily="2" charset="-122"/>
                  <a:ea typeface="字魂58号-创中黑-Regular"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包括纳税人和涉案经营活动的基本情况，税务机关的处理意见等。</a:t>
              </a:r>
              <a:endPar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sp>
          <p:nvSpPr>
            <p:cNvPr id="12" name="稻壳优创意 1-2"/>
            <p:cNvSpPr/>
            <p:nvPr/>
          </p:nvSpPr>
          <p:spPr>
            <a:xfrm>
              <a:off x="892137" y="1812359"/>
              <a:ext cx="2590165" cy="430887"/>
            </a:xfrm>
            <a:prstGeom prst="roundRect">
              <a:avLst/>
            </a:prstGeom>
            <a:solidFill>
              <a:srgbClr val="0FB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第二部分是案例简介</a:t>
              </a:r>
              <a:endPar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endParaRPr>
            </a:p>
          </p:txBody>
        </p:sp>
      </p:grpSp>
      <p:grpSp>
        <p:nvGrpSpPr>
          <p:cNvPr id="20" name="稻壳优创意 1"/>
          <p:cNvGrpSpPr/>
          <p:nvPr/>
        </p:nvGrpSpPr>
        <p:grpSpPr>
          <a:xfrm>
            <a:off x="1292021" y="4338749"/>
            <a:ext cx="10391775" cy="430530"/>
            <a:chOff x="892137" y="1812062"/>
            <a:chExt cx="10391775" cy="430887"/>
          </a:xfrm>
        </p:grpSpPr>
        <p:sp>
          <p:nvSpPr>
            <p:cNvPr id="21" name="稻壳优创意 1-1"/>
            <p:cNvSpPr txBox="1"/>
            <p:nvPr/>
          </p:nvSpPr>
          <p:spPr>
            <a:xfrm>
              <a:off x="3657562" y="1858456"/>
              <a:ext cx="7626350" cy="337465"/>
            </a:xfrm>
            <a:prstGeom prst="rect">
              <a:avLst/>
            </a:prstGeom>
            <a:noFill/>
          </p:spPr>
          <p:txBody>
            <a:bodyPr wrap="square">
              <a:spAutoFit/>
            </a:bodyPr>
            <a:lstStyle>
              <a:defPPr>
                <a:defRPr lang="zh-CN"/>
              </a:defPPr>
              <a:lvl1pPr>
                <a:lnSpc>
                  <a:spcPct val="110000"/>
                </a:lnSpc>
                <a:defRPr sz="1500">
                  <a:solidFill>
                    <a:srgbClr val="2F4282"/>
                  </a:solidFill>
                  <a:latin typeface="字魂58号-创中黑-Regular" pitchFamily="2" charset="-122"/>
                  <a:ea typeface="字魂58号-创中黑-Regular"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主要包括双方对事实认定和适用法律的不同理解。</a:t>
              </a:r>
              <a:endPar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sp>
          <p:nvSpPr>
            <p:cNvPr id="22" name="稻壳优创意 1-2"/>
            <p:cNvSpPr/>
            <p:nvPr/>
          </p:nvSpPr>
          <p:spPr>
            <a:xfrm>
              <a:off x="892137" y="1812062"/>
              <a:ext cx="2593975" cy="430887"/>
            </a:xfrm>
            <a:prstGeom prst="roundRect">
              <a:avLst/>
            </a:prstGeom>
            <a:solidFill>
              <a:srgbClr val="0FB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第三</a:t>
              </a:r>
              <a:r>
                <a:rPr lang="zh-CN" altLang="en-US" b="1"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部分是争议焦点</a:t>
              </a:r>
              <a:endPar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endParaRPr>
            </a:p>
          </p:txBody>
        </p:sp>
      </p:grpSp>
      <p:grpSp>
        <p:nvGrpSpPr>
          <p:cNvPr id="23" name="稻壳优创意 1"/>
          <p:cNvGrpSpPr/>
          <p:nvPr/>
        </p:nvGrpSpPr>
        <p:grpSpPr>
          <a:xfrm>
            <a:off x="1292021" y="5061041"/>
            <a:ext cx="10899775" cy="430530"/>
            <a:chOff x="892137" y="1812183"/>
            <a:chExt cx="10899775" cy="430999"/>
          </a:xfrm>
        </p:grpSpPr>
        <p:sp>
          <p:nvSpPr>
            <p:cNvPr id="24" name="稻壳优创意 1-1"/>
            <p:cNvSpPr txBox="1"/>
            <p:nvPr/>
          </p:nvSpPr>
          <p:spPr>
            <a:xfrm>
              <a:off x="3657562" y="1858588"/>
              <a:ext cx="8134350" cy="337552"/>
            </a:xfrm>
            <a:prstGeom prst="rect">
              <a:avLst/>
            </a:prstGeom>
            <a:noFill/>
          </p:spPr>
          <p:txBody>
            <a:bodyPr wrap="square">
              <a:spAutoFit/>
            </a:bodyPr>
            <a:lstStyle>
              <a:defPPr>
                <a:defRPr lang="zh-CN"/>
              </a:defPPr>
              <a:lvl1pPr>
                <a:lnSpc>
                  <a:spcPct val="110000"/>
                </a:lnSpc>
                <a:defRPr sz="1500">
                  <a:solidFill>
                    <a:srgbClr val="2F4282"/>
                  </a:solidFill>
                  <a:latin typeface="字魂58号-创中黑-Regular" pitchFamily="2" charset="-122"/>
                  <a:ea typeface="字魂58号-创中黑-Regular"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主要介绍法院对相关事实认定、法律适用、及其逻辑推理。</a:t>
              </a:r>
              <a:endPar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sp>
          <p:nvSpPr>
            <p:cNvPr id="25" name="稻壳优创意 1-2"/>
            <p:cNvSpPr/>
            <p:nvPr/>
          </p:nvSpPr>
          <p:spPr>
            <a:xfrm>
              <a:off x="892137" y="1812183"/>
              <a:ext cx="2593340" cy="430999"/>
            </a:xfrm>
            <a:prstGeom prst="roundRect">
              <a:avLst/>
            </a:prstGeom>
            <a:solidFill>
              <a:srgbClr val="0FB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第四</a:t>
              </a:r>
              <a:r>
                <a:rPr lang="zh-CN" altLang="en-US"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rPr>
                <a:t>部分是最终裁决</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8" name="稻壳优创意 1-2"/>
          <p:cNvSpPr/>
          <p:nvPr/>
        </p:nvSpPr>
        <p:spPr>
          <a:xfrm>
            <a:off x="1295400" y="5784215"/>
            <a:ext cx="4202430" cy="430530"/>
          </a:xfrm>
          <a:prstGeom prst="roundRect">
            <a:avLst/>
          </a:prstGeom>
          <a:solidFill>
            <a:srgbClr val="0DA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第五</a:t>
            </a:r>
            <a:r>
              <a:rPr lang="zh-CN" altLang="en-US" b="1"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部分是对</a:t>
            </a:r>
            <a:r>
              <a:rPr lang="en-US" altLang="zh-CN" b="1"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走出去</a:t>
            </a:r>
            <a:r>
              <a:rPr lang="en-US" altLang="zh-CN" b="1"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企业的启示</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R="0" indent="0" defTabSz="914400" fontAlgn="auto">
              <a:lnSpc>
                <a:spcPct val="100000"/>
              </a:lnSpc>
              <a:spcBef>
                <a:spcPts val="0"/>
              </a:spcBef>
              <a:spcAft>
                <a:spcPts val="0"/>
              </a:spcAft>
              <a:buClrTx/>
              <a:buSzTx/>
              <a:buFontTx/>
              <a:buNone/>
              <a:defRPr/>
            </a:pPr>
            <a:r>
              <a:rPr lang="zh-CN" altLang="en-US" sz="3600" b="1" noProof="0" dirty="0">
                <a:solidFill>
                  <a:srgbClr val="28A997"/>
                </a:solidFill>
                <a:latin typeface="微软雅黑" panose="020B0503020204020204" pitchFamily="34" charset="-122"/>
                <a:ea typeface="微软雅黑" panose="020B0503020204020204" pitchFamily="34" charset="-122"/>
                <a:sym typeface="+mn-ea"/>
              </a:rPr>
              <a:t>四、海外案例</a:t>
            </a:r>
            <a:endParaRPr lang="zh-CN" altLang="zh-CN" sz="3600" b="1" dirty="0">
              <a:solidFill>
                <a:schemeClr val="bg1">
                  <a:lumMod val="50000"/>
                </a:schemeClr>
              </a:solidFill>
              <a:latin typeface="Arial" panose="020B0604020202020204" pitchFamily="34" charset="0"/>
              <a:ea typeface="微软雅黑" panose="020B0503020204020204" pitchFamily="34" charset="-122"/>
              <a:sym typeface="+mn-ea"/>
            </a:endParaRPr>
          </a:p>
        </p:txBody>
      </p:sp>
      <p:grpSp>
        <p:nvGrpSpPr>
          <p:cNvPr id="2" name="组合 1"/>
          <p:cNvGrpSpPr/>
          <p:nvPr/>
        </p:nvGrpSpPr>
        <p:grpSpPr>
          <a:xfrm rot="0">
            <a:off x="1548130" y="1702435"/>
            <a:ext cx="9095740" cy="4498340"/>
            <a:chOff x="3838575" y="2105025"/>
            <a:chExt cx="4513896" cy="2647949"/>
          </a:xfrm>
        </p:grpSpPr>
        <p:sp>
          <p:nvSpPr>
            <p:cNvPr id="5" name="图形 5"/>
            <p:cNvSpPr/>
            <p:nvPr/>
          </p:nvSpPr>
          <p:spPr>
            <a:xfrm>
              <a:off x="3838575" y="2439352"/>
              <a:ext cx="4278630" cy="2184082"/>
            </a:xfrm>
            <a:custGeom>
              <a:avLst/>
              <a:gdLst>
                <a:gd name="connsiteX0" fmla="*/ 0 w 4278630"/>
                <a:gd name="connsiteY0" fmla="*/ 0 h 2184082"/>
                <a:gd name="connsiteX1" fmla="*/ 4278630 w 4278630"/>
                <a:gd name="connsiteY1" fmla="*/ 0 h 2184082"/>
                <a:gd name="connsiteX2" fmla="*/ 4278630 w 4278630"/>
                <a:gd name="connsiteY2" fmla="*/ 2184083 h 2184082"/>
                <a:gd name="connsiteX3" fmla="*/ 0 w 4278630"/>
                <a:gd name="connsiteY3" fmla="*/ 2184083 h 2184082"/>
              </a:gdLst>
              <a:ahLst/>
              <a:cxnLst>
                <a:cxn ang="0">
                  <a:pos x="connsiteX0" y="connsiteY0"/>
                </a:cxn>
                <a:cxn ang="0">
                  <a:pos x="connsiteX1" y="connsiteY1"/>
                </a:cxn>
                <a:cxn ang="0">
                  <a:pos x="connsiteX2" y="connsiteY2"/>
                </a:cxn>
                <a:cxn ang="0">
                  <a:pos x="connsiteX3" y="connsiteY3"/>
                </a:cxn>
              </a:cxnLst>
              <a:rect l="l" t="t" r="r" b="b"/>
              <a:pathLst>
                <a:path w="4278630" h="2184082">
                  <a:moveTo>
                    <a:pt x="0" y="0"/>
                  </a:moveTo>
                  <a:lnTo>
                    <a:pt x="4278630" y="0"/>
                  </a:lnTo>
                  <a:lnTo>
                    <a:pt x="4278630" y="2184083"/>
                  </a:lnTo>
                  <a:lnTo>
                    <a:pt x="0" y="2184083"/>
                  </a:lnTo>
                  <a:close/>
                </a:path>
              </a:pathLst>
            </a:custGeom>
            <a:solidFill>
              <a:srgbClr val="E8E8E8"/>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图形 5"/>
            <p:cNvSpPr/>
            <p:nvPr/>
          </p:nvSpPr>
          <p:spPr>
            <a:xfrm>
              <a:off x="7632382" y="2110740"/>
              <a:ext cx="218122" cy="501967"/>
            </a:xfrm>
            <a:custGeom>
              <a:avLst/>
              <a:gdLst>
                <a:gd name="connsiteX0" fmla="*/ 184785 w 218122"/>
                <a:gd name="connsiteY0" fmla="*/ 501968 h 501967"/>
                <a:gd name="connsiteX1" fmla="*/ 0 w 218122"/>
                <a:gd name="connsiteY1" fmla="*/ 482918 h 501967"/>
                <a:gd name="connsiteX2" fmla="*/ 33338 w 218122"/>
                <a:gd name="connsiteY2" fmla="*/ 0 h 501967"/>
                <a:gd name="connsiteX3" fmla="*/ 218123 w 218122"/>
                <a:gd name="connsiteY3" fmla="*/ 18098 h 501967"/>
              </a:gdLst>
              <a:ahLst/>
              <a:cxnLst>
                <a:cxn ang="0">
                  <a:pos x="connsiteX0" y="connsiteY0"/>
                </a:cxn>
                <a:cxn ang="0">
                  <a:pos x="connsiteX1" y="connsiteY1"/>
                </a:cxn>
                <a:cxn ang="0">
                  <a:pos x="connsiteX2" y="connsiteY2"/>
                </a:cxn>
                <a:cxn ang="0">
                  <a:pos x="connsiteX3" y="connsiteY3"/>
                </a:cxn>
              </a:cxnLst>
              <a:rect l="l" t="t" r="r" b="b"/>
              <a:pathLst>
                <a:path w="218122" h="501967">
                  <a:moveTo>
                    <a:pt x="184785" y="501968"/>
                  </a:moveTo>
                  <a:lnTo>
                    <a:pt x="0" y="482918"/>
                  </a:lnTo>
                  <a:lnTo>
                    <a:pt x="33338" y="0"/>
                  </a:lnTo>
                  <a:lnTo>
                    <a:pt x="218123" y="18098"/>
                  </a:lnTo>
                  <a:close/>
                </a:path>
              </a:pathLst>
            </a:custGeom>
            <a:solidFill>
              <a:srgbClr val="DEBF9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图形 5"/>
            <p:cNvSpPr/>
            <p:nvPr/>
          </p:nvSpPr>
          <p:spPr>
            <a:xfrm>
              <a:off x="4259580" y="2110740"/>
              <a:ext cx="217169" cy="501967"/>
            </a:xfrm>
            <a:custGeom>
              <a:avLst/>
              <a:gdLst>
                <a:gd name="connsiteX0" fmla="*/ 32385 w 217169"/>
                <a:gd name="connsiteY0" fmla="*/ 501968 h 501967"/>
                <a:gd name="connsiteX1" fmla="*/ 217170 w 217169"/>
                <a:gd name="connsiteY1" fmla="*/ 482918 h 501967"/>
                <a:gd name="connsiteX2" fmla="*/ 183833 w 217169"/>
                <a:gd name="connsiteY2" fmla="*/ 0 h 501967"/>
                <a:gd name="connsiteX3" fmla="*/ 0 w 217169"/>
                <a:gd name="connsiteY3" fmla="*/ 18098 h 501967"/>
              </a:gdLst>
              <a:ahLst/>
              <a:cxnLst>
                <a:cxn ang="0">
                  <a:pos x="connsiteX0" y="connsiteY0"/>
                </a:cxn>
                <a:cxn ang="0">
                  <a:pos x="connsiteX1" y="connsiteY1"/>
                </a:cxn>
                <a:cxn ang="0">
                  <a:pos x="connsiteX2" y="connsiteY2"/>
                </a:cxn>
                <a:cxn ang="0">
                  <a:pos x="connsiteX3" y="connsiteY3"/>
                </a:cxn>
              </a:cxnLst>
              <a:rect l="l" t="t" r="r" b="b"/>
              <a:pathLst>
                <a:path w="217169" h="501967">
                  <a:moveTo>
                    <a:pt x="32385" y="501968"/>
                  </a:moveTo>
                  <a:lnTo>
                    <a:pt x="217170" y="482918"/>
                  </a:lnTo>
                  <a:lnTo>
                    <a:pt x="183833" y="0"/>
                  </a:lnTo>
                  <a:lnTo>
                    <a:pt x="0" y="18098"/>
                  </a:lnTo>
                  <a:close/>
                </a:path>
              </a:pathLst>
            </a:custGeom>
            <a:solidFill>
              <a:srgbClr val="DEBF9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图形 5"/>
            <p:cNvSpPr/>
            <p:nvPr/>
          </p:nvSpPr>
          <p:spPr>
            <a:xfrm>
              <a:off x="3915727" y="2358390"/>
              <a:ext cx="4278630" cy="2184082"/>
            </a:xfrm>
            <a:custGeom>
              <a:avLst/>
              <a:gdLst>
                <a:gd name="connsiteX0" fmla="*/ 0 w 4278630"/>
                <a:gd name="connsiteY0" fmla="*/ 0 h 2184082"/>
                <a:gd name="connsiteX1" fmla="*/ 4278630 w 4278630"/>
                <a:gd name="connsiteY1" fmla="*/ 0 h 2184082"/>
                <a:gd name="connsiteX2" fmla="*/ 4278630 w 4278630"/>
                <a:gd name="connsiteY2" fmla="*/ 2184083 h 2184082"/>
                <a:gd name="connsiteX3" fmla="*/ 0 w 4278630"/>
                <a:gd name="connsiteY3" fmla="*/ 2184083 h 2184082"/>
              </a:gdLst>
              <a:ahLst/>
              <a:cxnLst>
                <a:cxn ang="0">
                  <a:pos x="connsiteX0" y="connsiteY0"/>
                </a:cxn>
                <a:cxn ang="0">
                  <a:pos x="connsiteX1" y="connsiteY1"/>
                </a:cxn>
                <a:cxn ang="0">
                  <a:pos x="connsiteX2" y="connsiteY2"/>
                </a:cxn>
                <a:cxn ang="0">
                  <a:pos x="connsiteX3" y="connsiteY3"/>
                </a:cxn>
              </a:cxnLst>
              <a:rect l="l" t="t" r="r" b="b"/>
              <a:pathLst>
                <a:path w="4278630" h="2184082">
                  <a:moveTo>
                    <a:pt x="0" y="0"/>
                  </a:moveTo>
                  <a:lnTo>
                    <a:pt x="4278630" y="0"/>
                  </a:lnTo>
                  <a:lnTo>
                    <a:pt x="4278630" y="2184083"/>
                  </a:lnTo>
                  <a:lnTo>
                    <a:pt x="0" y="2184083"/>
                  </a:lnTo>
                  <a:close/>
                </a:path>
              </a:pathLst>
            </a:custGeom>
            <a:solidFill>
              <a:srgbClr val="FFFFFF"/>
            </a:solidFill>
            <a:ln w="9525" cap="flat">
              <a:solidFill>
                <a:srgbClr val="231815"/>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图形 5"/>
            <p:cNvSpPr/>
            <p:nvPr/>
          </p:nvSpPr>
          <p:spPr>
            <a:xfrm>
              <a:off x="7632382" y="2105025"/>
              <a:ext cx="244792" cy="507682"/>
            </a:xfrm>
            <a:custGeom>
              <a:avLst/>
              <a:gdLst>
                <a:gd name="connsiteX0" fmla="*/ 184785 w 244792"/>
                <a:gd name="connsiteY0" fmla="*/ 507683 h 507682"/>
                <a:gd name="connsiteX1" fmla="*/ 0 w 244792"/>
                <a:gd name="connsiteY1" fmla="*/ 488633 h 507682"/>
                <a:gd name="connsiteX2" fmla="*/ 60960 w 244792"/>
                <a:gd name="connsiteY2" fmla="*/ 0 h 507682"/>
                <a:gd name="connsiteX3" fmla="*/ 244793 w 244792"/>
                <a:gd name="connsiteY3" fmla="*/ 19050 h 507682"/>
              </a:gdLst>
              <a:ahLst/>
              <a:cxnLst>
                <a:cxn ang="0">
                  <a:pos x="connsiteX0" y="connsiteY0"/>
                </a:cxn>
                <a:cxn ang="0">
                  <a:pos x="connsiteX1" y="connsiteY1"/>
                </a:cxn>
                <a:cxn ang="0">
                  <a:pos x="connsiteX2" y="connsiteY2"/>
                </a:cxn>
                <a:cxn ang="0">
                  <a:pos x="connsiteX3" y="connsiteY3"/>
                </a:cxn>
              </a:cxnLst>
              <a:rect l="l" t="t" r="r" b="b"/>
              <a:pathLst>
                <a:path w="244792" h="507682">
                  <a:moveTo>
                    <a:pt x="184785" y="507683"/>
                  </a:moveTo>
                  <a:lnTo>
                    <a:pt x="0" y="488633"/>
                  </a:lnTo>
                  <a:lnTo>
                    <a:pt x="60960" y="0"/>
                  </a:lnTo>
                  <a:lnTo>
                    <a:pt x="244793" y="19050"/>
                  </a:lnTo>
                  <a:close/>
                </a:path>
              </a:pathLst>
            </a:custGeom>
            <a:solidFill>
              <a:srgbClr val="FFDBA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图形 5"/>
            <p:cNvSpPr/>
            <p:nvPr/>
          </p:nvSpPr>
          <p:spPr>
            <a:xfrm>
              <a:off x="7632382" y="2105025"/>
              <a:ext cx="65722" cy="489585"/>
            </a:xfrm>
            <a:custGeom>
              <a:avLst/>
              <a:gdLst>
                <a:gd name="connsiteX0" fmla="*/ 60960 w 65722"/>
                <a:gd name="connsiteY0" fmla="*/ 0 h 489585"/>
                <a:gd name="connsiteX1" fmla="*/ 0 w 65722"/>
                <a:gd name="connsiteY1" fmla="*/ 488633 h 489585"/>
                <a:gd name="connsiteX2" fmla="*/ 5715 w 65722"/>
                <a:gd name="connsiteY2" fmla="*/ 489585 h 489585"/>
                <a:gd name="connsiteX3" fmla="*/ 65723 w 65722"/>
                <a:gd name="connsiteY3" fmla="*/ 953 h 489585"/>
              </a:gdLst>
              <a:ahLst/>
              <a:cxnLst>
                <a:cxn ang="0">
                  <a:pos x="connsiteX0" y="connsiteY0"/>
                </a:cxn>
                <a:cxn ang="0">
                  <a:pos x="connsiteX1" y="connsiteY1"/>
                </a:cxn>
                <a:cxn ang="0">
                  <a:pos x="connsiteX2" y="connsiteY2"/>
                </a:cxn>
                <a:cxn ang="0">
                  <a:pos x="connsiteX3" y="connsiteY3"/>
                </a:cxn>
              </a:cxnLst>
              <a:rect l="l" t="t" r="r" b="b"/>
              <a:pathLst>
                <a:path w="65722" h="489585">
                  <a:moveTo>
                    <a:pt x="60960" y="0"/>
                  </a:moveTo>
                  <a:lnTo>
                    <a:pt x="0" y="488633"/>
                  </a:lnTo>
                  <a:lnTo>
                    <a:pt x="5715" y="489585"/>
                  </a:lnTo>
                  <a:lnTo>
                    <a:pt x="65723" y="953"/>
                  </a:lnTo>
                  <a:close/>
                </a:path>
              </a:pathLst>
            </a:custGeom>
            <a:solidFill>
              <a:srgbClr val="EBCA98"/>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图形 5"/>
            <p:cNvSpPr/>
            <p:nvPr/>
          </p:nvSpPr>
          <p:spPr>
            <a:xfrm>
              <a:off x="4231957" y="2105025"/>
              <a:ext cx="244792" cy="507682"/>
            </a:xfrm>
            <a:custGeom>
              <a:avLst/>
              <a:gdLst>
                <a:gd name="connsiteX0" fmla="*/ 60007 w 244792"/>
                <a:gd name="connsiteY0" fmla="*/ 507683 h 507682"/>
                <a:gd name="connsiteX1" fmla="*/ 244793 w 244792"/>
                <a:gd name="connsiteY1" fmla="*/ 488633 h 507682"/>
                <a:gd name="connsiteX2" fmla="*/ 184785 w 244792"/>
                <a:gd name="connsiteY2" fmla="*/ 0 h 507682"/>
                <a:gd name="connsiteX3" fmla="*/ 0 w 244792"/>
                <a:gd name="connsiteY3" fmla="*/ 19050 h 507682"/>
              </a:gdLst>
              <a:ahLst/>
              <a:cxnLst>
                <a:cxn ang="0">
                  <a:pos x="connsiteX0" y="connsiteY0"/>
                </a:cxn>
                <a:cxn ang="0">
                  <a:pos x="connsiteX1" y="connsiteY1"/>
                </a:cxn>
                <a:cxn ang="0">
                  <a:pos x="connsiteX2" y="connsiteY2"/>
                </a:cxn>
                <a:cxn ang="0">
                  <a:pos x="connsiteX3" y="connsiteY3"/>
                </a:cxn>
              </a:cxnLst>
              <a:rect l="l" t="t" r="r" b="b"/>
              <a:pathLst>
                <a:path w="244792" h="507682">
                  <a:moveTo>
                    <a:pt x="60007" y="507683"/>
                  </a:moveTo>
                  <a:lnTo>
                    <a:pt x="244793" y="488633"/>
                  </a:lnTo>
                  <a:lnTo>
                    <a:pt x="184785" y="0"/>
                  </a:lnTo>
                  <a:lnTo>
                    <a:pt x="0" y="19050"/>
                  </a:lnTo>
                  <a:close/>
                </a:path>
              </a:pathLst>
            </a:custGeom>
            <a:solidFill>
              <a:srgbClr val="FFDBA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图形 5"/>
            <p:cNvSpPr/>
            <p:nvPr/>
          </p:nvSpPr>
          <p:spPr>
            <a:xfrm>
              <a:off x="4411980" y="2105025"/>
              <a:ext cx="64769" cy="489585"/>
            </a:xfrm>
            <a:custGeom>
              <a:avLst/>
              <a:gdLst>
                <a:gd name="connsiteX0" fmla="*/ 4763 w 64769"/>
                <a:gd name="connsiteY0" fmla="*/ 0 h 489585"/>
                <a:gd name="connsiteX1" fmla="*/ 64770 w 64769"/>
                <a:gd name="connsiteY1" fmla="*/ 488633 h 489585"/>
                <a:gd name="connsiteX2" fmla="*/ 60007 w 64769"/>
                <a:gd name="connsiteY2" fmla="*/ 489585 h 489585"/>
                <a:gd name="connsiteX3" fmla="*/ 0 w 64769"/>
                <a:gd name="connsiteY3" fmla="*/ 953 h 489585"/>
              </a:gdLst>
              <a:ahLst/>
              <a:cxnLst>
                <a:cxn ang="0">
                  <a:pos x="connsiteX0" y="connsiteY0"/>
                </a:cxn>
                <a:cxn ang="0">
                  <a:pos x="connsiteX1" y="connsiteY1"/>
                </a:cxn>
                <a:cxn ang="0">
                  <a:pos x="connsiteX2" y="connsiteY2"/>
                </a:cxn>
                <a:cxn ang="0">
                  <a:pos x="connsiteX3" y="connsiteY3"/>
                </a:cxn>
              </a:cxnLst>
              <a:rect l="l" t="t" r="r" b="b"/>
              <a:pathLst>
                <a:path w="64769" h="489585">
                  <a:moveTo>
                    <a:pt x="4763" y="0"/>
                  </a:moveTo>
                  <a:lnTo>
                    <a:pt x="64770" y="488633"/>
                  </a:lnTo>
                  <a:lnTo>
                    <a:pt x="60007" y="489585"/>
                  </a:lnTo>
                  <a:lnTo>
                    <a:pt x="0" y="953"/>
                  </a:lnTo>
                  <a:close/>
                </a:path>
              </a:pathLst>
            </a:custGeom>
            <a:solidFill>
              <a:srgbClr val="EBCA98"/>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图形 5"/>
            <p:cNvSpPr/>
            <p:nvPr/>
          </p:nvSpPr>
          <p:spPr>
            <a:xfrm>
              <a:off x="4259580" y="2331720"/>
              <a:ext cx="180022" cy="18097"/>
            </a:xfrm>
            <a:custGeom>
              <a:avLst/>
              <a:gdLst>
                <a:gd name="connsiteX0" fmla="*/ 0 w 180022"/>
                <a:gd name="connsiteY0" fmla="*/ 18098 h 18097"/>
                <a:gd name="connsiteX1" fmla="*/ 180022 w 180022"/>
                <a:gd name="connsiteY1" fmla="*/ 0 h 18097"/>
              </a:gdLst>
              <a:ahLst/>
              <a:cxnLst>
                <a:cxn ang="0">
                  <a:pos x="connsiteX0" y="connsiteY0"/>
                </a:cxn>
                <a:cxn ang="0">
                  <a:pos x="connsiteX1" y="connsiteY1"/>
                </a:cxn>
              </a:cxnLst>
              <a:rect l="l" t="t" r="r" b="b"/>
              <a:pathLst>
                <a:path w="180022" h="18097">
                  <a:moveTo>
                    <a:pt x="0" y="18098"/>
                  </a:moveTo>
                  <a:lnTo>
                    <a:pt x="180022" y="0"/>
                  </a:lnTo>
                </a:path>
              </a:pathLst>
            </a:custGeom>
            <a:ln w="9525" cap="flat">
              <a:solidFill>
                <a:srgbClr val="EBC999"/>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图形 5"/>
            <p:cNvSpPr/>
            <p:nvPr/>
          </p:nvSpPr>
          <p:spPr>
            <a:xfrm>
              <a:off x="7669530" y="2331720"/>
              <a:ext cx="180022" cy="18097"/>
            </a:xfrm>
            <a:custGeom>
              <a:avLst/>
              <a:gdLst>
                <a:gd name="connsiteX0" fmla="*/ 180023 w 180022"/>
                <a:gd name="connsiteY0" fmla="*/ 18098 h 18097"/>
                <a:gd name="connsiteX1" fmla="*/ 0 w 180022"/>
                <a:gd name="connsiteY1" fmla="*/ 0 h 18097"/>
              </a:gdLst>
              <a:ahLst/>
              <a:cxnLst>
                <a:cxn ang="0">
                  <a:pos x="connsiteX0" y="connsiteY0"/>
                </a:cxn>
                <a:cxn ang="0">
                  <a:pos x="connsiteX1" y="connsiteY1"/>
                </a:cxn>
              </a:cxnLst>
              <a:rect l="l" t="t" r="r" b="b"/>
              <a:pathLst>
                <a:path w="180022" h="18097">
                  <a:moveTo>
                    <a:pt x="180023" y="18098"/>
                  </a:moveTo>
                  <a:lnTo>
                    <a:pt x="0" y="0"/>
                  </a:lnTo>
                </a:path>
              </a:pathLst>
            </a:custGeom>
            <a:ln w="9525" cap="flat">
              <a:solidFill>
                <a:srgbClr val="EBC999"/>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7" name="图形 5"/>
            <p:cNvGrpSpPr/>
            <p:nvPr/>
          </p:nvGrpSpPr>
          <p:grpSpPr>
            <a:xfrm>
              <a:off x="7719059" y="4139565"/>
              <a:ext cx="633412" cy="613409"/>
              <a:chOff x="7719059" y="4139565"/>
              <a:chExt cx="633412" cy="613409"/>
            </a:xfrm>
          </p:grpSpPr>
          <p:sp>
            <p:nvSpPr>
              <p:cNvPr id="29" name="图形 5"/>
              <p:cNvSpPr/>
              <p:nvPr/>
            </p:nvSpPr>
            <p:spPr>
              <a:xfrm>
                <a:off x="7719059" y="4139565"/>
                <a:ext cx="468630" cy="496252"/>
              </a:xfrm>
              <a:custGeom>
                <a:avLst/>
                <a:gdLst>
                  <a:gd name="connsiteX0" fmla="*/ 468630 w 468630"/>
                  <a:gd name="connsiteY0" fmla="*/ 496253 h 496252"/>
                  <a:gd name="connsiteX1" fmla="*/ 344805 w 468630"/>
                  <a:gd name="connsiteY1" fmla="*/ 400050 h 496252"/>
                  <a:gd name="connsiteX2" fmla="*/ 0 w 468630"/>
                  <a:gd name="connsiteY2" fmla="*/ 0 h 496252"/>
                  <a:gd name="connsiteX3" fmla="*/ 443865 w 468630"/>
                  <a:gd name="connsiteY3" fmla="*/ 293370 h 496252"/>
                </a:gdLst>
                <a:ahLst/>
                <a:cxnLst>
                  <a:cxn ang="0">
                    <a:pos x="connsiteX0" y="connsiteY0"/>
                  </a:cxn>
                  <a:cxn ang="0">
                    <a:pos x="connsiteX1" y="connsiteY1"/>
                  </a:cxn>
                  <a:cxn ang="0">
                    <a:pos x="connsiteX2" y="connsiteY2"/>
                  </a:cxn>
                  <a:cxn ang="0">
                    <a:pos x="connsiteX3" y="connsiteY3"/>
                  </a:cxn>
                </a:cxnLst>
                <a:rect l="l" t="t" r="r" b="b"/>
                <a:pathLst>
                  <a:path w="468630" h="496252">
                    <a:moveTo>
                      <a:pt x="468630" y="496253"/>
                    </a:moveTo>
                    <a:lnTo>
                      <a:pt x="344805" y="400050"/>
                    </a:lnTo>
                    <a:lnTo>
                      <a:pt x="0" y="0"/>
                    </a:lnTo>
                    <a:lnTo>
                      <a:pt x="443865" y="293370"/>
                    </a:lnTo>
                    <a:close/>
                  </a:path>
                </a:pathLst>
              </a:custGeom>
              <a:solidFill>
                <a:srgbClr val="57A9D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图形 5"/>
              <p:cNvSpPr/>
              <p:nvPr/>
            </p:nvSpPr>
            <p:spPr>
              <a:xfrm>
                <a:off x="7719059" y="4139565"/>
                <a:ext cx="366712" cy="613409"/>
              </a:xfrm>
              <a:custGeom>
                <a:avLst/>
                <a:gdLst>
                  <a:gd name="connsiteX0" fmla="*/ 0 w 366712"/>
                  <a:gd name="connsiteY0" fmla="*/ 0 h 613409"/>
                  <a:gd name="connsiteX1" fmla="*/ 366713 w 366712"/>
                  <a:gd name="connsiteY1" fmla="*/ 364807 h 613409"/>
                  <a:gd name="connsiteX2" fmla="*/ 250508 w 366712"/>
                  <a:gd name="connsiteY2" fmla="*/ 613410 h 613409"/>
                </a:gdLst>
                <a:ahLst/>
                <a:cxnLst>
                  <a:cxn ang="0">
                    <a:pos x="connsiteX0" y="connsiteY0"/>
                  </a:cxn>
                  <a:cxn ang="0">
                    <a:pos x="connsiteX1" y="connsiteY1"/>
                  </a:cxn>
                  <a:cxn ang="0">
                    <a:pos x="connsiteX2" y="connsiteY2"/>
                  </a:cxn>
                </a:cxnLst>
                <a:rect l="l" t="t" r="r" b="b"/>
                <a:pathLst>
                  <a:path w="366712" h="613409">
                    <a:moveTo>
                      <a:pt x="0" y="0"/>
                    </a:moveTo>
                    <a:lnTo>
                      <a:pt x="366713" y="364807"/>
                    </a:lnTo>
                    <a:lnTo>
                      <a:pt x="250508" y="613410"/>
                    </a:lnTo>
                    <a:close/>
                  </a:path>
                </a:pathLst>
              </a:custGeom>
              <a:solidFill>
                <a:srgbClr val="96E8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图形 5"/>
              <p:cNvSpPr/>
              <p:nvPr/>
            </p:nvSpPr>
            <p:spPr>
              <a:xfrm>
                <a:off x="7719059" y="4139565"/>
                <a:ext cx="633412" cy="293369"/>
              </a:xfrm>
              <a:custGeom>
                <a:avLst/>
                <a:gdLst>
                  <a:gd name="connsiteX0" fmla="*/ 443865 w 633412"/>
                  <a:gd name="connsiteY0" fmla="*/ 293370 h 293369"/>
                  <a:gd name="connsiteX1" fmla="*/ 0 w 633412"/>
                  <a:gd name="connsiteY1" fmla="*/ 0 h 293369"/>
                  <a:gd name="connsiteX2" fmla="*/ 633413 w 633412"/>
                  <a:gd name="connsiteY2" fmla="*/ 194310 h 293369"/>
                </a:gdLst>
                <a:ahLst/>
                <a:cxnLst>
                  <a:cxn ang="0">
                    <a:pos x="connsiteX0" y="connsiteY0"/>
                  </a:cxn>
                  <a:cxn ang="0">
                    <a:pos x="connsiteX1" y="connsiteY1"/>
                  </a:cxn>
                  <a:cxn ang="0">
                    <a:pos x="connsiteX2" y="connsiteY2"/>
                  </a:cxn>
                </a:cxnLst>
                <a:rect l="l" t="t" r="r" b="b"/>
                <a:pathLst>
                  <a:path w="633412" h="293369">
                    <a:moveTo>
                      <a:pt x="443865" y="293370"/>
                    </a:moveTo>
                    <a:lnTo>
                      <a:pt x="0" y="0"/>
                    </a:lnTo>
                    <a:lnTo>
                      <a:pt x="633413" y="194310"/>
                    </a:lnTo>
                    <a:close/>
                  </a:path>
                </a:pathLst>
              </a:custGeom>
              <a:solidFill>
                <a:srgbClr val="96E8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图形 5"/>
              <p:cNvSpPr/>
              <p:nvPr/>
            </p:nvSpPr>
            <p:spPr>
              <a:xfrm>
                <a:off x="7719059" y="4139565"/>
                <a:ext cx="468630" cy="496252"/>
              </a:xfrm>
              <a:custGeom>
                <a:avLst/>
                <a:gdLst>
                  <a:gd name="connsiteX0" fmla="*/ 468630 w 468630"/>
                  <a:gd name="connsiteY0" fmla="*/ 496253 h 496252"/>
                  <a:gd name="connsiteX1" fmla="*/ 366713 w 468630"/>
                  <a:gd name="connsiteY1" fmla="*/ 364807 h 496252"/>
                  <a:gd name="connsiteX2" fmla="*/ 0 w 468630"/>
                  <a:gd name="connsiteY2" fmla="*/ 0 h 496252"/>
                  <a:gd name="connsiteX3" fmla="*/ 443865 w 468630"/>
                  <a:gd name="connsiteY3" fmla="*/ 293370 h 496252"/>
                </a:gdLst>
                <a:ahLst/>
                <a:cxnLst>
                  <a:cxn ang="0">
                    <a:pos x="connsiteX0" y="connsiteY0"/>
                  </a:cxn>
                  <a:cxn ang="0">
                    <a:pos x="connsiteX1" y="connsiteY1"/>
                  </a:cxn>
                  <a:cxn ang="0">
                    <a:pos x="connsiteX2" y="connsiteY2"/>
                  </a:cxn>
                  <a:cxn ang="0">
                    <a:pos x="connsiteX3" y="connsiteY3"/>
                  </a:cxn>
                </a:cxnLst>
                <a:rect l="l" t="t" r="r" b="b"/>
                <a:pathLst>
                  <a:path w="468630" h="496252">
                    <a:moveTo>
                      <a:pt x="468630" y="496253"/>
                    </a:moveTo>
                    <a:lnTo>
                      <a:pt x="366713" y="364807"/>
                    </a:lnTo>
                    <a:lnTo>
                      <a:pt x="0" y="0"/>
                    </a:lnTo>
                    <a:lnTo>
                      <a:pt x="443865" y="293370"/>
                    </a:lnTo>
                    <a:close/>
                  </a:path>
                </a:pathLst>
              </a:custGeom>
              <a:solidFill>
                <a:srgbClr val="67BE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3" name="图形 5"/>
            <p:cNvGrpSpPr/>
            <p:nvPr/>
          </p:nvGrpSpPr>
          <p:grpSpPr>
            <a:xfrm>
              <a:off x="7449502" y="4239577"/>
              <a:ext cx="333374" cy="401954"/>
              <a:chOff x="7449502" y="4239577"/>
              <a:chExt cx="333374" cy="401954"/>
            </a:xfrm>
          </p:grpSpPr>
          <p:sp>
            <p:nvSpPr>
              <p:cNvPr id="34" name="图形 5"/>
              <p:cNvSpPr/>
              <p:nvPr/>
            </p:nvSpPr>
            <p:spPr>
              <a:xfrm>
                <a:off x="7512367" y="4239577"/>
                <a:ext cx="140969" cy="401954"/>
              </a:xfrm>
              <a:custGeom>
                <a:avLst/>
                <a:gdLst>
                  <a:gd name="connsiteX0" fmla="*/ 92392 w 140969"/>
                  <a:gd name="connsiteY0" fmla="*/ 401955 h 401954"/>
                  <a:gd name="connsiteX1" fmla="*/ 57150 w 140969"/>
                  <a:gd name="connsiteY1" fmla="*/ 314325 h 401954"/>
                  <a:gd name="connsiteX2" fmla="*/ 0 w 140969"/>
                  <a:gd name="connsiteY2" fmla="*/ 0 h 401954"/>
                  <a:gd name="connsiteX3" fmla="*/ 140970 w 140969"/>
                  <a:gd name="connsiteY3" fmla="*/ 288607 h 401954"/>
                </a:gdLst>
                <a:ahLst/>
                <a:cxnLst>
                  <a:cxn ang="0">
                    <a:pos x="connsiteX0" y="connsiteY0"/>
                  </a:cxn>
                  <a:cxn ang="0">
                    <a:pos x="connsiteX1" y="connsiteY1"/>
                  </a:cxn>
                  <a:cxn ang="0">
                    <a:pos x="connsiteX2" y="connsiteY2"/>
                  </a:cxn>
                  <a:cxn ang="0">
                    <a:pos x="connsiteX3" y="connsiteY3"/>
                  </a:cxn>
                </a:cxnLst>
                <a:rect l="l" t="t" r="r" b="b"/>
                <a:pathLst>
                  <a:path w="140969" h="401954">
                    <a:moveTo>
                      <a:pt x="92392" y="401955"/>
                    </a:moveTo>
                    <a:lnTo>
                      <a:pt x="57150" y="314325"/>
                    </a:lnTo>
                    <a:lnTo>
                      <a:pt x="0" y="0"/>
                    </a:lnTo>
                    <a:lnTo>
                      <a:pt x="140970" y="288607"/>
                    </a:lnTo>
                    <a:close/>
                  </a:path>
                </a:pathLst>
              </a:custGeom>
              <a:solidFill>
                <a:srgbClr val="D9C024"/>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图形 5"/>
              <p:cNvSpPr/>
              <p:nvPr/>
            </p:nvSpPr>
            <p:spPr>
              <a:xfrm>
                <a:off x="7449502" y="4239577"/>
                <a:ext cx="142875" cy="346709"/>
              </a:xfrm>
              <a:custGeom>
                <a:avLst/>
                <a:gdLst>
                  <a:gd name="connsiteX0" fmla="*/ 62865 w 142875"/>
                  <a:gd name="connsiteY0" fmla="*/ 0 h 346709"/>
                  <a:gd name="connsiteX1" fmla="*/ 142875 w 142875"/>
                  <a:gd name="connsiteY1" fmla="*/ 301942 h 346709"/>
                  <a:gd name="connsiteX2" fmla="*/ 0 w 142875"/>
                  <a:gd name="connsiteY2" fmla="*/ 346710 h 346709"/>
                </a:gdLst>
                <a:ahLst/>
                <a:cxnLst>
                  <a:cxn ang="0">
                    <a:pos x="connsiteX0" y="connsiteY0"/>
                  </a:cxn>
                  <a:cxn ang="0">
                    <a:pos x="connsiteX1" y="connsiteY1"/>
                  </a:cxn>
                  <a:cxn ang="0">
                    <a:pos x="connsiteX2" y="connsiteY2"/>
                  </a:cxn>
                </a:cxnLst>
                <a:rect l="l" t="t" r="r" b="b"/>
                <a:pathLst>
                  <a:path w="142875" h="346709">
                    <a:moveTo>
                      <a:pt x="62865" y="0"/>
                    </a:moveTo>
                    <a:lnTo>
                      <a:pt x="142875" y="301942"/>
                    </a:lnTo>
                    <a:lnTo>
                      <a:pt x="0" y="346710"/>
                    </a:lnTo>
                    <a:close/>
                  </a:path>
                </a:pathLst>
              </a:custGeom>
              <a:solidFill>
                <a:srgbClr val="FFE77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图形 5"/>
              <p:cNvSpPr/>
              <p:nvPr/>
            </p:nvSpPr>
            <p:spPr>
              <a:xfrm>
                <a:off x="7512367" y="4239577"/>
                <a:ext cx="270509" cy="295275"/>
              </a:xfrm>
              <a:custGeom>
                <a:avLst/>
                <a:gdLst>
                  <a:gd name="connsiteX0" fmla="*/ 140970 w 270509"/>
                  <a:gd name="connsiteY0" fmla="*/ 288607 h 295275"/>
                  <a:gd name="connsiteX1" fmla="*/ 0 w 270509"/>
                  <a:gd name="connsiteY1" fmla="*/ 0 h 295275"/>
                  <a:gd name="connsiteX2" fmla="*/ 270510 w 270509"/>
                  <a:gd name="connsiteY2" fmla="*/ 295275 h 295275"/>
                </a:gdLst>
                <a:ahLst/>
                <a:cxnLst>
                  <a:cxn ang="0">
                    <a:pos x="connsiteX0" y="connsiteY0"/>
                  </a:cxn>
                  <a:cxn ang="0">
                    <a:pos x="connsiteX1" y="connsiteY1"/>
                  </a:cxn>
                  <a:cxn ang="0">
                    <a:pos x="connsiteX2" y="connsiteY2"/>
                  </a:cxn>
                </a:cxnLst>
                <a:rect l="l" t="t" r="r" b="b"/>
                <a:pathLst>
                  <a:path w="270509" h="295275">
                    <a:moveTo>
                      <a:pt x="140970" y="288607"/>
                    </a:moveTo>
                    <a:lnTo>
                      <a:pt x="0" y="0"/>
                    </a:lnTo>
                    <a:lnTo>
                      <a:pt x="270510" y="295275"/>
                    </a:lnTo>
                    <a:close/>
                  </a:path>
                </a:pathLst>
              </a:custGeom>
              <a:solidFill>
                <a:srgbClr val="FFE77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图形 5"/>
              <p:cNvSpPr/>
              <p:nvPr/>
            </p:nvSpPr>
            <p:spPr>
              <a:xfrm>
                <a:off x="7512367" y="4239577"/>
                <a:ext cx="140969" cy="401954"/>
              </a:xfrm>
              <a:custGeom>
                <a:avLst/>
                <a:gdLst>
                  <a:gd name="connsiteX0" fmla="*/ 92392 w 140969"/>
                  <a:gd name="connsiteY0" fmla="*/ 401955 h 401954"/>
                  <a:gd name="connsiteX1" fmla="*/ 80010 w 140969"/>
                  <a:gd name="connsiteY1" fmla="*/ 301942 h 401954"/>
                  <a:gd name="connsiteX2" fmla="*/ 0 w 140969"/>
                  <a:gd name="connsiteY2" fmla="*/ 0 h 401954"/>
                  <a:gd name="connsiteX3" fmla="*/ 140970 w 140969"/>
                  <a:gd name="connsiteY3" fmla="*/ 288607 h 401954"/>
                </a:gdLst>
                <a:ahLst/>
                <a:cxnLst>
                  <a:cxn ang="0">
                    <a:pos x="connsiteX0" y="connsiteY0"/>
                  </a:cxn>
                  <a:cxn ang="0">
                    <a:pos x="connsiteX1" y="connsiteY1"/>
                  </a:cxn>
                  <a:cxn ang="0">
                    <a:pos x="connsiteX2" y="connsiteY2"/>
                  </a:cxn>
                  <a:cxn ang="0">
                    <a:pos x="connsiteX3" y="connsiteY3"/>
                  </a:cxn>
                </a:cxnLst>
                <a:rect l="l" t="t" r="r" b="b"/>
                <a:pathLst>
                  <a:path w="140969" h="401954">
                    <a:moveTo>
                      <a:pt x="92392" y="401955"/>
                    </a:moveTo>
                    <a:lnTo>
                      <a:pt x="80010" y="301942"/>
                    </a:lnTo>
                    <a:lnTo>
                      <a:pt x="0" y="0"/>
                    </a:lnTo>
                    <a:lnTo>
                      <a:pt x="140970" y="288607"/>
                    </a:lnTo>
                    <a:close/>
                  </a:path>
                </a:pathLst>
              </a:custGeom>
              <a:solidFill>
                <a:srgbClr val="E6CB3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100" name="文本框 99"/>
          <p:cNvSpPr txBox="1"/>
          <p:nvPr/>
        </p:nvSpPr>
        <p:spPr>
          <a:xfrm>
            <a:off x="2341880" y="3019425"/>
            <a:ext cx="7345680" cy="1938020"/>
          </a:xfrm>
          <a:prstGeom prst="rect">
            <a:avLst/>
          </a:prstGeom>
          <a:noFill/>
          <a:ln w="9525">
            <a:noFill/>
          </a:ln>
        </p:spPr>
        <p:txBody>
          <a:bodyPr wrap="square">
            <a:spAutoFit/>
          </a:bodyPr>
          <a:p>
            <a:pPr algn="l">
              <a:lnSpc>
                <a:spcPct val="150000"/>
              </a:lnSpc>
              <a:spcBef>
                <a:spcPts val="0"/>
              </a:spcBef>
              <a:spcAft>
                <a:spcPts val="0"/>
              </a:spcAft>
              <a:buClrTx/>
              <a:buSzTx/>
              <a:buFontTx/>
              <a:defRPr/>
            </a:pPr>
            <a:r>
              <a:rPr lang="zh-CN" altLang="en-US" sz="2000" b="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纳税人可通过学习《案例库》，了解跨境经营中可能遇到的税收风险，以及通过法律程序解决涉税争议的办法，帮助有效防范和应对以上风险，亦可以更好地理解不同国家的税收法律法规及税务合规要求，促进合法经营。</a:t>
            </a:r>
            <a:endParaRPr lang="zh-CN" altLang="en-US" sz="200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E98D38"/>
                </a:solidFill>
                <a:effectLst/>
                <a:uLnTx/>
                <a:uFillTx/>
                <a:latin typeface="微软雅黑" panose="020B0503020204020204" pitchFamily="34" charset="-122"/>
                <a:ea typeface="微软雅黑" panose="020B0503020204020204" pitchFamily="34" charset="-122"/>
                <a:sym typeface="+mn-ea"/>
              </a:rPr>
              <a:t>五、跨境问答</a:t>
            </a:r>
            <a:endParaRPr lang="zh-CN" altLang="zh-CN" sz="3600" b="1" dirty="0">
              <a:solidFill>
                <a:schemeClr val="bg1">
                  <a:lumMod val="50000"/>
                </a:schemeClr>
              </a:solidFill>
              <a:latin typeface="Arial" panose="020B0604020202020204" pitchFamily="34" charset="0"/>
              <a:ea typeface="微软雅黑" panose="020B0503020204020204" pitchFamily="34" charset="-122"/>
              <a:sym typeface="+mn-ea"/>
            </a:endParaRPr>
          </a:p>
        </p:txBody>
      </p:sp>
      <p:sp>
        <p:nvSpPr>
          <p:cNvPr id="10" name="流程图: 可选过程 9"/>
          <p:cNvSpPr/>
          <p:nvPr/>
        </p:nvSpPr>
        <p:spPr>
          <a:xfrm>
            <a:off x="863824" y="1650376"/>
            <a:ext cx="1807056" cy="477749"/>
          </a:xfrm>
          <a:prstGeom prst="flowChartAlternateProcess">
            <a:avLst/>
          </a:prstGeom>
          <a:gradFill flip="none" rotWithShape="1">
            <a:gsLst>
              <a:gs pos="0">
                <a:srgbClr val="538ACE"/>
              </a:gs>
              <a:gs pos="60000">
                <a:srgbClr val="0563C1"/>
              </a:gs>
            </a:gsLst>
            <a:lin ang="2700000" scaled="0"/>
          </a:gradFill>
          <a:ln w="12700" cap="flat" cmpd="sng" algn="ctr">
            <a:noFill/>
            <a:prstDash val="solid"/>
            <a:miter lim="800000"/>
          </a:ln>
          <a:effectLst>
            <a:outerShdw blurRad="241300" dist="101600" dir="5400000" algn="t" rotWithShape="0">
              <a:srgbClr val="0563C1">
                <a:alpha val="20000"/>
              </a:srgbClr>
            </a:outerShdw>
          </a:effectLst>
        </p:spPr>
        <p:txBody>
          <a:bodyPr rtlCol="0" anchor="ctr">
            <a:noAutofit/>
          </a:bodyPr>
          <a:p>
            <a:pPr algn="ctr"/>
            <a:r>
              <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rPr>
              <a:t>产品简介</a:t>
            </a:r>
            <a:endPar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endParaRPr>
          </a:p>
        </p:txBody>
      </p:sp>
      <p:sp>
        <p:nvSpPr>
          <p:cNvPr id="11" name="矩形: 圆角 10"/>
          <p:cNvSpPr/>
          <p:nvPr/>
        </p:nvSpPr>
        <p:spPr bwMode="auto">
          <a:xfrm>
            <a:off x="863600" y="2590165"/>
            <a:ext cx="7174865" cy="3585210"/>
          </a:xfrm>
          <a:prstGeom prst="roundRect">
            <a:avLst>
              <a:gd name="adj" fmla="val 2388"/>
            </a:avLst>
          </a:prstGeom>
          <a:solidFill>
            <a:sysClr val="window" lastClr="FFFFFF"/>
          </a:solidFill>
          <a:ln w="3175" cap="flat" cmpd="sng" algn="ctr">
            <a:solidFill>
              <a:sysClr val="window" lastClr="FFFFFF">
                <a:lumMod val="75000"/>
              </a:sysClr>
            </a:solidFill>
            <a:prstDash val="solid"/>
            <a:round/>
            <a:headEnd type="none" w="med" len="med"/>
            <a:tailEnd type="none" w="med" len="med"/>
          </a:ln>
          <a:effectLst>
            <a:outerShdw blurRad="152400" dist="88900" dir="5400000" algn="t" rotWithShape="0">
              <a:srgbClr val="0048BF">
                <a:alpha val="10000"/>
              </a:srgbClr>
            </a:outerShdw>
          </a:effectLst>
        </p:spPr>
        <p:txBody>
          <a:bodyPr vert="horz" wrap="square" lIns="121920" tIns="60960" rIns="121920" bIns="60960" numCol="1" rtlCol="0" anchor="t" anchorCtr="0" compatLnSpc="1"/>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OPPOSans M"/>
              <a:ea typeface="OPPOSans M"/>
            </a:endParaRPr>
          </a:p>
        </p:txBody>
      </p:sp>
      <p:sp>
        <p:nvSpPr>
          <p:cNvPr id="5" name="稻壳优创意 4"/>
          <p:cNvSpPr txBox="1"/>
          <p:nvPr/>
        </p:nvSpPr>
        <p:spPr>
          <a:xfrm>
            <a:off x="1028700" y="2763520"/>
            <a:ext cx="6802120" cy="17532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98D38"/>
                </a:solidFill>
                <a:effectLst/>
                <a:uLnTx/>
                <a:uFillTx/>
                <a:latin typeface="微软雅黑" panose="020B0503020204020204" pitchFamily="34" charset="-122"/>
                <a:ea typeface="微软雅黑" panose="020B0503020204020204" pitchFamily="34" charset="-122"/>
                <a:cs typeface="+mn-cs"/>
              </a:rPr>
              <a:t>《跨境纳税人缴费人常见问题解答》</a:t>
            </a: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主要回答纳税人在跨境办税场景中咨询频率高、代表性强的问题，如跨境服务、对外支付、税收协定、出口退税、开具《税收居民证明》等高频业务，涉及个人所得税、增值税、企业所得税等税种。</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sp>
        <p:nvSpPr>
          <p:cNvPr id="6" name="稻壳优创意 4"/>
          <p:cNvSpPr txBox="1"/>
          <p:nvPr/>
        </p:nvSpPr>
        <p:spPr>
          <a:xfrm>
            <a:off x="1028700" y="4843780"/>
            <a:ext cx="6626225" cy="506730"/>
          </a:xfrm>
          <a:prstGeom prst="rect">
            <a:avLst/>
          </a:prstGeom>
          <a:noFill/>
        </p:spPr>
        <p:txBody>
          <a:bodyPr wrap="square">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相关内容会在国家税务总局官网上持续更新。</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pic>
        <p:nvPicPr>
          <p:cNvPr id="3" name="图片 2" descr="内网通截图20260421170815"/>
          <p:cNvPicPr>
            <a:picLocks noChangeAspect="1"/>
          </p:cNvPicPr>
          <p:nvPr/>
        </p:nvPicPr>
        <p:blipFill>
          <a:blip r:embed="rId1"/>
          <a:stretch>
            <a:fillRect/>
          </a:stretch>
        </p:blipFill>
        <p:spPr>
          <a:xfrm>
            <a:off x="8268970" y="3839845"/>
            <a:ext cx="3819525" cy="2514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5854A0"/>
                </a:solidFill>
                <a:effectLst/>
                <a:uLnTx/>
                <a:uFillTx/>
                <a:latin typeface="微软雅黑" panose="020B0503020204020204" pitchFamily="34" charset="-122"/>
                <a:ea typeface="微软雅黑" panose="020B0503020204020204" pitchFamily="34" charset="-122"/>
                <a:sym typeface="+mn-ea"/>
              </a:rPr>
              <a:t>六、全球资讯</a:t>
            </a:r>
            <a:endParaRPr lang="zh-CN" altLang="zh-CN" sz="3600" b="1" dirty="0">
              <a:solidFill>
                <a:schemeClr val="bg1">
                  <a:lumMod val="50000"/>
                </a:schemeClr>
              </a:solidFill>
              <a:latin typeface="Arial" panose="020B0604020202020204" pitchFamily="34" charset="0"/>
              <a:ea typeface="微软雅黑" panose="020B0503020204020204" pitchFamily="34" charset="-122"/>
              <a:sym typeface="+mn-ea"/>
            </a:endParaRPr>
          </a:p>
        </p:txBody>
      </p:sp>
      <p:sp>
        <p:nvSpPr>
          <p:cNvPr id="10" name="流程图: 可选过程 9"/>
          <p:cNvSpPr/>
          <p:nvPr/>
        </p:nvSpPr>
        <p:spPr>
          <a:xfrm>
            <a:off x="863824" y="1650376"/>
            <a:ext cx="1807056" cy="477749"/>
          </a:xfrm>
          <a:prstGeom prst="flowChartAlternateProcess">
            <a:avLst/>
          </a:prstGeom>
          <a:gradFill flip="none" rotWithShape="1">
            <a:gsLst>
              <a:gs pos="0">
                <a:srgbClr val="538ACE"/>
              </a:gs>
              <a:gs pos="60000">
                <a:srgbClr val="0563C1"/>
              </a:gs>
            </a:gsLst>
            <a:lin ang="2700000" scaled="0"/>
          </a:gradFill>
          <a:ln w="12700" cap="flat" cmpd="sng" algn="ctr">
            <a:noFill/>
            <a:prstDash val="solid"/>
            <a:miter lim="800000"/>
          </a:ln>
          <a:effectLst>
            <a:outerShdw blurRad="241300" dist="101600" dir="5400000" algn="t" rotWithShape="0">
              <a:srgbClr val="0563C1">
                <a:alpha val="20000"/>
              </a:srgbClr>
            </a:outerShdw>
          </a:effectLst>
        </p:spPr>
        <p:txBody>
          <a:bodyPr rtlCol="0" anchor="ctr">
            <a:noAutofit/>
          </a:bodyPr>
          <a:p>
            <a:pPr algn="ctr"/>
            <a:r>
              <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rPr>
              <a:t>产品简介</a:t>
            </a:r>
            <a:endPar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endParaRPr>
          </a:p>
        </p:txBody>
      </p:sp>
      <p:sp>
        <p:nvSpPr>
          <p:cNvPr id="11" name="矩形: 圆角 10"/>
          <p:cNvSpPr/>
          <p:nvPr/>
        </p:nvSpPr>
        <p:spPr bwMode="auto">
          <a:xfrm>
            <a:off x="863600" y="2590165"/>
            <a:ext cx="7174865" cy="3585210"/>
          </a:xfrm>
          <a:prstGeom prst="roundRect">
            <a:avLst>
              <a:gd name="adj" fmla="val 2388"/>
            </a:avLst>
          </a:prstGeom>
          <a:solidFill>
            <a:sysClr val="window" lastClr="FFFFFF"/>
          </a:solidFill>
          <a:ln w="3175" cap="flat" cmpd="sng" algn="ctr">
            <a:solidFill>
              <a:sysClr val="window" lastClr="FFFFFF">
                <a:lumMod val="75000"/>
              </a:sysClr>
            </a:solidFill>
            <a:prstDash val="solid"/>
            <a:round/>
            <a:headEnd type="none" w="med" len="med"/>
            <a:tailEnd type="none" w="med" len="med"/>
          </a:ln>
          <a:effectLst>
            <a:outerShdw blurRad="152400" dist="88900" dir="5400000" algn="t" rotWithShape="0">
              <a:srgbClr val="0048BF">
                <a:alpha val="10000"/>
              </a:srgbClr>
            </a:outerShdw>
          </a:effectLst>
        </p:spPr>
        <p:txBody>
          <a:bodyPr vert="horz" wrap="square" lIns="121920" tIns="60960" rIns="121920" bIns="60960" numCol="1" rtlCol="0" anchor="t" anchorCtr="0" compatLnSpc="1"/>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OPPOSans M"/>
              <a:ea typeface="OPPOSans M"/>
            </a:endParaRPr>
          </a:p>
        </p:txBody>
      </p:sp>
      <p:sp>
        <p:nvSpPr>
          <p:cNvPr id="5" name="稻壳优创意 4"/>
          <p:cNvSpPr txBox="1"/>
          <p:nvPr/>
        </p:nvSpPr>
        <p:spPr>
          <a:xfrm>
            <a:off x="1028700" y="2763520"/>
            <a:ext cx="6802120" cy="216852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5854A0"/>
                </a:solidFill>
                <a:effectLst/>
                <a:uLnTx/>
                <a:uFillTx/>
                <a:latin typeface="微软雅黑" panose="020B0503020204020204" pitchFamily="34" charset="-122"/>
                <a:ea typeface="微软雅黑" panose="020B0503020204020204" pitchFamily="34" charset="-122"/>
                <a:cs typeface="+mn-cs"/>
              </a:rPr>
              <a:t>《全球税讯》</a:t>
            </a: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以下简称《税讯》）是国际税收动态类知识产品，根据公开渠道信息编译整理，按月更新，来源包括外国政府网站、权威媒体、智库等，内容主要包括全球各国（地区）税收政策法规、征管程序、税收优惠、遵从风险、税收协定最新变化等“走出去”纳税人较为关心的涉税信息。</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sp>
        <p:nvSpPr>
          <p:cNvPr id="6" name="稻壳优创意 4"/>
          <p:cNvSpPr txBox="1"/>
          <p:nvPr/>
        </p:nvSpPr>
        <p:spPr>
          <a:xfrm>
            <a:off x="1028700" y="5064760"/>
            <a:ext cx="6626225" cy="922020"/>
          </a:xfrm>
          <a:prstGeom prst="rect">
            <a:avLst/>
          </a:prstGeom>
          <a:noFill/>
        </p:spPr>
        <p:txBody>
          <a:bodyPr wrap="square">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建议将《税讯》与国别（地区）投资税收指南结合起来看，这样就可以对东道国税制有一个全景和动态的了解。</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pic>
        <p:nvPicPr>
          <p:cNvPr id="2" name="图片 1" descr="内网通截图20260421171101"/>
          <p:cNvPicPr>
            <a:picLocks noChangeAspect="1"/>
          </p:cNvPicPr>
          <p:nvPr/>
        </p:nvPicPr>
        <p:blipFill>
          <a:blip r:embed="rId1"/>
          <a:stretch>
            <a:fillRect/>
          </a:stretch>
        </p:blipFill>
        <p:spPr>
          <a:xfrm>
            <a:off x="8038465" y="3740150"/>
            <a:ext cx="4133850" cy="28098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a:ln>
                  <a:noFill/>
                </a:ln>
                <a:solidFill>
                  <a:srgbClr val="538ACE"/>
                </a:solidFill>
                <a:effectLst/>
                <a:uLnTx/>
                <a:uFillTx/>
                <a:latin typeface="微软雅黑" panose="020B0503020204020204" pitchFamily="34" charset="-122"/>
                <a:ea typeface="微软雅黑" panose="020B0503020204020204" pitchFamily="34" charset="-122"/>
                <a:sym typeface="+mn-ea"/>
              </a:rPr>
              <a:t>登录网站</a:t>
            </a:r>
            <a:endParaRPr lang="zh-CN" altLang="en-US" sz="3600" b="1" noProof="0">
              <a:ln>
                <a:noFill/>
              </a:ln>
              <a:solidFill>
                <a:srgbClr val="538ACE"/>
              </a:solidFill>
              <a:effectLst/>
              <a:uLnTx/>
              <a:uFillTx/>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926465" y="1592580"/>
            <a:ext cx="10868660" cy="4559935"/>
          </a:xfrm>
          <a:prstGeom prst="rect">
            <a:avLst/>
          </a:prstGeom>
          <a:gradFill flip="none" rotWithShape="1">
            <a:gsLst>
              <a:gs pos="0">
                <a:schemeClr val="bg1"/>
              </a:gs>
              <a:gs pos="100000">
                <a:schemeClr val="bg1"/>
              </a:gs>
              <a:gs pos="46000">
                <a:schemeClr val="accent1">
                  <a:lumMod val="5000"/>
                  <a:lumOff val="95000"/>
                </a:schemeClr>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latin typeface="Arial" panose="020B0604020202020204"/>
              <a:ea typeface="OPPOSans R"/>
              <a:cs typeface="+mn-cs"/>
            </a:endParaRPr>
          </a:p>
        </p:txBody>
      </p:sp>
      <p:grpSp>
        <p:nvGrpSpPr>
          <p:cNvPr id="7" name="组合 6"/>
          <p:cNvGrpSpPr/>
          <p:nvPr/>
        </p:nvGrpSpPr>
        <p:grpSpPr>
          <a:xfrm>
            <a:off x="1277383" y="2052576"/>
            <a:ext cx="10167221" cy="3641251"/>
            <a:chOff x="3832040" y="5046004"/>
            <a:chExt cx="7312556" cy="2878202"/>
          </a:xfrm>
        </p:grpSpPr>
        <p:sp>
          <p:nvSpPr>
            <p:cNvPr id="8" name="矩形: 圆角 11"/>
            <p:cNvSpPr/>
            <p:nvPr/>
          </p:nvSpPr>
          <p:spPr bwMode="auto">
            <a:xfrm>
              <a:off x="3832040" y="5089105"/>
              <a:ext cx="7312556" cy="2835101"/>
            </a:xfrm>
            <a:prstGeom prst="roundRect">
              <a:avLst>
                <a:gd name="adj" fmla="val 8013"/>
              </a:avLst>
            </a:prstGeom>
            <a:solidFill>
              <a:sysClr val="window" lastClr="FFFFFF"/>
            </a:solidFill>
            <a:ln w="3175" cap="flat" cmpd="sng" algn="ctr">
              <a:solidFill>
                <a:sysClr val="window" lastClr="FFFFFF">
                  <a:lumMod val="75000"/>
                </a:sysClr>
              </a:solidFill>
              <a:prstDash val="solid"/>
              <a:round/>
              <a:headEnd type="none" w="med" len="med"/>
              <a:tailEnd type="none" w="med" len="med"/>
            </a:ln>
            <a:effectLst>
              <a:outerShdw blurRad="152400" dist="88900" dir="5400000" algn="t" rotWithShape="0">
                <a:srgbClr val="0048BF">
                  <a:alpha val="10000"/>
                </a:srgbClr>
              </a:outerShdw>
            </a:effectLst>
          </p:spPr>
          <p:txBody>
            <a:bodyPr vert="horz" wrap="none" lIns="121920" tIns="60960" rIns="121920" bIns="60960" numCol="1" rtlCol="0" anchor="t" anchorCtr="0" compatLnSpc="1"/>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OPPOSans M"/>
                <a:ea typeface="OPPOSans M"/>
              </a:endParaRPr>
            </a:p>
          </p:txBody>
        </p:sp>
        <p:sp>
          <p:nvSpPr>
            <p:cNvPr id="9" name="任意多边形: 形状 12"/>
            <p:cNvSpPr/>
            <p:nvPr/>
          </p:nvSpPr>
          <p:spPr bwMode="auto">
            <a:xfrm>
              <a:off x="5529198" y="5046004"/>
              <a:ext cx="3840480" cy="297832"/>
            </a:xfrm>
            <a:custGeom>
              <a:avLst/>
              <a:gdLst>
                <a:gd name="connsiteX0" fmla="*/ 0 w 1504792"/>
                <a:gd name="connsiteY0" fmla="*/ 0 h 269509"/>
                <a:gd name="connsiteX1" fmla="*/ 74553 w 1504792"/>
                <a:gd name="connsiteY1" fmla="*/ 225909 h 269509"/>
                <a:gd name="connsiteX2" fmla="*/ 134854 w 1504792"/>
                <a:gd name="connsiteY2" fmla="*/ 269509 h 269509"/>
                <a:gd name="connsiteX3" fmla="*/ 1369938 w 1504792"/>
                <a:gd name="connsiteY3" fmla="*/ 269509 h 269509"/>
                <a:gd name="connsiteX4" fmla="*/ 1430239 w 1504792"/>
                <a:gd name="connsiteY4" fmla="*/ 225909 h 269509"/>
                <a:gd name="connsiteX5" fmla="*/ 1504792 w 1504792"/>
                <a:gd name="connsiteY5" fmla="*/ 0 h 269509"/>
                <a:gd name="connsiteX6" fmla="*/ 0 w 1504792"/>
                <a:gd name="connsiteY6" fmla="*/ 0 h 269509"/>
                <a:gd name="connsiteX0-1" fmla="*/ 0 w 1504792"/>
                <a:gd name="connsiteY0-2" fmla="*/ 0 h 269509"/>
                <a:gd name="connsiteX1-3" fmla="*/ 74553 w 1504792"/>
                <a:gd name="connsiteY1-4" fmla="*/ 225909 h 269509"/>
                <a:gd name="connsiteX2-5" fmla="*/ 134854 w 1504792"/>
                <a:gd name="connsiteY2-6" fmla="*/ 269509 h 269509"/>
                <a:gd name="connsiteX3-7" fmla="*/ 1369938 w 1504792"/>
                <a:gd name="connsiteY3-8" fmla="*/ 269509 h 269509"/>
                <a:gd name="connsiteX4-9" fmla="*/ 1430239 w 1504792"/>
                <a:gd name="connsiteY4-10" fmla="*/ 225909 h 269509"/>
                <a:gd name="connsiteX5-11" fmla="*/ 1504792 w 1504792"/>
                <a:gd name="connsiteY5-12" fmla="*/ 0 h 269509"/>
                <a:gd name="connsiteX6-13" fmla="*/ 0 w 1504792"/>
                <a:gd name="connsiteY6-14" fmla="*/ 0 h 2695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4792" h="269509">
                  <a:moveTo>
                    <a:pt x="0" y="0"/>
                  </a:moveTo>
                  <a:cubicBezTo>
                    <a:pt x="61591" y="67139"/>
                    <a:pt x="49702" y="150606"/>
                    <a:pt x="74553" y="225909"/>
                  </a:cubicBezTo>
                  <a:cubicBezTo>
                    <a:pt x="83142" y="251938"/>
                    <a:pt x="107444" y="269509"/>
                    <a:pt x="134854" y="269509"/>
                  </a:cubicBezTo>
                  <a:lnTo>
                    <a:pt x="1369938" y="269509"/>
                  </a:lnTo>
                  <a:cubicBezTo>
                    <a:pt x="1397348" y="269509"/>
                    <a:pt x="1421649" y="251938"/>
                    <a:pt x="1430239" y="225909"/>
                  </a:cubicBezTo>
                  <a:cubicBezTo>
                    <a:pt x="1455090" y="150606"/>
                    <a:pt x="1422791" y="71221"/>
                    <a:pt x="1504792" y="0"/>
                  </a:cubicBezTo>
                  <a:lnTo>
                    <a:pt x="0" y="0"/>
                  </a:lnTo>
                  <a:close/>
                </a:path>
              </a:pathLst>
            </a:custGeom>
            <a:gradFill>
              <a:gsLst>
                <a:gs pos="0">
                  <a:srgbClr val="5B9BD5">
                    <a:lumMod val="60000"/>
                    <a:lumOff val="40000"/>
                  </a:srgbClr>
                </a:gs>
                <a:gs pos="75000">
                  <a:srgbClr val="0048BF"/>
                </a:gs>
              </a:gsLst>
              <a:lin ang="5400000" scaled="0"/>
            </a:gradFill>
            <a:ln w="19050" cap="rnd" cmpd="sng" algn="ctr">
              <a:noFill/>
              <a:prstDash val="solid"/>
              <a:round/>
              <a:headEnd type="none" w="med" len="med"/>
              <a:tailEnd type="none" w="med" len="med"/>
            </a:ln>
            <a:effectLst>
              <a:outerShdw blurRad="50800" dist="38100" dir="5400000" algn="t" rotWithShape="0">
                <a:srgbClr val="0048BF">
                  <a:lumMod val="50000"/>
                  <a:alpha val="10000"/>
                </a:srgbClr>
              </a:outerShdw>
            </a:effectLst>
          </p:spPr>
          <p:txBody>
            <a:bodyPr vert="horz" wrap="square" lIns="0" tIns="0" rIns="0" bIns="0" numCol="1" rtlCol="0" anchor="ctr" anchorCtr="1" compatLnSpc="1"/>
            <a:p>
              <a:pPr marL="0" marR="0" lvl="0" indent="0" algn="ctr" defTabSz="1219200" eaLnBrk="1" fontAlgn="base" latinLnBrk="0" hangingPunct="1">
                <a:lnSpc>
                  <a:spcPct val="100000"/>
                </a:lnSpc>
                <a:spcBef>
                  <a:spcPct val="0"/>
                </a:spcBef>
                <a:spcAft>
                  <a:spcPct val="0"/>
                </a:spcAft>
                <a:buClrTx/>
                <a:buSzTx/>
                <a:buFontTx/>
                <a:buNone/>
                <a:defRPr/>
              </a:pPr>
              <a:r>
                <a:rPr lang="zh-CN" altLang="en-US" sz="2400" b="1" kern="0" spc="160" dirty="0">
                  <a:solidFill>
                    <a:srgbClr val="FFFFFF"/>
                  </a:solidFill>
                  <a:latin typeface="思源宋体 CN Heavy" panose="02020900000000000000" pitchFamily="18" charset="-122"/>
                  <a:ea typeface="思源宋体 CN Heavy" panose="02020900000000000000" pitchFamily="18" charset="-122"/>
                </a:rPr>
                <a:t>网站地址</a:t>
              </a:r>
              <a:endParaRPr lang="zh-CN" altLang="en-US" sz="2400" b="1" kern="0" spc="160" dirty="0">
                <a:solidFill>
                  <a:srgbClr val="FFFFFF"/>
                </a:solidFill>
                <a:latin typeface="思源宋体 CN Heavy" panose="02020900000000000000" pitchFamily="18" charset="-122"/>
                <a:ea typeface="思源宋体 CN Heavy" panose="02020900000000000000" pitchFamily="18" charset="-122"/>
              </a:endParaRPr>
            </a:p>
          </p:txBody>
        </p:sp>
        <p:sp>
          <p:nvSpPr>
            <p:cNvPr id="14" name="文本框 13"/>
            <p:cNvSpPr txBox="1"/>
            <p:nvPr/>
          </p:nvSpPr>
          <p:spPr>
            <a:xfrm>
              <a:off x="3967640" y="5317570"/>
              <a:ext cx="7054608" cy="297832"/>
            </a:xfrm>
            <a:prstGeom prst="rect">
              <a:avLst/>
            </a:prstGeom>
            <a:noFill/>
          </p:spPr>
          <p:txBody>
            <a:bodyPr wrap="square" rtlCol="0">
              <a:spAutoFit/>
            </a:bodyPr>
            <a:p>
              <a:pPr marL="285750" indent="-285750">
                <a:buFont typeface="Wingdings" panose="05000000000000000000" pitchFamily="2" charset="2"/>
                <a:buChar char="Ø"/>
              </a:pPr>
              <a:endParaRPr lang="zh-CN" altLang="en-US" sz="2000" b="1" dirty="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16" name="稻壳优创意 4"/>
          <p:cNvSpPr txBox="1"/>
          <p:nvPr/>
        </p:nvSpPr>
        <p:spPr>
          <a:xfrm>
            <a:off x="1671320" y="2773045"/>
            <a:ext cx="9331325" cy="2584450"/>
          </a:xfrm>
          <a:prstGeom prst="rect">
            <a:avLst/>
          </a:prstGeom>
          <a:noFill/>
        </p:spPr>
        <p:txBody>
          <a:bodyPr wrap="square">
            <a:spAutoFit/>
          </a:bodyPr>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b="1" i="0" u="none" strike="noStrike" kern="1200" cap="none" spc="0" normalizeH="0" baseline="0" noProof="0" dirty="0">
              <a:ln>
                <a:noFill/>
              </a:ln>
              <a:solidFill>
                <a:srgbClr val="5854A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5854A0"/>
                </a:solidFill>
                <a:effectLst/>
                <a:uLnTx/>
                <a:uFillTx/>
                <a:latin typeface="微软雅黑" panose="020B0503020204020204" pitchFamily="34" charset="-122"/>
                <a:ea typeface="微软雅黑" panose="020B0503020204020204" pitchFamily="34" charset="-122"/>
                <a:cs typeface="+mn-cs"/>
              </a:rPr>
              <a:t>想了解更多具体内容，请通过以下链接登录网站查看：</a:t>
            </a:r>
            <a:endParaRPr kumimoji="0" lang="zh-CN" altLang="en-US" b="1" i="0" u="none" strike="noStrike" kern="1200" cap="none" spc="0" normalizeH="0" baseline="0" noProof="0" dirty="0">
              <a:ln>
                <a:noFill/>
              </a:ln>
              <a:solidFill>
                <a:srgbClr val="5854A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https://www.chinatax.gov.cn/chinatax/n810219/n810744/n1671176/index.html</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R="0" algn="l" defTabSz="914400" fontAlgn="auto">
              <a:lnSpc>
                <a:spcPct val="100000"/>
              </a:lnSpc>
              <a:spcBef>
                <a:spcPts val="0"/>
              </a:spcBef>
              <a:spcAft>
                <a:spcPts val="0"/>
              </a:spcAft>
              <a:buClrTx/>
              <a:buSzTx/>
              <a:buFontTx/>
              <a:buNone/>
              <a:defRPr/>
            </a:pPr>
            <a:r>
              <a:rPr lang="zh-CN" altLang="en-US" sz="3600" b="1" noProof="0">
                <a:ln>
                  <a:noFill/>
                </a:ln>
                <a:solidFill>
                  <a:srgbClr val="538ACE"/>
                </a:solidFill>
                <a:effectLst/>
                <a:uLnTx/>
                <a:uFillTx/>
                <a:latin typeface="微软雅黑" panose="020B0503020204020204" pitchFamily="34" charset="-122"/>
                <a:ea typeface="微软雅黑" panose="020B0503020204020204" pitchFamily="34" charset="-122"/>
                <a:sym typeface="+mn-ea"/>
              </a:rPr>
              <a:t>补充说明</a:t>
            </a:r>
            <a:endParaRPr lang="zh-CN" altLang="en-US" sz="3600" b="1" noProof="0">
              <a:ln>
                <a:noFill/>
              </a:ln>
              <a:solidFill>
                <a:srgbClr val="538ACE"/>
              </a:solidFill>
              <a:effectLst/>
              <a:uLnTx/>
              <a:uFillTx/>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rot="0">
            <a:off x="1548130" y="1702435"/>
            <a:ext cx="9095740" cy="4498340"/>
            <a:chOff x="3838575" y="2105025"/>
            <a:chExt cx="4513896" cy="2647949"/>
          </a:xfrm>
        </p:grpSpPr>
        <p:sp>
          <p:nvSpPr>
            <p:cNvPr id="5" name="图形 5"/>
            <p:cNvSpPr/>
            <p:nvPr/>
          </p:nvSpPr>
          <p:spPr>
            <a:xfrm>
              <a:off x="3838575" y="2439352"/>
              <a:ext cx="4278630" cy="2184082"/>
            </a:xfrm>
            <a:custGeom>
              <a:avLst/>
              <a:gdLst>
                <a:gd name="connsiteX0" fmla="*/ 0 w 4278630"/>
                <a:gd name="connsiteY0" fmla="*/ 0 h 2184082"/>
                <a:gd name="connsiteX1" fmla="*/ 4278630 w 4278630"/>
                <a:gd name="connsiteY1" fmla="*/ 0 h 2184082"/>
                <a:gd name="connsiteX2" fmla="*/ 4278630 w 4278630"/>
                <a:gd name="connsiteY2" fmla="*/ 2184083 h 2184082"/>
                <a:gd name="connsiteX3" fmla="*/ 0 w 4278630"/>
                <a:gd name="connsiteY3" fmla="*/ 2184083 h 2184082"/>
              </a:gdLst>
              <a:ahLst/>
              <a:cxnLst>
                <a:cxn ang="0">
                  <a:pos x="connsiteX0" y="connsiteY0"/>
                </a:cxn>
                <a:cxn ang="0">
                  <a:pos x="connsiteX1" y="connsiteY1"/>
                </a:cxn>
                <a:cxn ang="0">
                  <a:pos x="connsiteX2" y="connsiteY2"/>
                </a:cxn>
                <a:cxn ang="0">
                  <a:pos x="connsiteX3" y="connsiteY3"/>
                </a:cxn>
              </a:cxnLst>
              <a:rect l="l" t="t" r="r" b="b"/>
              <a:pathLst>
                <a:path w="4278630" h="2184082">
                  <a:moveTo>
                    <a:pt x="0" y="0"/>
                  </a:moveTo>
                  <a:lnTo>
                    <a:pt x="4278630" y="0"/>
                  </a:lnTo>
                  <a:lnTo>
                    <a:pt x="4278630" y="2184083"/>
                  </a:lnTo>
                  <a:lnTo>
                    <a:pt x="0" y="2184083"/>
                  </a:lnTo>
                  <a:close/>
                </a:path>
              </a:pathLst>
            </a:custGeom>
            <a:solidFill>
              <a:srgbClr val="E8E8E8"/>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图形 5"/>
            <p:cNvSpPr/>
            <p:nvPr/>
          </p:nvSpPr>
          <p:spPr>
            <a:xfrm>
              <a:off x="7632382" y="2110740"/>
              <a:ext cx="218122" cy="501967"/>
            </a:xfrm>
            <a:custGeom>
              <a:avLst/>
              <a:gdLst>
                <a:gd name="connsiteX0" fmla="*/ 184785 w 218122"/>
                <a:gd name="connsiteY0" fmla="*/ 501968 h 501967"/>
                <a:gd name="connsiteX1" fmla="*/ 0 w 218122"/>
                <a:gd name="connsiteY1" fmla="*/ 482918 h 501967"/>
                <a:gd name="connsiteX2" fmla="*/ 33338 w 218122"/>
                <a:gd name="connsiteY2" fmla="*/ 0 h 501967"/>
                <a:gd name="connsiteX3" fmla="*/ 218123 w 218122"/>
                <a:gd name="connsiteY3" fmla="*/ 18098 h 501967"/>
              </a:gdLst>
              <a:ahLst/>
              <a:cxnLst>
                <a:cxn ang="0">
                  <a:pos x="connsiteX0" y="connsiteY0"/>
                </a:cxn>
                <a:cxn ang="0">
                  <a:pos x="connsiteX1" y="connsiteY1"/>
                </a:cxn>
                <a:cxn ang="0">
                  <a:pos x="connsiteX2" y="connsiteY2"/>
                </a:cxn>
                <a:cxn ang="0">
                  <a:pos x="connsiteX3" y="connsiteY3"/>
                </a:cxn>
              </a:cxnLst>
              <a:rect l="l" t="t" r="r" b="b"/>
              <a:pathLst>
                <a:path w="218122" h="501967">
                  <a:moveTo>
                    <a:pt x="184785" y="501968"/>
                  </a:moveTo>
                  <a:lnTo>
                    <a:pt x="0" y="482918"/>
                  </a:lnTo>
                  <a:lnTo>
                    <a:pt x="33338" y="0"/>
                  </a:lnTo>
                  <a:lnTo>
                    <a:pt x="218123" y="18098"/>
                  </a:lnTo>
                  <a:close/>
                </a:path>
              </a:pathLst>
            </a:custGeom>
            <a:solidFill>
              <a:srgbClr val="DEBF9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图形 5"/>
            <p:cNvSpPr/>
            <p:nvPr/>
          </p:nvSpPr>
          <p:spPr>
            <a:xfrm>
              <a:off x="4259580" y="2110740"/>
              <a:ext cx="217169" cy="501967"/>
            </a:xfrm>
            <a:custGeom>
              <a:avLst/>
              <a:gdLst>
                <a:gd name="connsiteX0" fmla="*/ 32385 w 217169"/>
                <a:gd name="connsiteY0" fmla="*/ 501968 h 501967"/>
                <a:gd name="connsiteX1" fmla="*/ 217170 w 217169"/>
                <a:gd name="connsiteY1" fmla="*/ 482918 h 501967"/>
                <a:gd name="connsiteX2" fmla="*/ 183833 w 217169"/>
                <a:gd name="connsiteY2" fmla="*/ 0 h 501967"/>
                <a:gd name="connsiteX3" fmla="*/ 0 w 217169"/>
                <a:gd name="connsiteY3" fmla="*/ 18098 h 501967"/>
              </a:gdLst>
              <a:ahLst/>
              <a:cxnLst>
                <a:cxn ang="0">
                  <a:pos x="connsiteX0" y="connsiteY0"/>
                </a:cxn>
                <a:cxn ang="0">
                  <a:pos x="connsiteX1" y="connsiteY1"/>
                </a:cxn>
                <a:cxn ang="0">
                  <a:pos x="connsiteX2" y="connsiteY2"/>
                </a:cxn>
                <a:cxn ang="0">
                  <a:pos x="connsiteX3" y="connsiteY3"/>
                </a:cxn>
              </a:cxnLst>
              <a:rect l="l" t="t" r="r" b="b"/>
              <a:pathLst>
                <a:path w="217169" h="501967">
                  <a:moveTo>
                    <a:pt x="32385" y="501968"/>
                  </a:moveTo>
                  <a:lnTo>
                    <a:pt x="217170" y="482918"/>
                  </a:lnTo>
                  <a:lnTo>
                    <a:pt x="183833" y="0"/>
                  </a:lnTo>
                  <a:lnTo>
                    <a:pt x="0" y="18098"/>
                  </a:lnTo>
                  <a:close/>
                </a:path>
              </a:pathLst>
            </a:custGeom>
            <a:solidFill>
              <a:srgbClr val="DEBF9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图形 5"/>
            <p:cNvSpPr/>
            <p:nvPr/>
          </p:nvSpPr>
          <p:spPr>
            <a:xfrm>
              <a:off x="3915727" y="2358390"/>
              <a:ext cx="4278630" cy="2184082"/>
            </a:xfrm>
            <a:custGeom>
              <a:avLst/>
              <a:gdLst>
                <a:gd name="connsiteX0" fmla="*/ 0 w 4278630"/>
                <a:gd name="connsiteY0" fmla="*/ 0 h 2184082"/>
                <a:gd name="connsiteX1" fmla="*/ 4278630 w 4278630"/>
                <a:gd name="connsiteY1" fmla="*/ 0 h 2184082"/>
                <a:gd name="connsiteX2" fmla="*/ 4278630 w 4278630"/>
                <a:gd name="connsiteY2" fmla="*/ 2184083 h 2184082"/>
                <a:gd name="connsiteX3" fmla="*/ 0 w 4278630"/>
                <a:gd name="connsiteY3" fmla="*/ 2184083 h 2184082"/>
              </a:gdLst>
              <a:ahLst/>
              <a:cxnLst>
                <a:cxn ang="0">
                  <a:pos x="connsiteX0" y="connsiteY0"/>
                </a:cxn>
                <a:cxn ang="0">
                  <a:pos x="connsiteX1" y="connsiteY1"/>
                </a:cxn>
                <a:cxn ang="0">
                  <a:pos x="connsiteX2" y="connsiteY2"/>
                </a:cxn>
                <a:cxn ang="0">
                  <a:pos x="connsiteX3" y="connsiteY3"/>
                </a:cxn>
              </a:cxnLst>
              <a:rect l="l" t="t" r="r" b="b"/>
              <a:pathLst>
                <a:path w="4278630" h="2184082">
                  <a:moveTo>
                    <a:pt x="0" y="0"/>
                  </a:moveTo>
                  <a:lnTo>
                    <a:pt x="4278630" y="0"/>
                  </a:lnTo>
                  <a:lnTo>
                    <a:pt x="4278630" y="2184083"/>
                  </a:lnTo>
                  <a:lnTo>
                    <a:pt x="0" y="2184083"/>
                  </a:lnTo>
                  <a:close/>
                </a:path>
              </a:pathLst>
            </a:custGeom>
            <a:solidFill>
              <a:srgbClr val="FFFFFF"/>
            </a:solidFill>
            <a:ln w="9525" cap="flat">
              <a:solidFill>
                <a:srgbClr val="231815"/>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图形 5"/>
            <p:cNvSpPr/>
            <p:nvPr/>
          </p:nvSpPr>
          <p:spPr>
            <a:xfrm>
              <a:off x="7632382" y="2105025"/>
              <a:ext cx="244792" cy="507682"/>
            </a:xfrm>
            <a:custGeom>
              <a:avLst/>
              <a:gdLst>
                <a:gd name="connsiteX0" fmla="*/ 184785 w 244792"/>
                <a:gd name="connsiteY0" fmla="*/ 507683 h 507682"/>
                <a:gd name="connsiteX1" fmla="*/ 0 w 244792"/>
                <a:gd name="connsiteY1" fmla="*/ 488633 h 507682"/>
                <a:gd name="connsiteX2" fmla="*/ 60960 w 244792"/>
                <a:gd name="connsiteY2" fmla="*/ 0 h 507682"/>
                <a:gd name="connsiteX3" fmla="*/ 244793 w 244792"/>
                <a:gd name="connsiteY3" fmla="*/ 19050 h 507682"/>
              </a:gdLst>
              <a:ahLst/>
              <a:cxnLst>
                <a:cxn ang="0">
                  <a:pos x="connsiteX0" y="connsiteY0"/>
                </a:cxn>
                <a:cxn ang="0">
                  <a:pos x="connsiteX1" y="connsiteY1"/>
                </a:cxn>
                <a:cxn ang="0">
                  <a:pos x="connsiteX2" y="connsiteY2"/>
                </a:cxn>
                <a:cxn ang="0">
                  <a:pos x="connsiteX3" y="connsiteY3"/>
                </a:cxn>
              </a:cxnLst>
              <a:rect l="l" t="t" r="r" b="b"/>
              <a:pathLst>
                <a:path w="244792" h="507682">
                  <a:moveTo>
                    <a:pt x="184785" y="507683"/>
                  </a:moveTo>
                  <a:lnTo>
                    <a:pt x="0" y="488633"/>
                  </a:lnTo>
                  <a:lnTo>
                    <a:pt x="60960" y="0"/>
                  </a:lnTo>
                  <a:lnTo>
                    <a:pt x="244793" y="19050"/>
                  </a:lnTo>
                  <a:close/>
                </a:path>
              </a:pathLst>
            </a:custGeom>
            <a:solidFill>
              <a:srgbClr val="FFDBA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图形 5"/>
            <p:cNvSpPr/>
            <p:nvPr/>
          </p:nvSpPr>
          <p:spPr>
            <a:xfrm>
              <a:off x="7632382" y="2105025"/>
              <a:ext cx="65722" cy="489585"/>
            </a:xfrm>
            <a:custGeom>
              <a:avLst/>
              <a:gdLst>
                <a:gd name="connsiteX0" fmla="*/ 60960 w 65722"/>
                <a:gd name="connsiteY0" fmla="*/ 0 h 489585"/>
                <a:gd name="connsiteX1" fmla="*/ 0 w 65722"/>
                <a:gd name="connsiteY1" fmla="*/ 488633 h 489585"/>
                <a:gd name="connsiteX2" fmla="*/ 5715 w 65722"/>
                <a:gd name="connsiteY2" fmla="*/ 489585 h 489585"/>
                <a:gd name="connsiteX3" fmla="*/ 65723 w 65722"/>
                <a:gd name="connsiteY3" fmla="*/ 953 h 489585"/>
              </a:gdLst>
              <a:ahLst/>
              <a:cxnLst>
                <a:cxn ang="0">
                  <a:pos x="connsiteX0" y="connsiteY0"/>
                </a:cxn>
                <a:cxn ang="0">
                  <a:pos x="connsiteX1" y="connsiteY1"/>
                </a:cxn>
                <a:cxn ang="0">
                  <a:pos x="connsiteX2" y="connsiteY2"/>
                </a:cxn>
                <a:cxn ang="0">
                  <a:pos x="connsiteX3" y="connsiteY3"/>
                </a:cxn>
              </a:cxnLst>
              <a:rect l="l" t="t" r="r" b="b"/>
              <a:pathLst>
                <a:path w="65722" h="489585">
                  <a:moveTo>
                    <a:pt x="60960" y="0"/>
                  </a:moveTo>
                  <a:lnTo>
                    <a:pt x="0" y="488633"/>
                  </a:lnTo>
                  <a:lnTo>
                    <a:pt x="5715" y="489585"/>
                  </a:lnTo>
                  <a:lnTo>
                    <a:pt x="65723" y="953"/>
                  </a:lnTo>
                  <a:close/>
                </a:path>
              </a:pathLst>
            </a:custGeom>
            <a:solidFill>
              <a:srgbClr val="EBCA98"/>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图形 5"/>
            <p:cNvSpPr/>
            <p:nvPr/>
          </p:nvSpPr>
          <p:spPr>
            <a:xfrm>
              <a:off x="4231957" y="2105025"/>
              <a:ext cx="244792" cy="507682"/>
            </a:xfrm>
            <a:custGeom>
              <a:avLst/>
              <a:gdLst>
                <a:gd name="connsiteX0" fmla="*/ 60007 w 244792"/>
                <a:gd name="connsiteY0" fmla="*/ 507683 h 507682"/>
                <a:gd name="connsiteX1" fmla="*/ 244793 w 244792"/>
                <a:gd name="connsiteY1" fmla="*/ 488633 h 507682"/>
                <a:gd name="connsiteX2" fmla="*/ 184785 w 244792"/>
                <a:gd name="connsiteY2" fmla="*/ 0 h 507682"/>
                <a:gd name="connsiteX3" fmla="*/ 0 w 244792"/>
                <a:gd name="connsiteY3" fmla="*/ 19050 h 507682"/>
              </a:gdLst>
              <a:ahLst/>
              <a:cxnLst>
                <a:cxn ang="0">
                  <a:pos x="connsiteX0" y="connsiteY0"/>
                </a:cxn>
                <a:cxn ang="0">
                  <a:pos x="connsiteX1" y="connsiteY1"/>
                </a:cxn>
                <a:cxn ang="0">
                  <a:pos x="connsiteX2" y="connsiteY2"/>
                </a:cxn>
                <a:cxn ang="0">
                  <a:pos x="connsiteX3" y="connsiteY3"/>
                </a:cxn>
              </a:cxnLst>
              <a:rect l="l" t="t" r="r" b="b"/>
              <a:pathLst>
                <a:path w="244792" h="507682">
                  <a:moveTo>
                    <a:pt x="60007" y="507683"/>
                  </a:moveTo>
                  <a:lnTo>
                    <a:pt x="244793" y="488633"/>
                  </a:lnTo>
                  <a:lnTo>
                    <a:pt x="184785" y="0"/>
                  </a:lnTo>
                  <a:lnTo>
                    <a:pt x="0" y="19050"/>
                  </a:lnTo>
                  <a:close/>
                </a:path>
              </a:pathLst>
            </a:custGeom>
            <a:solidFill>
              <a:srgbClr val="FFDBA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图形 5"/>
            <p:cNvSpPr/>
            <p:nvPr/>
          </p:nvSpPr>
          <p:spPr>
            <a:xfrm>
              <a:off x="4411980" y="2105025"/>
              <a:ext cx="64769" cy="489585"/>
            </a:xfrm>
            <a:custGeom>
              <a:avLst/>
              <a:gdLst>
                <a:gd name="connsiteX0" fmla="*/ 4763 w 64769"/>
                <a:gd name="connsiteY0" fmla="*/ 0 h 489585"/>
                <a:gd name="connsiteX1" fmla="*/ 64770 w 64769"/>
                <a:gd name="connsiteY1" fmla="*/ 488633 h 489585"/>
                <a:gd name="connsiteX2" fmla="*/ 60007 w 64769"/>
                <a:gd name="connsiteY2" fmla="*/ 489585 h 489585"/>
                <a:gd name="connsiteX3" fmla="*/ 0 w 64769"/>
                <a:gd name="connsiteY3" fmla="*/ 953 h 489585"/>
              </a:gdLst>
              <a:ahLst/>
              <a:cxnLst>
                <a:cxn ang="0">
                  <a:pos x="connsiteX0" y="connsiteY0"/>
                </a:cxn>
                <a:cxn ang="0">
                  <a:pos x="connsiteX1" y="connsiteY1"/>
                </a:cxn>
                <a:cxn ang="0">
                  <a:pos x="connsiteX2" y="connsiteY2"/>
                </a:cxn>
                <a:cxn ang="0">
                  <a:pos x="connsiteX3" y="connsiteY3"/>
                </a:cxn>
              </a:cxnLst>
              <a:rect l="l" t="t" r="r" b="b"/>
              <a:pathLst>
                <a:path w="64769" h="489585">
                  <a:moveTo>
                    <a:pt x="4763" y="0"/>
                  </a:moveTo>
                  <a:lnTo>
                    <a:pt x="64770" y="488633"/>
                  </a:lnTo>
                  <a:lnTo>
                    <a:pt x="60007" y="489585"/>
                  </a:lnTo>
                  <a:lnTo>
                    <a:pt x="0" y="953"/>
                  </a:lnTo>
                  <a:close/>
                </a:path>
              </a:pathLst>
            </a:custGeom>
            <a:solidFill>
              <a:srgbClr val="EBCA98"/>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图形 5"/>
            <p:cNvSpPr/>
            <p:nvPr/>
          </p:nvSpPr>
          <p:spPr>
            <a:xfrm>
              <a:off x="4259580" y="2331720"/>
              <a:ext cx="180022" cy="18097"/>
            </a:xfrm>
            <a:custGeom>
              <a:avLst/>
              <a:gdLst>
                <a:gd name="connsiteX0" fmla="*/ 0 w 180022"/>
                <a:gd name="connsiteY0" fmla="*/ 18098 h 18097"/>
                <a:gd name="connsiteX1" fmla="*/ 180022 w 180022"/>
                <a:gd name="connsiteY1" fmla="*/ 0 h 18097"/>
              </a:gdLst>
              <a:ahLst/>
              <a:cxnLst>
                <a:cxn ang="0">
                  <a:pos x="connsiteX0" y="connsiteY0"/>
                </a:cxn>
                <a:cxn ang="0">
                  <a:pos x="connsiteX1" y="connsiteY1"/>
                </a:cxn>
              </a:cxnLst>
              <a:rect l="l" t="t" r="r" b="b"/>
              <a:pathLst>
                <a:path w="180022" h="18097">
                  <a:moveTo>
                    <a:pt x="0" y="18098"/>
                  </a:moveTo>
                  <a:lnTo>
                    <a:pt x="180022" y="0"/>
                  </a:lnTo>
                </a:path>
              </a:pathLst>
            </a:custGeom>
            <a:ln w="9525" cap="flat">
              <a:solidFill>
                <a:srgbClr val="EBC999"/>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图形 5"/>
            <p:cNvSpPr/>
            <p:nvPr/>
          </p:nvSpPr>
          <p:spPr>
            <a:xfrm>
              <a:off x="7669530" y="2331720"/>
              <a:ext cx="180022" cy="18097"/>
            </a:xfrm>
            <a:custGeom>
              <a:avLst/>
              <a:gdLst>
                <a:gd name="connsiteX0" fmla="*/ 180023 w 180022"/>
                <a:gd name="connsiteY0" fmla="*/ 18098 h 18097"/>
                <a:gd name="connsiteX1" fmla="*/ 0 w 180022"/>
                <a:gd name="connsiteY1" fmla="*/ 0 h 18097"/>
              </a:gdLst>
              <a:ahLst/>
              <a:cxnLst>
                <a:cxn ang="0">
                  <a:pos x="connsiteX0" y="connsiteY0"/>
                </a:cxn>
                <a:cxn ang="0">
                  <a:pos x="connsiteX1" y="connsiteY1"/>
                </a:cxn>
              </a:cxnLst>
              <a:rect l="l" t="t" r="r" b="b"/>
              <a:pathLst>
                <a:path w="180022" h="18097">
                  <a:moveTo>
                    <a:pt x="180023" y="18098"/>
                  </a:moveTo>
                  <a:lnTo>
                    <a:pt x="0" y="0"/>
                  </a:lnTo>
                </a:path>
              </a:pathLst>
            </a:custGeom>
            <a:ln w="9525" cap="flat">
              <a:solidFill>
                <a:srgbClr val="EBC999"/>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7" name="图形 5"/>
            <p:cNvGrpSpPr/>
            <p:nvPr/>
          </p:nvGrpSpPr>
          <p:grpSpPr>
            <a:xfrm>
              <a:off x="7719059" y="4139565"/>
              <a:ext cx="633412" cy="613409"/>
              <a:chOff x="7719059" y="4139565"/>
              <a:chExt cx="633412" cy="613409"/>
            </a:xfrm>
          </p:grpSpPr>
          <p:sp>
            <p:nvSpPr>
              <p:cNvPr id="29" name="图形 5"/>
              <p:cNvSpPr/>
              <p:nvPr/>
            </p:nvSpPr>
            <p:spPr>
              <a:xfrm>
                <a:off x="7719059" y="4139565"/>
                <a:ext cx="468630" cy="496252"/>
              </a:xfrm>
              <a:custGeom>
                <a:avLst/>
                <a:gdLst>
                  <a:gd name="connsiteX0" fmla="*/ 468630 w 468630"/>
                  <a:gd name="connsiteY0" fmla="*/ 496253 h 496252"/>
                  <a:gd name="connsiteX1" fmla="*/ 344805 w 468630"/>
                  <a:gd name="connsiteY1" fmla="*/ 400050 h 496252"/>
                  <a:gd name="connsiteX2" fmla="*/ 0 w 468630"/>
                  <a:gd name="connsiteY2" fmla="*/ 0 h 496252"/>
                  <a:gd name="connsiteX3" fmla="*/ 443865 w 468630"/>
                  <a:gd name="connsiteY3" fmla="*/ 293370 h 496252"/>
                </a:gdLst>
                <a:ahLst/>
                <a:cxnLst>
                  <a:cxn ang="0">
                    <a:pos x="connsiteX0" y="connsiteY0"/>
                  </a:cxn>
                  <a:cxn ang="0">
                    <a:pos x="connsiteX1" y="connsiteY1"/>
                  </a:cxn>
                  <a:cxn ang="0">
                    <a:pos x="connsiteX2" y="connsiteY2"/>
                  </a:cxn>
                  <a:cxn ang="0">
                    <a:pos x="connsiteX3" y="connsiteY3"/>
                  </a:cxn>
                </a:cxnLst>
                <a:rect l="l" t="t" r="r" b="b"/>
                <a:pathLst>
                  <a:path w="468630" h="496252">
                    <a:moveTo>
                      <a:pt x="468630" y="496253"/>
                    </a:moveTo>
                    <a:lnTo>
                      <a:pt x="344805" y="400050"/>
                    </a:lnTo>
                    <a:lnTo>
                      <a:pt x="0" y="0"/>
                    </a:lnTo>
                    <a:lnTo>
                      <a:pt x="443865" y="293370"/>
                    </a:lnTo>
                    <a:close/>
                  </a:path>
                </a:pathLst>
              </a:custGeom>
              <a:solidFill>
                <a:srgbClr val="57A9D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图形 5"/>
              <p:cNvSpPr/>
              <p:nvPr/>
            </p:nvSpPr>
            <p:spPr>
              <a:xfrm>
                <a:off x="7719059" y="4139565"/>
                <a:ext cx="366712" cy="613409"/>
              </a:xfrm>
              <a:custGeom>
                <a:avLst/>
                <a:gdLst>
                  <a:gd name="connsiteX0" fmla="*/ 0 w 366712"/>
                  <a:gd name="connsiteY0" fmla="*/ 0 h 613409"/>
                  <a:gd name="connsiteX1" fmla="*/ 366713 w 366712"/>
                  <a:gd name="connsiteY1" fmla="*/ 364807 h 613409"/>
                  <a:gd name="connsiteX2" fmla="*/ 250508 w 366712"/>
                  <a:gd name="connsiteY2" fmla="*/ 613410 h 613409"/>
                </a:gdLst>
                <a:ahLst/>
                <a:cxnLst>
                  <a:cxn ang="0">
                    <a:pos x="connsiteX0" y="connsiteY0"/>
                  </a:cxn>
                  <a:cxn ang="0">
                    <a:pos x="connsiteX1" y="connsiteY1"/>
                  </a:cxn>
                  <a:cxn ang="0">
                    <a:pos x="connsiteX2" y="connsiteY2"/>
                  </a:cxn>
                </a:cxnLst>
                <a:rect l="l" t="t" r="r" b="b"/>
                <a:pathLst>
                  <a:path w="366712" h="613409">
                    <a:moveTo>
                      <a:pt x="0" y="0"/>
                    </a:moveTo>
                    <a:lnTo>
                      <a:pt x="366713" y="364807"/>
                    </a:lnTo>
                    <a:lnTo>
                      <a:pt x="250508" y="613410"/>
                    </a:lnTo>
                    <a:close/>
                  </a:path>
                </a:pathLst>
              </a:custGeom>
              <a:solidFill>
                <a:srgbClr val="96E8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图形 5"/>
              <p:cNvSpPr/>
              <p:nvPr/>
            </p:nvSpPr>
            <p:spPr>
              <a:xfrm>
                <a:off x="7719059" y="4139565"/>
                <a:ext cx="633412" cy="293369"/>
              </a:xfrm>
              <a:custGeom>
                <a:avLst/>
                <a:gdLst>
                  <a:gd name="connsiteX0" fmla="*/ 443865 w 633412"/>
                  <a:gd name="connsiteY0" fmla="*/ 293370 h 293369"/>
                  <a:gd name="connsiteX1" fmla="*/ 0 w 633412"/>
                  <a:gd name="connsiteY1" fmla="*/ 0 h 293369"/>
                  <a:gd name="connsiteX2" fmla="*/ 633413 w 633412"/>
                  <a:gd name="connsiteY2" fmla="*/ 194310 h 293369"/>
                </a:gdLst>
                <a:ahLst/>
                <a:cxnLst>
                  <a:cxn ang="0">
                    <a:pos x="connsiteX0" y="connsiteY0"/>
                  </a:cxn>
                  <a:cxn ang="0">
                    <a:pos x="connsiteX1" y="connsiteY1"/>
                  </a:cxn>
                  <a:cxn ang="0">
                    <a:pos x="connsiteX2" y="connsiteY2"/>
                  </a:cxn>
                </a:cxnLst>
                <a:rect l="l" t="t" r="r" b="b"/>
                <a:pathLst>
                  <a:path w="633412" h="293369">
                    <a:moveTo>
                      <a:pt x="443865" y="293370"/>
                    </a:moveTo>
                    <a:lnTo>
                      <a:pt x="0" y="0"/>
                    </a:lnTo>
                    <a:lnTo>
                      <a:pt x="633413" y="194310"/>
                    </a:lnTo>
                    <a:close/>
                  </a:path>
                </a:pathLst>
              </a:custGeom>
              <a:solidFill>
                <a:srgbClr val="96E8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图形 5"/>
              <p:cNvSpPr/>
              <p:nvPr/>
            </p:nvSpPr>
            <p:spPr>
              <a:xfrm>
                <a:off x="7719059" y="4139565"/>
                <a:ext cx="468630" cy="496252"/>
              </a:xfrm>
              <a:custGeom>
                <a:avLst/>
                <a:gdLst>
                  <a:gd name="connsiteX0" fmla="*/ 468630 w 468630"/>
                  <a:gd name="connsiteY0" fmla="*/ 496253 h 496252"/>
                  <a:gd name="connsiteX1" fmla="*/ 366713 w 468630"/>
                  <a:gd name="connsiteY1" fmla="*/ 364807 h 496252"/>
                  <a:gd name="connsiteX2" fmla="*/ 0 w 468630"/>
                  <a:gd name="connsiteY2" fmla="*/ 0 h 496252"/>
                  <a:gd name="connsiteX3" fmla="*/ 443865 w 468630"/>
                  <a:gd name="connsiteY3" fmla="*/ 293370 h 496252"/>
                </a:gdLst>
                <a:ahLst/>
                <a:cxnLst>
                  <a:cxn ang="0">
                    <a:pos x="connsiteX0" y="connsiteY0"/>
                  </a:cxn>
                  <a:cxn ang="0">
                    <a:pos x="connsiteX1" y="connsiteY1"/>
                  </a:cxn>
                  <a:cxn ang="0">
                    <a:pos x="connsiteX2" y="connsiteY2"/>
                  </a:cxn>
                  <a:cxn ang="0">
                    <a:pos x="connsiteX3" y="connsiteY3"/>
                  </a:cxn>
                </a:cxnLst>
                <a:rect l="l" t="t" r="r" b="b"/>
                <a:pathLst>
                  <a:path w="468630" h="496252">
                    <a:moveTo>
                      <a:pt x="468630" y="496253"/>
                    </a:moveTo>
                    <a:lnTo>
                      <a:pt x="366713" y="364807"/>
                    </a:lnTo>
                    <a:lnTo>
                      <a:pt x="0" y="0"/>
                    </a:lnTo>
                    <a:lnTo>
                      <a:pt x="443865" y="293370"/>
                    </a:lnTo>
                    <a:close/>
                  </a:path>
                </a:pathLst>
              </a:custGeom>
              <a:solidFill>
                <a:srgbClr val="67BE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3" name="图形 5"/>
            <p:cNvGrpSpPr/>
            <p:nvPr/>
          </p:nvGrpSpPr>
          <p:grpSpPr>
            <a:xfrm>
              <a:off x="7449502" y="4239577"/>
              <a:ext cx="333374" cy="401954"/>
              <a:chOff x="7449502" y="4239577"/>
              <a:chExt cx="333374" cy="401954"/>
            </a:xfrm>
          </p:grpSpPr>
          <p:sp>
            <p:nvSpPr>
              <p:cNvPr id="34" name="图形 5"/>
              <p:cNvSpPr/>
              <p:nvPr/>
            </p:nvSpPr>
            <p:spPr>
              <a:xfrm>
                <a:off x="7512367" y="4239577"/>
                <a:ext cx="140969" cy="401954"/>
              </a:xfrm>
              <a:custGeom>
                <a:avLst/>
                <a:gdLst>
                  <a:gd name="connsiteX0" fmla="*/ 92392 w 140969"/>
                  <a:gd name="connsiteY0" fmla="*/ 401955 h 401954"/>
                  <a:gd name="connsiteX1" fmla="*/ 57150 w 140969"/>
                  <a:gd name="connsiteY1" fmla="*/ 314325 h 401954"/>
                  <a:gd name="connsiteX2" fmla="*/ 0 w 140969"/>
                  <a:gd name="connsiteY2" fmla="*/ 0 h 401954"/>
                  <a:gd name="connsiteX3" fmla="*/ 140970 w 140969"/>
                  <a:gd name="connsiteY3" fmla="*/ 288607 h 401954"/>
                </a:gdLst>
                <a:ahLst/>
                <a:cxnLst>
                  <a:cxn ang="0">
                    <a:pos x="connsiteX0" y="connsiteY0"/>
                  </a:cxn>
                  <a:cxn ang="0">
                    <a:pos x="connsiteX1" y="connsiteY1"/>
                  </a:cxn>
                  <a:cxn ang="0">
                    <a:pos x="connsiteX2" y="connsiteY2"/>
                  </a:cxn>
                  <a:cxn ang="0">
                    <a:pos x="connsiteX3" y="connsiteY3"/>
                  </a:cxn>
                </a:cxnLst>
                <a:rect l="l" t="t" r="r" b="b"/>
                <a:pathLst>
                  <a:path w="140969" h="401954">
                    <a:moveTo>
                      <a:pt x="92392" y="401955"/>
                    </a:moveTo>
                    <a:lnTo>
                      <a:pt x="57150" y="314325"/>
                    </a:lnTo>
                    <a:lnTo>
                      <a:pt x="0" y="0"/>
                    </a:lnTo>
                    <a:lnTo>
                      <a:pt x="140970" y="288607"/>
                    </a:lnTo>
                    <a:close/>
                  </a:path>
                </a:pathLst>
              </a:custGeom>
              <a:solidFill>
                <a:srgbClr val="D9C024"/>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图形 5"/>
              <p:cNvSpPr/>
              <p:nvPr/>
            </p:nvSpPr>
            <p:spPr>
              <a:xfrm>
                <a:off x="7449502" y="4239577"/>
                <a:ext cx="142875" cy="346709"/>
              </a:xfrm>
              <a:custGeom>
                <a:avLst/>
                <a:gdLst>
                  <a:gd name="connsiteX0" fmla="*/ 62865 w 142875"/>
                  <a:gd name="connsiteY0" fmla="*/ 0 h 346709"/>
                  <a:gd name="connsiteX1" fmla="*/ 142875 w 142875"/>
                  <a:gd name="connsiteY1" fmla="*/ 301942 h 346709"/>
                  <a:gd name="connsiteX2" fmla="*/ 0 w 142875"/>
                  <a:gd name="connsiteY2" fmla="*/ 346710 h 346709"/>
                </a:gdLst>
                <a:ahLst/>
                <a:cxnLst>
                  <a:cxn ang="0">
                    <a:pos x="connsiteX0" y="connsiteY0"/>
                  </a:cxn>
                  <a:cxn ang="0">
                    <a:pos x="connsiteX1" y="connsiteY1"/>
                  </a:cxn>
                  <a:cxn ang="0">
                    <a:pos x="connsiteX2" y="connsiteY2"/>
                  </a:cxn>
                </a:cxnLst>
                <a:rect l="l" t="t" r="r" b="b"/>
                <a:pathLst>
                  <a:path w="142875" h="346709">
                    <a:moveTo>
                      <a:pt x="62865" y="0"/>
                    </a:moveTo>
                    <a:lnTo>
                      <a:pt x="142875" y="301942"/>
                    </a:lnTo>
                    <a:lnTo>
                      <a:pt x="0" y="346710"/>
                    </a:lnTo>
                    <a:close/>
                  </a:path>
                </a:pathLst>
              </a:custGeom>
              <a:solidFill>
                <a:srgbClr val="FFE77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图形 5"/>
              <p:cNvSpPr/>
              <p:nvPr/>
            </p:nvSpPr>
            <p:spPr>
              <a:xfrm>
                <a:off x="7512367" y="4239577"/>
                <a:ext cx="270509" cy="295275"/>
              </a:xfrm>
              <a:custGeom>
                <a:avLst/>
                <a:gdLst>
                  <a:gd name="connsiteX0" fmla="*/ 140970 w 270509"/>
                  <a:gd name="connsiteY0" fmla="*/ 288607 h 295275"/>
                  <a:gd name="connsiteX1" fmla="*/ 0 w 270509"/>
                  <a:gd name="connsiteY1" fmla="*/ 0 h 295275"/>
                  <a:gd name="connsiteX2" fmla="*/ 270510 w 270509"/>
                  <a:gd name="connsiteY2" fmla="*/ 295275 h 295275"/>
                </a:gdLst>
                <a:ahLst/>
                <a:cxnLst>
                  <a:cxn ang="0">
                    <a:pos x="connsiteX0" y="connsiteY0"/>
                  </a:cxn>
                  <a:cxn ang="0">
                    <a:pos x="connsiteX1" y="connsiteY1"/>
                  </a:cxn>
                  <a:cxn ang="0">
                    <a:pos x="connsiteX2" y="connsiteY2"/>
                  </a:cxn>
                </a:cxnLst>
                <a:rect l="l" t="t" r="r" b="b"/>
                <a:pathLst>
                  <a:path w="270509" h="295275">
                    <a:moveTo>
                      <a:pt x="140970" y="288607"/>
                    </a:moveTo>
                    <a:lnTo>
                      <a:pt x="0" y="0"/>
                    </a:lnTo>
                    <a:lnTo>
                      <a:pt x="270510" y="295275"/>
                    </a:lnTo>
                    <a:close/>
                  </a:path>
                </a:pathLst>
              </a:custGeom>
              <a:solidFill>
                <a:srgbClr val="FFE77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图形 5"/>
              <p:cNvSpPr/>
              <p:nvPr/>
            </p:nvSpPr>
            <p:spPr>
              <a:xfrm>
                <a:off x="7512367" y="4239577"/>
                <a:ext cx="140969" cy="401954"/>
              </a:xfrm>
              <a:custGeom>
                <a:avLst/>
                <a:gdLst>
                  <a:gd name="connsiteX0" fmla="*/ 92392 w 140969"/>
                  <a:gd name="connsiteY0" fmla="*/ 401955 h 401954"/>
                  <a:gd name="connsiteX1" fmla="*/ 80010 w 140969"/>
                  <a:gd name="connsiteY1" fmla="*/ 301942 h 401954"/>
                  <a:gd name="connsiteX2" fmla="*/ 0 w 140969"/>
                  <a:gd name="connsiteY2" fmla="*/ 0 h 401954"/>
                  <a:gd name="connsiteX3" fmla="*/ 140970 w 140969"/>
                  <a:gd name="connsiteY3" fmla="*/ 288607 h 401954"/>
                </a:gdLst>
                <a:ahLst/>
                <a:cxnLst>
                  <a:cxn ang="0">
                    <a:pos x="connsiteX0" y="connsiteY0"/>
                  </a:cxn>
                  <a:cxn ang="0">
                    <a:pos x="connsiteX1" y="connsiteY1"/>
                  </a:cxn>
                  <a:cxn ang="0">
                    <a:pos x="connsiteX2" y="connsiteY2"/>
                  </a:cxn>
                  <a:cxn ang="0">
                    <a:pos x="connsiteX3" y="connsiteY3"/>
                  </a:cxn>
                </a:cxnLst>
                <a:rect l="l" t="t" r="r" b="b"/>
                <a:pathLst>
                  <a:path w="140969" h="401954">
                    <a:moveTo>
                      <a:pt x="92392" y="401955"/>
                    </a:moveTo>
                    <a:lnTo>
                      <a:pt x="80010" y="301942"/>
                    </a:lnTo>
                    <a:lnTo>
                      <a:pt x="0" y="0"/>
                    </a:lnTo>
                    <a:lnTo>
                      <a:pt x="140970" y="288607"/>
                    </a:lnTo>
                    <a:close/>
                  </a:path>
                </a:pathLst>
              </a:custGeom>
              <a:solidFill>
                <a:srgbClr val="E6CB3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100" name="文本框 99"/>
          <p:cNvSpPr txBox="1"/>
          <p:nvPr/>
        </p:nvSpPr>
        <p:spPr>
          <a:xfrm>
            <a:off x="2123440" y="2759075"/>
            <a:ext cx="7662545" cy="2399665"/>
          </a:xfrm>
          <a:prstGeom prst="rect">
            <a:avLst/>
          </a:prstGeom>
          <a:noFill/>
          <a:ln w="9525">
            <a:noFill/>
          </a:ln>
        </p:spPr>
        <p:txBody>
          <a:bodyPr wrap="square">
            <a:spAutoFit/>
          </a:bodyPr>
          <a:p>
            <a:pPr algn="l">
              <a:lnSpc>
                <a:spcPct val="150000"/>
              </a:lnSpc>
              <a:spcBef>
                <a:spcPts val="0"/>
              </a:spcBef>
              <a:spcAft>
                <a:spcPts val="0"/>
              </a:spcAft>
              <a:buClrTx/>
              <a:buSzTx/>
              <a:buFontTx/>
              <a:defRPr/>
            </a:pPr>
            <a:r>
              <a:rPr lang="en-US" altLang="zh-CN" sz="2000" b="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 </a:t>
            </a:r>
            <a:r>
              <a:rPr lang="zh-CN" altLang="en-US" sz="2000" b="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税务部门现已设立12366国际税收服务热线跨境税收服务专线，配备中英等多语种坐席，为跨境主体提供政策咨询及办税引导，此外，12366上海（国际）纳税服务中心上线了智能语音咨询系统，实现英语来电虚拟坐席实时应答，实现英日韩等8语种税费咨询。如需税务相关的政府服务，可通过税务部门热线、专线咨询。</a:t>
            </a:r>
            <a:endParaRPr lang="zh-CN" altLang="en-US" sz="2000" b="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2139954"/>
            <a:ext cx="12192000" cy="25781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panose="020F0502020204030204"/>
              <a:ea typeface="微软雅黑" panose="020B0503020204020204" pitchFamily="34" charset="-122"/>
              <a:cs typeface="+mn-cs"/>
            </a:endParaRPr>
          </a:p>
        </p:txBody>
      </p:sp>
      <p:sp>
        <p:nvSpPr>
          <p:cNvPr id="43" name="Rectangle 3"/>
          <p:cNvSpPr txBox="1"/>
          <p:nvPr/>
        </p:nvSpPr>
        <p:spPr>
          <a:xfrm>
            <a:off x="4610471" y="2811780"/>
            <a:ext cx="2969850" cy="1234440"/>
          </a:xfrm>
          <a:prstGeom prst="rect">
            <a:avLst/>
          </a:prstGeom>
          <a:noFill/>
          <a:ln w="9525">
            <a:noFill/>
          </a:ln>
        </p:spPr>
        <p:txBody>
          <a:bodyPr anchor="ctr" anchorCtr="0"/>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谢谢</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日期占位符 1"/>
          <p:cNvSpPr txBox="1"/>
          <p:nvPr/>
        </p:nvSpPr>
        <p:spPr>
          <a:xfrm>
            <a:off x="5873327" y="5258438"/>
            <a:ext cx="27432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srgbClr val="005DA2"/>
              </a:solidFill>
              <a:effectLst/>
              <a:uLnTx/>
              <a:uFillTx/>
              <a:latin typeface="微软雅黑" panose="020B0503020204020204" pitchFamily="34" charset="-122"/>
              <a:ea typeface="微软雅黑" panose="020B0503020204020204" pitchFamily="34" charset="-122"/>
              <a:cs typeface="+mn-cs"/>
            </a:endParaRPr>
          </a:p>
        </p:txBody>
      </p:sp>
      <p:sp>
        <p:nvSpPr>
          <p:cNvPr id="2" name="灯片编号占位符 1"/>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p159:morph option="byObject"/>
      </p:transition>
    </mc:Choice>
    <mc:Fallback>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1" name="文本框 20"/>
          <p:cNvSpPr txBox="1"/>
          <p:nvPr/>
        </p:nvSpPr>
        <p:spPr>
          <a:xfrm>
            <a:off x="1266190" y="1932940"/>
            <a:ext cx="1440180" cy="2861310"/>
          </a:xfrm>
          <a:prstGeom prst="rect">
            <a:avLst/>
          </a:prstGeom>
          <a:noFill/>
        </p:spPr>
        <p:txBody>
          <a:bodyPr wrap="square"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6000" b="1" i="0" u="none" strike="noStrike" kern="1200" cap="none" spc="0" normalizeH="0" baseline="0" noProof="0">
                <a:ln>
                  <a:noFill/>
                </a:ln>
                <a:solidFill>
                  <a:srgbClr val="538ACE"/>
                </a:solidFill>
                <a:effectLst/>
                <a:uLnTx/>
                <a:uFillTx/>
                <a:latin typeface="微软雅黑" panose="020B0503020204020204" pitchFamily="34" charset="-122"/>
                <a:ea typeface="微软雅黑" panose="020B0503020204020204" pitchFamily="34" charset="-122"/>
                <a:cs typeface="+mn-cs"/>
              </a:rPr>
              <a:t>目</a:t>
            </a:r>
            <a:endParaRPr kumimoji="0" lang="en-US" altLang="zh-CN" sz="6000" b="1" i="0" u="none" strike="noStrike" kern="1200" cap="none" spc="0" normalizeH="0" baseline="0" noProof="0">
              <a:ln>
                <a:noFill/>
              </a:ln>
              <a:solidFill>
                <a:srgbClr val="538AC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6000" b="1" i="0" u="none" strike="noStrike" kern="1200" cap="none" spc="0" normalizeH="0" baseline="0" noProof="0">
                <a:ln>
                  <a:noFill/>
                </a:ln>
                <a:solidFill>
                  <a:srgbClr val="538ACE"/>
                </a:solidFill>
                <a:effectLst/>
                <a:uLnTx/>
                <a:uFillTx/>
                <a:latin typeface="微软雅黑" panose="020B0503020204020204" pitchFamily="34" charset="-122"/>
                <a:ea typeface="微软雅黑" panose="020B0503020204020204" pitchFamily="34" charset="-122"/>
                <a:cs typeface="+mn-cs"/>
              </a:rPr>
              <a:t>录</a:t>
            </a:r>
            <a:endParaRPr kumimoji="0" lang="zh-CN" altLang="en-US" sz="6000" b="1" i="0" u="none" strike="noStrike" kern="1200" cap="none" spc="0" normalizeH="0" baseline="0" noProof="0" dirty="0">
              <a:ln>
                <a:noFill/>
              </a:ln>
              <a:solidFill>
                <a:srgbClr val="538ACE"/>
              </a:solidFill>
              <a:effectLst/>
              <a:uLnTx/>
              <a:uFillTx/>
              <a:latin typeface="微软雅黑" panose="020B0503020204020204" pitchFamily="34" charset="-122"/>
              <a:ea typeface="微软雅黑" panose="020B0503020204020204" pitchFamily="34" charset="-122"/>
              <a:cs typeface="+mn-cs"/>
            </a:endParaRPr>
          </a:p>
        </p:txBody>
      </p:sp>
      <p:grpSp>
        <p:nvGrpSpPr>
          <p:cNvPr id="34" name="组合 33"/>
          <p:cNvGrpSpPr/>
          <p:nvPr/>
        </p:nvGrpSpPr>
        <p:grpSpPr>
          <a:xfrm>
            <a:off x="3924859" y="775656"/>
            <a:ext cx="3910705" cy="648000"/>
            <a:chOff x="6120608" y="1875084"/>
            <a:chExt cx="3910705" cy="648000"/>
          </a:xfrm>
        </p:grpSpPr>
        <p:sp>
          <p:nvSpPr>
            <p:cNvPr id="23" name="文本框 22"/>
            <p:cNvSpPr txBox="1"/>
            <p:nvPr/>
          </p:nvSpPr>
          <p:spPr>
            <a:xfrm>
              <a:off x="7385268" y="1906667"/>
              <a:ext cx="2646045" cy="583565"/>
            </a:xfrm>
            <a:prstGeom prst="rect">
              <a:avLst/>
            </a:prstGeom>
            <a:noFill/>
          </p:spPr>
          <p:txBody>
            <a:bodyPr wrap="square"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F57AF"/>
                  </a:solidFill>
                  <a:effectLst/>
                  <a:uLnTx/>
                  <a:uFillTx/>
                  <a:latin typeface="微软雅黑" panose="020B0503020204020204" pitchFamily="34" charset="-122"/>
                  <a:ea typeface="微软雅黑" panose="020B0503020204020204" pitchFamily="34" charset="-122"/>
                  <a:cs typeface="+mn-cs"/>
                </a:rPr>
                <a:t>税收条约</a:t>
              </a:r>
              <a:endParaRPr kumimoji="0" lang="zh-CN" altLang="en-US" sz="3200" b="1" i="0" u="none" strike="noStrike" kern="1200" cap="none" spc="0" normalizeH="0" baseline="0" noProof="0" dirty="0">
                <a:ln>
                  <a:noFill/>
                </a:ln>
                <a:solidFill>
                  <a:srgbClr val="2F57AF"/>
                </a:solidFill>
                <a:effectLst/>
                <a:uLnTx/>
                <a:uFillTx/>
                <a:latin typeface="微软雅黑" panose="020B0503020204020204" pitchFamily="34" charset="-122"/>
                <a:ea typeface="微软雅黑" panose="020B0503020204020204" pitchFamily="34" charset="-122"/>
                <a:cs typeface="+mn-cs"/>
              </a:endParaRPr>
            </a:p>
          </p:txBody>
        </p:sp>
        <p:sp>
          <p:nvSpPr>
            <p:cNvPr id="26" name="矩形: 圆角 25"/>
            <p:cNvSpPr/>
            <p:nvPr/>
          </p:nvSpPr>
          <p:spPr>
            <a:xfrm>
              <a:off x="6120608" y="1875084"/>
              <a:ext cx="648000" cy="648000"/>
            </a:xfrm>
            <a:prstGeom prst="roundRect">
              <a:avLst/>
            </a:prstGeom>
            <a:solidFill>
              <a:srgbClr val="2F57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rPr>
                <a:t>01</a:t>
              </a:r>
              <a:endParaRPr kumimoji="0" lang="zh-CN" altLang="en-US"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endParaRPr>
            </a:p>
          </p:txBody>
        </p:sp>
      </p:grpSp>
      <p:grpSp>
        <p:nvGrpSpPr>
          <p:cNvPr id="33" name="组合 32"/>
          <p:cNvGrpSpPr/>
          <p:nvPr/>
        </p:nvGrpSpPr>
        <p:grpSpPr>
          <a:xfrm>
            <a:off x="3924859" y="1706231"/>
            <a:ext cx="3910705" cy="647700"/>
            <a:chOff x="6120608" y="2860921"/>
            <a:chExt cx="3910705" cy="648000"/>
          </a:xfrm>
        </p:grpSpPr>
        <p:sp>
          <p:nvSpPr>
            <p:cNvPr id="38" name="文本框 37"/>
            <p:cNvSpPr txBox="1"/>
            <p:nvPr/>
          </p:nvSpPr>
          <p:spPr>
            <a:xfrm>
              <a:off x="7385268" y="2893139"/>
              <a:ext cx="2646045" cy="583835"/>
            </a:xfrm>
            <a:prstGeom prst="rect">
              <a:avLst/>
            </a:prstGeom>
            <a:noFill/>
          </p:spPr>
          <p:txBody>
            <a:bodyPr wrap="square"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C4D32"/>
                  </a:solidFill>
                  <a:effectLst/>
                  <a:uLnTx/>
                  <a:uFillTx/>
                  <a:latin typeface="微软雅黑" panose="020B0503020204020204" pitchFamily="34" charset="-122"/>
                  <a:ea typeface="微软雅黑" panose="020B0503020204020204" pitchFamily="34" charset="-122"/>
                  <a:cs typeface="+mn-cs"/>
                </a:rPr>
                <a:t>税收指南</a:t>
              </a:r>
              <a:endParaRPr kumimoji="0" lang="zh-CN" altLang="en-US" sz="3200" b="1" i="0" u="none" strike="noStrike" kern="1200" cap="none" spc="0" normalizeH="0" baseline="0" noProof="0" dirty="0">
                <a:ln>
                  <a:noFill/>
                </a:ln>
                <a:solidFill>
                  <a:srgbClr val="FC4D32"/>
                </a:solidFill>
                <a:effectLst/>
                <a:uLnTx/>
                <a:uFillTx/>
                <a:latin typeface="微软雅黑" panose="020B0503020204020204" pitchFamily="34" charset="-122"/>
                <a:ea typeface="微软雅黑" panose="020B0503020204020204" pitchFamily="34" charset="-122"/>
                <a:cs typeface="+mn-cs"/>
              </a:endParaRPr>
            </a:p>
          </p:txBody>
        </p:sp>
        <p:sp>
          <p:nvSpPr>
            <p:cNvPr id="27" name="矩形: 圆角 26"/>
            <p:cNvSpPr/>
            <p:nvPr/>
          </p:nvSpPr>
          <p:spPr>
            <a:xfrm>
              <a:off x="6120608" y="2860921"/>
              <a:ext cx="648000" cy="648000"/>
            </a:xfrm>
            <a:prstGeom prst="roundRect">
              <a:avLst/>
            </a:prstGeom>
            <a:solidFill>
              <a:srgbClr val="FC4D3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rPr>
                <a:t>02</a:t>
              </a:r>
              <a:endParaRPr kumimoji="0" lang="zh-CN" altLang="en-US"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endParaRPr>
            </a:p>
          </p:txBody>
        </p:sp>
      </p:grpSp>
      <p:grpSp>
        <p:nvGrpSpPr>
          <p:cNvPr id="35" name="组合 34"/>
          <p:cNvGrpSpPr/>
          <p:nvPr/>
        </p:nvGrpSpPr>
        <p:grpSpPr>
          <a:xfrm>
            <a:off x="3924224" y="2636506"/>
            <a:ext cx="3910705" cy="647700"/>
            <a:chOff x="6120608" y="1875084"/>
            <a:chExt cx="3910705" cy="648000"/>
          </a:xfrm>
        </p:grpSpPr>
        <p:sp>
          <p:nvSpPr>
            <p:cNvPr id="36" name="文本框 35"/>
            <p:cNvSpPr txBox="1"/>
            <p:nvPr/>
          </p:nvSpPr>
          <p:spPr>
            <a:xfrm>
              <a:off x="7385268" y="1906667"/>
              <a:ext cx="2646045" cy="583835"/>
            </a:xfrm>
            <a:prstGeom prst="rect">
              <a:avLst/>
            </a:prstGeom>
            <a:noFill/>
          </p:spPr>
          <p:txBody>
            <a:bodyPr wrap="square"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45453"/>
                  </a:solidFill>
                  <a:effectLst/>
                  <a:uLnTx/>
                  <a:uFillTx/>
                  <a:latin typeface="微软雅黑" panose="020B0503020204020204" pitchFamily="34" charset="-122"/>
                  <a:ea typeface="微软雅黑" panose="020B0503020204020204" pitchFamily="34" charset="-122"/>
                  <a:cs typeface="+mn-cs"/>
                </a:rPr>
                <a:t>税收指引</a:t>
              </a:r>
              <a:endParaRPr kumimoji="0" lang="zh-CN" altLang="en-US" sz="3200" b="1" i="0" u="none" strike="noStrike" kern="1200" cap="none" spc="0" normalizeH="0" baseline="0" noProof="0" dirty="0">
                <a:ln>
                  <a:noFill/>
                </a:ln>
                <a:solidFill>
                  <a:srgbClr val="E45453"/>
                </a:solidFill>
                <a:effectLst/>
                <a:uLnTx/>
                <a:uFillTx/>
                <a:latin typeface="微软雅黑" panose="020B0503020204020204" pitchFamily="34" charset="-122"/>
                <a:ea typeface="微软雅黑" panose="020B0503020204020204" pitchFamily="34" charset="-122"/>
                <a:cs typeface="+mn-cs"/>
              </a:endParaRPr>
            </a:p>
          </p:txBody>
        </p:sp>
        <p:sp>
          <p:nvSpPr>
            <p:cNvPr id="41" name="矩形: 圆角 25"/>
            <p:cNvSpPr/>
            <p:nvPr/>
          </p:nvSpPr>
          <p:spPr>
            <a:xfrm>
              <a:off x="6120608" y="1875084"/>
              <a:ext cx="648000" cy="648000"/>
            </a:xfrm>
            <a:prstGeom prst="roundRect">
              <a:avLst/>
            </a:prstGeom>
            <a:solidFill>
              <a:srgbClr val="E4545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rPr>
                <a:t>03</a:t>
              </a:r>
              <a:endParaRPr kumimoji="0" lang="zh-CN" altLang="en-US"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endParaRPr>
            </a:p>
          </p:txBody>
        </p:sp>
      </p:grpSp>
      <p:grpSp>
        <p:nvGrpSpPr>
          <p:cNvPr id="42" name="组合 41"/>
          <p:cNvGrpSpPr/>
          <p:nvPr/>
        </p:nvGrpSpPr>
        <p:grpSpPr>
          <a:xfrm>
            <a:off x="3924224" y="3566781"/>
            <a:ext cx="3910705" cy="647700"/>
            <a:chOff x="6120608" y="2860921"/>
            <a:chExt cx="3910705" cy="648000"/>
          </a:xfrm>
        </p:grpSpPr>
        <p:sp>
          <p:nvSpPr>
            <p:cNvPr id="43" name="文本框 42"/>
            <p:cNvSpPr txBox="1"/>
            <p:nvPr/>
          </p:nvSpPr>
          <p:spPr>
            <a:xfrm>
              <a:off x="7385268" y="2893139"/>
              <a:ext cx="2646045" cy="583835"/>
            </a:xfrm>
            <a:prstGeom prst="rect">
              <a:avLst/>
            </a:prstGeom>
            <a:noFill/>
          </p:spPr>
          <p:txBody>
            <a:bodyPr wrap="square"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8A997"/>
                  </a:solidFill>
                  <a:effectLst/>
                  <a:uLnTx/>
                  <a:uFillTx/>
                  <a:latin typeface="微软雅黑" panose="020B0503020204020204" pitchFamily="34" charset="-122"/>
                  <a:ea typeface="微软雅黑" panose="020B0503020204020204" pitchFamily="34" charset="-122"/>
                  <a:cs typeface="+mn-cs"/>
                </a:rPr>
                <a:t>海外案例</a:t>
              </a:r>
              <a:endParaRPr kumimoji="0" lang="zh-CN" altLang="en-US" sz="3200" b="1" i="0" u="none" strike="noStrike" kern="1200" cap="none" spc="0" normalizeH="0" baseline="0" noProof="0" dirty="0">
                <a:ln>
                  <a:noFill/>
                </a:ln>
                <a:solidFill>
                  <a:srgbClr val="28A997"/>
                </a:solidFill>
                <a:effectLst/>
                <a:uLnTx/>
                <a:uFillTx/>
                <a:latin typeface="微软雅黑" panose="020B0503020204020204" pitchFamily="34" charset="-122"/>
                <a:ea typeface="微软雅黑" panose="020B0503020204020204" pitchFamily="34" charset="-122"/>
                <a:cs typeface="+mn-cs"/>
              </a:endParaRPr>
            </a:p>
          </p:txBody>
        </p:sp>
        <p:sp>
          <p:nvSpPr>
            <p:cNvPr id="44" name="矩形: 圆角 26"/>
            <p:cNvSpPr/>
            <p:nvPr/>
          </p:nvSpPr>
          <p:spPr>
            <a:xfrm>
              <a:off x="6120608" y="2860921"/>
              <a:ext cx="648000" cy="648000"/>
            </a:xfrm>
            <a:prstGeom prst="roundRect">
              <a:avLst/>
            </a:prstGeom>
            <a:solidFill>
              <a:srgbClr val="28A99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rPr>
                <a:t>04</a:t>
              </a:r>
              <a:endParaRPr kumimoji="0" lang="zh-CN" altLang="en-US"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endParaRPr>
            </a:p>
          </p:txBody>
        </p:sp>
      </p:grpSp>
      <p:grpSp>
        <p:nvGrpSpPr>
          <p:cNvPr id="45" name="组合 44"/>
          <p:cNvGrpSpPr/>
          <p:nvPr/>
        </p:nvGrpSpPr>
        <p:grpSpPr>
          <a:xfrm>
            <a:off x="3923589" y="4497056"/>
            <a:ext cx="3910705" cy="647700"/>
            <a:chOff x="6120608" y="1875084"/>
            <a:chExt cx="3910705" cy="648000"/>
          </a:xfrm>
        </p:grpSpPr>
        <p:sp>
          <p:nvSpPr>
            <p:cNvPr id="47" name="文本框 46"/>
            <p:cNvSpPr txBox="1"/>
            <p:nvPr/>
          </p:nvSpPr>
          <p:spPr>
            <a:xfrm>
              <a:off x="7385268" y="1906667"/>
              <a:ext cx="2646045" cy="583835"/>
            </a:xfrm>
            <a:prstGeom prst="rect">
              <a:avLst/>
            </a:prstGeom>
            <a:noFill/>
          </p:spPr>
          <p:txBody>
            <a:bodyPr wrap="square"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98D38"/>
                  </a:solidFill>
                  <a:effectLst/>
                  <a:uLnTx/>
                  <a:uFillTx/>
                  <a:latin typeface="微软雅黑" panose="020B0503020204020204" pitchFamily="34" charset="-122"/>
                  <a:ea typeface="微软雅黑" panose="020B0503020204020204" pitchFamily="34" charset="-122"/>
                  <a:cs typeface="+mn-cs"/>
                </a:rPr>
                <a:t>跨境问答</a:t>
              </a:r>
              <a:endParaRPr kumimoji="0" lang="zh-CN" altLang="en-US" sz="3200" b="1" i="0" u="none" strike="noStrike" kern="1200" cap="none" spc="0" normalizeH="0" baseline="0" noProof="0" dirty="0">
                <a:ln>
                  <a:noFill/>
                </a:ln>
                <a:solidFill>
                  <a:srgbClr val="E98D38"/>
                </a:solidFill>
                <a:effectLst/>
                <a:uLnTx/>
                <a:uFillTx/>
                <a:latin typeface="微软雅黑" panose="020B0503020204020204" pitchFamily="34" charset="-122"/>
                <a:ea typeface="微软雅黑" panose="020B0503020204020204" pitchFamily="34" charset="-122"/>
                <a:cs typeface="+mn-cs"/>
              </a:endParaRPr>
            </a:p>
          </p:txBody>
        </p:sp>
        <p:sp>
          <p:nvSpPr>
            <p:cNvPr id="49" name="矩形: 圆角 25"/>
            <p:cNvSpPr/>
            <p:nvPr/>
          </p:nvSpPr>
          <p:spPr>
            <a:xfrm>
              <a:off x="6120608" y="1875084"/>
              <a:ext cx="648000" cy="648000"/>
            </a:xfrm>
            <a:prstGeom prst="roundRect">
              <a:avLst/>
            </a:prstGeom>
            <a:solidFill>
              <a:srgbClr val="E98D3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rPr>
                <a:t>05</a:t>
              </a:r>
              <a:endParaRPr kumimoji="0" lang="zh-CN" altLang="en-US"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endParaRPr>
            </a:p>
          </p:txBody>
        </p:sp>
      </p:grpSp>
      <p:grpSp>
        <p:nvGrpSpPr>
          <p:cNvPr id="51" name="组合 50"/>
          <p:cNvGrpSpPr/>
          <p:nvPr/>
        </p:nvGrpSpPr>
        <p:grpSpPr>
          <a:xfrm>
            <a:off x="3923589" y="5427331"/>
            <a:ext cx="3910705" cy="647700"/>
            <a:chOff x="6120608" y="2860921"/>
            <a:chExt cx="3910705" cy="648000"/>
          </a:xfrm>
        </p:grpSpPr>
        <p:sp>
          <p:nvSpPr>
            <p:cNvPr id="53" name="文本框 52"/>
            <p:cNvSpPr txBox="1"/>
            <p:nvPr/>
          </p:nvSpPr>
          <p:spPr>
            <a:xfrm>
              <a:off x="7385268" y="2893139"/>
              <a:ext cx="2646045" cy="583835"/>
            </a:xfrm>
            <a:prstGeom prst="rect">
              <a:avLst/>
            </a:prstGeom>
            <a:noFill/>
          </p:spPr>
          <p:txBody>
            <a:bodyPr wrap="square"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5854A0"/>
                  </a:solidFill>
                  <a:effectLst/>
                  <a:uLnTx/>
                  <a:uFillTx/>
                  <a:latin typeface="微软雅黑" panose="020B0503020204020204" pitchFamily="34" charset="-122"/>
                  <a:ea typeface="微软雅黑" panose="020B0503020204020204" pitchFamily="34" charset="-122"/>
                  <a:cs typeface="+mn-cs"/>
                </a:rPr>
                <a:t>全球资讯</a:t>
              </a:r>
              <a:endParaRPr kumimoji="0" lang="zh-CN" altLang="en-US" sz="3200" b="1" i="0" u="none" strike="noStrike" kern="1200" cap="none" spc="0" normalizeH="0" baseline="0" noProof="0" dirty="0">
                <a:ln>
                  <a:noFill/>
                </a:ln>
                <a:solidFill>
                  <a:srgbClr val="5854A0"/>
                </a:solidFill>
                <a:effectLst/>
                <a:uLnTx/>
                <a:uFillTx/>
                <a:latin typeface="微软雅黑" panose="020B0503020204020204" pitchFamily="34" charset="-122"/>
                <a:ea typeface="微软雅黑" panose="020B0503020204020204" pitchFamily="34" charset="-122"/>
                <a:cs typeface="+mn-cs"/>
              </a:endParaRPr>
            </a:p>
          </p:txBody>
        </p:sp>
        <p:sp>
          <p:nvSpPr>
            <p:cNvPr id="54" name="矩形: 圆角 26"/>
            <p:cNvSpPr/>
            <p:nvPr/>
          </p:nvSpPr>
          <p:spPr>
            <a:xfrm>
              <a:off x="6120608" y="2860921"/>
              <a:ext cx="648000" cy="648000"/>
            </a:xfrm>
            <a:prstGeom prst="roundRect">
              <a:avLst/>
            </a:prstGeom>
            <a:solidFill>
              <a:srgbClr val="5854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rPr>
                <a:t>06</a:t>
              </a:r>
              <a:endParaRPr kumimoji="0" lang="zh-CN" altLang="en-US" sz="2400" b="0" i="0" u="none" strike="noStrike" kern="1200" cap="none" spc="0" normalizeH="0" baseline="0" noProof="0">
                <a:ln>
                  <a:noFill/>
                </a:ln>
                <a:solidFill>
                  <a:srgbClr val="FFFFFF"/>
                </a:solidFill>
                <a:effectLst/>
                <a:uLnTx/>
                <a:uFillTx/>
                <a:latin typeface="汉仪雅酷黑 85W" panose="020B0904020202020204"/>
                <a:ea typeface="汉仪正圆-55W" panose="00020600040101010101" pitchFamily="18" charset="-122"/>
                <a:cs typeface="+mn-cs"/>
              </a:endParaRPr>
            </a:p>
          </p:txBody>
        </p:sp>
      </p:grpSp>
      <p:pic>
        <p:nvPicPr>
          <p:cNvPr id="56" name="图片 55" descr="内网通截图20260421152544"/>
          <p:cNvPicPr>
            <a:picLocks noChangeAspect="1"/>
          </p:cNvPicPr>
          <p:nvPr/>
        </p:nvPicPr>
        <p:blipFill>
          <a:blip r:embed="rId1"/>
          <a:stretch>
            <a:fillRect/>
          </a:stretch>
        </p:blipFill>
        <p:spPr>
          <a:xfrm>
            <a:off x="7896225" y="3504565"/>
            <a:ext cx="4142740" cy="24396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2F57AF"/>
                </a:solidFill>
                <a:effectLst/>
                <a:uLnTx/>
                <a:uFillTx/>
                <a:latin typeface="微软雅黑" panose="020B0503020204020204" pitchFamily="34" charset="-122"/>
                <a:ea typeface="微软雅黑" panose="020B0503020204020204" pitchFamily="34" charset="-122"/>
                <a:sym typeface="+mn-ea"/>
              </a:rPr>
              <a:t>一、税收条约</a:t>
            </a:r>
            <a:endParaRPr lang="zh-CN" altLang="zh-CN" sz="3600" b="1" dirty="0">
              <a:solidFill>
                <a:schemeClr val="bg1">
                  <a:lumMod val="50000"/>
                </a:schemeClr>
              </a:solidFill>
              <a:latin typeface="微软雅黑" panose="020B0503020204020204" pitchFamily="34" charset="-122"/>
              <a:ea typeface="微软雅黑" panose="020B0503020204020204" pitchFamily="34" charset="-122"/>
              <a:sym typeface="+mn-ea"/>
            </a:endParaRPr>
          </a:p>
        </p:txBody>
      </p:sp>
      <p:pic>
        <p:nvPicPr>
          <p:cNvPr id="13" name="图片 12" descr="内网通截图20260421152544"/>
          <p:cNvPicPr>
            <a:picLocks noChangeAspect="1"/>
          </p:cNvPicPr>
          <p:nvPr/>
        </p:nvPicPr>
        <p:blipFill>
          <a:blip r:embed="rId1"/>
          <a:stretch>
            <a:fillRect/>
          </a:stretch>
        </p:blipFill>
        <p:spPr>
          <a:xfrm>
            <a:off x="7830185" y="4117340"/>
            <a:ext cx="3815715" cy="2394585"/>
          </a:xfrm>
          <a:prstGeom prst="rect">
            <a:avLst/>
          </a:prstGeom>
        </p:spPr>
      </p:pic>
      <p:sp>
        <p:nvSpPr>
          <p:cNvPr id="10" name="流程图: 可选过程 9"/>
          <p:cNvSpPr/>
          <p:nvPr/>
        </p:nvSpPr>
        <p:spPr>
          <a:xfrm>
            <a:off x="863824" y="1650376"/>
            <a:ext cx="1807056" cy="477749"/>
          </a:xfrm>
          <a:prstGeom prst="flowChartAlternateProcess">
            <a:avLst/>
          </a:prstGeom>
          <a:gradFill flip="none" rotWithShape="1">
            <a:gsLst>
              <a:gs pos="0">
                <a:srgbClr val="538ACE"/>
              </a:gs>
              <a:gs pos="60000">
                <a:srgbClr val="0563C1"/>
              </a:gs>
            </a:gsLst>
            <a:lin ang="2700000" scaled="1"/>
            <a:tileRect/>
          </a:gradFill>
          <a:ln w="12700" cap="flat" cmpd="sng" algn="ctr">
            <a:noFill/>
            <a:prstDash val="solid"/>
            <a:miter lim="800000"/>
          </a:ln>
          <a:effectLst>
            <a:outerShdw blurRad="241300" dist="101600" dir="5400000" algn="t" rotWithShape="0">
              <a:srgbClr val="0563C1">
                <a:alpha val="20000"/>
              </a:srgbClr>
            </a:outerShdw>
          </a:effectLst>
        </p:spPr>
        <p:txBody>
          <a:bodyPr rtlCol="0" anchor="ctr">
            <a:noAutofit/>
          </a:bodyPr>
          <a:p>
            <a:pPr algn="ctr"/>
            <a:r>
              <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rPr>
              <a:t>产品简介</a:t>
            </a:r>
            <a:endPar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138805" y="1650365"/>
            <a:ext cx="7360285" cy="460375"/>
          </a:xfrm>
          <a:prstGeom prst="rect">
            <a:avLst/>
          </a:prstGeom>
          <a:noFill/>
        </p:spPr>
        <p:txBody>
          <a:bodyPr wrap="square" rtlCol="0" anchor="t">
            <a:spAutoFit/>
          </a:bodyPr>
          <a:p>
            <a:pPr algn="l"/>
            <a:r>
              <a:rPr lang="zh-CN" altLang="en-US" sz="2400" b="1" noProof="0" dirty="0">
                <a:ln>
                  <a:noFill/>
                </a:ln>
                <a:solidFill>
                  <a:srgbClr val="2F57AF"/>
                </a:solidFill>
                <a:effectLst/>
                <a:uLnTx/>
                <a:uFillTx/>
                <a:latin typeface="微软雅黑" panose="020B0503020204020204" pitchFamily="34" charset="-122"/>
                <a:ea typeface="微软雅黑" panose="020B0503020204020204" pitchFamily="34" charset="-122"/>
                <a:sym typeface="+mn-ea"/>
              </a:rPr>
              <a:t>税收条约中与纳税人直接相关的主要是税收协定。</a:t>
            </a:r>
            <a:endParaRPr kumimoji="1" lang="zh-CN" altLang="en-US" sz="2400" b="1" kern="0" spc="300" noProof="0" dirty="0">
              <a:ln>
                <a:noFill/>
              </a:ln>
              <a:solidFill>
                <a:srgbClr val="2F57AF"/>
              </a:solidFill>
              <a:effectLst/>
              <a:uLnTx/>
              <a:uFillTx/>
              <a:latin typeface="微软雅黑" panose="020B0503020204020204" pitchFamily="34" charset="-122"/>
              <a:ea typeface="微软雅黑" panose="020B0503020204020204" pitchFamily="34" charset="-122"/>
              <a:sym typeface="+mn-ea"/>
            </a:endParaRPr>
          </a:p>
        </p:txBody>
      </p:sp>
      <p:sp>
        <p:nvSpPr>
          <p:cNvPr id="11" name="矩形: 圆角 10"/>
          <p:cNvSpPr/>
          <p:nvPr/>
        </p:nvSpPr>
        <p:spPr bwMode="auto">
          <a:xfrm>
            <a:off x="863600" y="2590165"/>
            <a:ext cx="7174865" cy="3585210"/>
          </a:xfrm>
          <a:prstGeom prst="roundRect">
            <a:avLst>
              <a:gd name="adj" fmla="val 2388"/>
            </a:avLst>
          </a:prstGeom>
          <a:solidFill>
            <a:sysClr val="window" lastClr="FFFFFF"/>
          </a:solidFill>
          <a:ln w="3175" cap="flat" cmpd="sng" algn="ctr">
            <a:solidFill>
              <a:sysClr val="window" lastClr="FFFFFF">
                <a:lumMod val="75000"/>
              </a:sysClr>
            </a:solidFill>
            <a:prstDash val="solid"/>
            <a:round/>
            <a:headEnd type="none" w="med" len="med"/>
            <a:tailEnd type="none" w="med" len="med"/>
          </a:ln>
          <a:effectLst>
            <a:outerShdw blurRad="152400" dist="88900" dir="5400000" algn="t" rotWithShape="0">
              <a:srgbClr val="0048BF">
                <a:alpha val="10000"/>
              </a:srgbClr>
            </a:outerShdw>
          </a:effectLst>
        </p:spPr>
        <p:txBody>
          <a:bodyPr vert="horz" wrap="square" lIns="121920" tIns="60960" rIns="121920" bIns="60960" numCol="1" rtlCol="0" anchor="t" anchorCtr="0" compatLnSpc="1"/>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OPPOSans M"/>
              <a:ea typeface="OPPOSans M"/>
            </a:endParaRPr>
          </a:p>
        </p:txBody>
      </p:sp>
      <p:sp>
        <p:nvSpPr>
          <p:cNvPr id="5" name="稻壳优创意 4"/>
          <p:cNvSpPr txBox="1"/>
          <p:nvPr/>
        </p:nvSpPr>
        <p:spPr>
          <a:xfrm>
            <a:off x="1028700" y="2820670"/>
            <a:ext cx="6626225" cy="133794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2F57AF"/>
                </a:solidFill>
                <a:effectLst/>
                <a:uLnTx/>
                <a:uFillTx/>
                <a:latin typeface="微软雅黑" panose="020B0503020204020204" pitchFamily="34" charset="-122"/>
                <a:ea typeface="微软雅黑" panose="020B0503020204020204" pitchFamily="34" charset="-122"/>
                <a:cs typeface="+mn-cs"/>
              </a:rPr>
              <a:t>税收协定</a:t>
            </a: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是两个或两个以上国家（或税收管辖区），为协调相互之间的税收管辖关系和处理有关税务问题，通过谈判缔结的书面协议。</a:t>
            </a:r>
            <a:endParaRPr kumimoji="0" lang="zh-CN" altLang="en-US"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稻壳优创意 4"/>
          <p:cNvSpPr txBox="1"/>
          <p:nvPr/>
        </p:nvSpPr>
        <p:spPr>
          <a:xfrm>
            <a:off x="1028700" y="4462145"/>
            <a:ext cx="6626225" cy="1337945"/>
          </a:xfrm>
          <a:prstGeom prst="rect">
            <a:avLst/>
          </a:prstGeom>
          <a:noFill/>
        </p:spPr>
        <p:txBody>
          <a:bodyPr wrap="square">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截至2025年12月，我国税收协定网络已覆盖</a:t>
            </a:r>
            <a:r>
              <a:rPr kumimoji="0" lang="zh-CN" altLang="en-US" b="1" i="0" u="none" strike="noStrike" kern="1200" cap="none" spc="0" normalizeH="0" baseline="0" noProof="0" dirty="0">
                <a:ln>
                  <a:noFill/>
                </a:ln>
                <a:solidFill>
                  <a:srgbClr val="2F57AF"/>
                </a:solidFill>
                <a:effectLst/>
                <a:uLnTx/>
                <a:uFillTx/>
                <a:latin typeface="微软雅黑" panose="020B0503020204020204" pitchFamily="34" charset="-122"/>
                <a:ea typeface="微软雅黑" panose="020B0503020204020204" pitchFamily="34" charset="-122"/>
              </a:rPr>
              <a:t>114个</a:t>
            </a: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国家（地区），基本涵盖了我国对外投资主要目的地以及来华投资主要国家（地区）。</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2F57AF"/>
                </a:solidFill>
                <a:effectLst/>
                <a:uLnTx/>
                <a:uFillTx/>
                <a:latin typeface="微软雅黑" panose="020B0503020204020204" pitchFamily="34" charset="-122"/>
                <a:ea typeface="微软雅黑" panose="020B0503020204020204" pitchFamily="34" charset="-122"/>
                <a:sym typeface="+mn-ea"/>
              </a:rPr>
              <a:t>一、税收条约</a:t>
            </a:r>
            <a:endParaRPr lang="zh-CN" altLang="en-US" sz="3600" b="1" noProof="0" dirty="0">
              <a:ln>
                <a:noFill/>
              </a:ln>
              <a:solidFill>
                <a:srgbClr val="2F57AF"/>
              </a:solidFill>
              <a:effectLst/>
              <a:uLnTx/>
              <a:uFillTx/>
              <a:latin typeface="微软雅黑" panose="020B0503020204020204" pitchFamily="34" charset="-122"/>
              <a:ea typeface="微软雅黑" panose="020B0503020204020204" pitchFamily="34" charset="-122"/>
              <a:sym typeface="+mn-ea"/>
            </a:endParaRPr>
          </a:p>
        </p:txBody>
      </p:sp>
      <p:pic>
        <p:nvPicPr>
          <p:cNvPr id="13" name="图片 12" descr="内网通截图20260421152544"/>
          <p:cNvPicPr>
            <a:picLocks noChangeAspect="1"/>
          </p:cNvPicPr>
          <p:nvPr/>
        </p:nvPicPr>
        <p:blipFill>
          <a:blip r:embed="rId1"/>
          <a:stretch>
            <a:fillRect/>
          </a:stretch>
        </p:blipFill>
        <p:spPr>
          <a:xfrm>
            <a:off x="7830185" y="4117340"/>
            <a:ext cx="3815715" cy="2394585"/>
          </a:xfrm>
          <a:prstGeom prst="rect">
            <a:avLst/>
          </a:prstGeom>
        </p:spPr>
      </p:pic>
      <p:sp>
        <p:nvSpPr>
          <p:cNvPr id="2" name="文本框 1"/>
          <p:cNvSpPr txBox="1"/>
          <p:nvPr/>
        </p:nvSpPr>
        <p:spPr>
          <a:xfrm flipH="1">
            <a:off x="1355725" y="1770380"/>
            <a:ext cx="7425055" cy="922020"/>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rPr>
              <a:t>税收协定签署生效后，可为纳税人跨境经营消除重复征税、提供税收确定性、减轻在东道国的税收负担。</a:t>
            </a:r>
            <a:endPar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endParaRPr>
          </a:p>
        </p:txBody>
      </p:sp>
      <p:sp>
        <p:nvSpPr>
          <p:cNvPr id="4" name="文本框 3"/>
          <p:cNvSpPr txBox="1"/>
          <p:nvPr/>
        </p:nvSpPr>
        <p:spPr>
          <a:xfrm>
            <a:off x="1355725" y="3607435"/>
            <a:ext cx="6675755" cy="1753235"/>
          </a:xfrm>
          <a:prstGeom prst="rect">
            <a:avLst/>
          </a:prstGeom>
          <a:noFill/>
        </p:spPr>
        <p:txBody>
          <a:bodyPr wrap="square">
            <a:spAutoFit/>
          </a:bodyPr>
          <a:p>
            <a:pPr marL="0" marR="0" lvl="0" algn="l" defTabSz="914400" rtl="0" eaLnBrk="1" fontAlgn="auto" latinLnBrk="0" hangingPunct="1">
              <a:lnSpc>
                <a:spcPct val="150000"/>
              </a:lnSpc>
              <a:spcBef>
                <a:spcPts val="0"/>
              </a:spcBef>
              <a:spcAft>
                <a:spcPts val="0"/>
              </a:spcAft>
              <a:buClrTx/>
              <a:buSzTx/>
              <a:buFontTx/>
              <a:buNone/>
              <a:defRPr/>
            </a:pPr>
            <a:r>
              <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rPr>
              <a:t>在各国国内法规定的一般性法律救济以外，</a:t>
            </a:r>
            <a:r>
              <a:rPr lang="zh-CN" altLang="en-US" b="1" noProof="0" dirty="0">
                <a:ln>
                  <a:noFill/>
                </a:ln>
                <a:solidFill>
                  <a:srgbClr val="2F57AF"/>
                </a:solidFill>
                <a:effectLst/>
                <a:uLnTx/>
                <a:uFillTx/>
                <a:latin typeface="微软雅黑" panose="020B0503020204020204" pitchFamily="34" charset="-122"/>
                <a:ea typeface="微软雅黑" panose="020B0503020204020204" pitchFamily="34" charset="-122"/>
                <a:sym typeface="思源黑体" pitchFamily="34" charset="-122"/>
              </a:rPr>
              <a:t>税收协定相互协商程序</a:t>
            </a:r>
            <a:r>
              <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rPr>
              <a:t>也是解决跨境涉税争议的主要方法之一。根据税收协定相互协商条款的规定，跨境纳税人可以向税务主管当局申请启动相互协商程序，由缔约双方主管当局协商解决相关争议。</a:t>
            </a:r>
            <a:endPar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endParaRPr>
          </a:p>
        </p:txBody>
      </p:sp>
      <p:cxnSp>
        <p:nvCxnSpPr>
          <p:cNvPr id="9" name="直接连接符 8"/>
          <p:cNvCxnSpPr/>
          <p:nvPr/>
        </p:nvCxnSpPr>
        <p:spPr>
          <a:xfrm>
            <a:off x="1052830" y="3061970"/>
            <a:ext cx="8981440" cy="127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2F57AF"/>
                </a:solidFill>
                <a:effectLst/>
                <a:uLnTx/>
                <a:uFillTx/>
                <a:latin typeface="微软雅黑" panose="020B0503020204020204" pitchFamily="34" charset="-122"/>
                <a:ea typeface="微软雅黑" panose="020B0503020204020204" pitchFamily="34" charset="-122"/>
                <a:sym typeface="+mn-ea"/>
              </a:rPr>
              <a:t>一、税收条约</a:t>
            </a:r>
            <a:endParaRPr lang="zh-CN" altLang="zh-CN" sz="3600" b="1" dirty="0">
              <a:solidFill>
                <a:schemeClr val="bg1">
                  <a:lumMod val="50000"/>
                </a:schemeClr>
              </a:solidFill>
              <a:latin typeface="微软雅黑" panose="020B0503020204020204" pitchFamily="34" charset="-122"/>
              <a:ea typeface="微软雅黑" panose="020B0503020204020204" pitchFamily="34" charset="-122"/>
              <a:sym typeface="+mn-ea"/>
            </a:endParaRPr>
          </a:p>
        </p:txBody>
      </p:sp>
      <p:sp>
        <p:nvSpPr>
          <p:cNvPr id="10" name="流程图: 可选过程 9"/>
          <p:cNvSpPr/>
          <p:nvPr/>
        </p:nvSpPr>
        <p:spPr>
          <a:xfrm>
            <a:off x="863824" y="1650376"/>
            <a:ext cx="1807056" cy="477749"/>
          </a:xfrm>
          <a:prstGeom prst="flowChartAlternateProcess">
            <a:avLst/>
          </a:prstGeom>
          <a:gradFill flip="none" rotWithShape="1">
            <a:gsLst>
              <a:gs pos="0">
                <a:srgbClr val="538ACE"/>
              </a:gs>
              <a:gs pos="60000">
                <a:srgbClr val="0563C1"/>
              </a:gs>
            </a:gsLst>
            <a:lin ang="2700000" scaled="1"/>
            <a:tileRect/>
          </a:gradFill>
          <a:ln w="12700" cap="flat" cmpd="sng" algn="ctr">
            <a:noFill/>
            <a:prstDash val="solid"/>
            <a:miter lim="800000"/>
          </a:ln>
          <a:effectLst>
            <a:outerShdw blurRad="241300" dist="101600" dir="5400000" algn="t" rotWithShape="0">
              <a:srgbClr val="0563C1">
                <a:alpha val="20000"/>
              </a:srgbClr>
            </a:outerShdw>
          </a:effectLst>
        </p:spPr>
        <p:txBody>
          <a:bodyPr rtlCol="0" anchor="ctr">
            <a:noAutofit/>
          </a:bodyPr>
          <a:p>
            <a:pPr algn="ctr"/>
            <a:r>
              <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rPr>
              <a:t>导读建议</a:t>
            </a:r>
            <a:endPar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endParaRPr>
          </a:p>
        </p:txBody>
      </p:sp>
      <p:sp>
        <p:nvSpPr>
          <p:cNvPr id="11" name="矩形: 圆角 10"/>
          <p:cNvSpPr/>
          <p:nvPr/>
        </p:nvSpPr>
        <p:spPr bwMode="auto">
          <a:xfrm>
            <a:off x="863600" y="2369820"/>
            <a:ext cx="5814695" cy="4150995"/>
          </a:xfrm>
          <a:prstGeom prst="roundRect">
            <a:avLst>
              <a:gd name="adj" fmla="val 2388"/>
            </a:avLst>
          </a:prstGeom>
          <a:solidFill>
            <a:sysClr val="window" lastClr="FFFFFF"/>
          </a:solidFill>
          <a:ln w="3175" cap="flat" cmpd="sng" algn="ctr">
            <a:solidFill>
              <a:sysClr val="window" lastClr="FFFFFF">
                <a:lumMod val="75000"/>
              </a:sysClr>
            </a:solidFill>
            <a:prstDash val="solid"/>
            <a:round/>
            <a:headEnd type="none" w="med" len="med"/>
            <a:tailEnd type="none" w="med" len="med"/>
          </a:ln>
          <a:effectLst>
            <a:outerShdw blurRad="152400" dist="88900" dir="5400000" algn="t" rotWithShape="0">
              <a:srgbClr val="0048BF">
                <a:alpha val="10000"/>
              </a:srgbClr>
            </a:outerShdw>
          </a:effectLst>
        </p:spPr>
        <p:txBody>
          <a:bodyPr vert="horz" wrap="square" lIns="121920" tIns="60960" rIns="121920" bIns="60960" numCol="1" rtlCol="0" anchor="t" anchorCtr="0" compatLnSpc="1"/>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OPPOSans M"/>
              <a:ea typeface="OPPOSans M"/>
            </a:endParaRPr>
          </a:p>
        </p:txBody>
      </p:sp>
      <p:sp>
        <p:nvSpPr>
          <p:cNvPr id="5" name="稻壳优创意 4"/>
          <p:cNvSpPr txBox="1"/>
          <p:nvPr/>
        </p:nvSpPr>
        <p:spPr>
          <a:xfrm>
            <a:off x="1028700" y="2505710"/>
            <a:ext cx="5313680" cy="55308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F57AF"/>
                </a:solidFill>
                <a:effectLst/>
                <a:uLnTx/>
                <a:uFillTx/>
                <a:latin typeface="微软雅黑" panose="020B0503020204020204" pitchFamily="34" charset="-122"/>
                <a:ea typeface="微软雅黑" panose="020B0503020204020204" pitchFamily="34" charset="-122"/>
                <a:cs typeface="+mn-cs"/>
              </a:rPr>
              <a:t>税收协定条款内容主要包括：</a:t>
            </a:r>
            <a:endParaRPr kumimoji="0" lang="zh-CN" altLang="en-US" sz="20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稻壳优创意 4"/>
          <p:cNvSpPr txBox="1"/>
          <p:nvPr/>
        </p:nvSpPr>
        <p:spPr>
          <a:xfrm>
            <a:off x="1028700" y="3058795"/>
            <a:ext cx="5716270" cy="3415030"/>
          </a:xfrm>
          <a:prstGeom prst="rect">
            <a:avLst/>
          </a:prstGeom>
          <a:noFill/>
        </p:spPr>
        <p:txBody>
          <a:bodyPr wrap="square">
            <a:spAutoFit/>
          </a:bodyPr>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n"/>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协定的适用范围</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n"/>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关于营业利润、股息、利息、特许权使用费、财产收益、个人劳务所得等不同类型所得的征税规定</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n"/>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消除双重征税方法</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n"/>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非歧视待遇</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n"/>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相互协商程序</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n"/>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涉税信息交换</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charset="0"/>
              <a:buChar char="n"/>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生效和终止等</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sp>
        <p:nvSpPr>
          <p:cNvPr id="2" name="稻壳优创意 4"/>
          <p:cNvSpPr txBox="1"/>
          <p:nvPr>
            <p:custDataLst>
              <p:tags r:id="rId1"/>
            </p:custDataLst>
          </p:nvPr>
        </p:nvSpPr>
        <p:spPr>
          <a:xfrm>
            <a:off x="7080250" y="2783840"/>
            <a:ext cx="4679950" cy="2861310"/>
          </a:xfrm>
          <a:prstGeom prst="rect">
            <a:avLst/>
          </a:prstGeom>
          <a:noFill/>
        </p:spPr>
        <p:txBody>
          <a:bodyPr wrap="square">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在理解税收协定条款时，可以参考</a:t>
            </a:r>
            <a:r>
              <a:rPr kumimoji="0" lang="zh-CN" altLang="en-US" sz="2000" i="0" u="none" strike="noStrike" kern="1200" cap="none" spc="0" normalizeH="0" baseline="0" noProof="0">
                <a:ln>
                  <a:noFill/>
                </a:ln>
                <a:solidFill>
                  <a:srgbClr val="2F57AF"/>
                </a:solidFill>
                <a:effectLst/>
                <a:uLnTx/>
                <a:uFillTx/>
                <a:latin typeface="微软雅黑" panose="020B0503020204020204" pitchFamily="34" charset="-122"/>
                <a:ea typeface="微软雅黑" panose="020B0503020204020204" pitchFamily="34" charset="-122"/>
                <a:cs typeface="思源黑体 CN Normal" pitchFamily="34" charset="-122"/>
              </a:rPr>
              <a:t>《〈中华人民共和国政府和新加坡共和国政府关于对所得避免双重征税和防止偷漏税的协定〉及议定书条文解释》（国税发〔2010〕75号印发）</a:t>
            </a:r>
            <a:r>
              <a:rPr kumimoji="0" lang="zh-CN" altLang="en-US" sz="200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等税务总局发布的规范性文件。</a:t>
            </a:r>
            <a:endParaRPr kumimoji="0" lang="zh-CN" altLang="en-US" sz="200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2F57AF"/>
                </a:solidFill>
                <a:effectLst/>
                <a:uLnTx/>
                <a:uFillTx/>
                <a:latin typeface="微软雅黑" panose="020B0503020204020204" pitchFamily="34" charset="-122"/>
                <a:ea typeface="微软雅黑" panose="020B0503020204020204" pitchFamily="34" charset="-122"/>
                <a:sym typeface="+mn-ea"/>
              </a:rPr>
              <a:t>一、税收条约</a:t>
            </a:r>
            <a:endParaRPr lang="zh-CN" altLang="zh-CN" sz="3600" b="1" dirty="0">
              <a:solidFill>
                <a:schemeClr val="bg1">
                  <a:lumMod val="50000"/>
                </a:schemeClr>
              </a:solidFill>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rot="0">
            <a:off x="1548130" y="1702435"/>
            <a:ext cx="9095740" cy="4498340"/>
            <a:chOff x="3838575" y="2105025"/>
            <a:chExt cx="4513896" cy="2647949"/>
          </a:xfrm>
        </p:grpSpPr>
        <p:sp>
          <p:nvSpPr>
            <p:cNvPr id="8" name="图形 5"/>
            <p:cNvSpPr/>
            <p:nvPr/>
          </p:nvSpPr>
          <p:spPr>
            <a:xfrm>
              <a:off x="3838575" y="2439352"/>
              <a:ext cx="4278630" cy="2184082"/>
            </a:xfrm>
            <a:custGeom>
              <a:avLst/>
              <a:gdLst>
                <a:gd name="connsiteX0" fmla="*/ 0 w 4278630"/>
                <a:gd name="connsiteY0" fmla="*/ 0 h 2184082"/>
                <a:gd name="connsiteX1" fmla="*/ 4278630 w 4278630"/>
                <a:gd name="connsiteY1" fmla="*/ 0 h 2184082"/>
                <a:gd name="connsiteX2" fmla="*/ 4278630 w 4278630"/>
                <a:gd name="connsiteY2" fmla="*/ 2184083 h 2184082"/>
                <a:gd name="connsiteX3" fmla="*/ 0 w 4278630"/>
                <a:gd name="connsiteY3" fmla="*/ 2184083 h 2184082"/>
              </a:gdLst>
              <a:ahLst/>
              <a:cxnLst>
                <a:cxn ang="0">
                  <a:pos x="connsiteX0" y="connsiteY0"/>
                </a:cxn>
                <a:cxn ang="0">
                  <a:pos x="connsiteX1" y="connsiteY1"/>
                </a:cxn>
                <a:cxn ang="0">
                  <a:pos x="connsiteX2" y="connsiteY2"/>
                </a:cxn>
                <a:cxn ang="0">
                  <a:pos x="connsiteX3" y="connsiteY3"/>
                </a:cxn>
              </a:cxnLst>
              <a:rect l="l" t="t" r="r" b="b"/>
              <a:pathLst>
                <a:path w="4278630" h="2184082">
                  <a:moveTo>
                    <a:pt x="0" y="0"/>
                  </a:moveTo>
                  <a:lnTo>
                    <a:pt x="4278630" y="0"/>
                  </a:lnTo>
                  <a:lnTo>
                    <a:pt x="4278630" y="2184083"/>
                  </a:lnTo>
                  <a:lnTo>
                    <a:pt x="0" y="2184083"/>
                  </a:lnTo>
                  <a:close/>
                </a:path>
              </a:pathLst>
            </a:custGeom>
            <a:solidFill>
              <a:srgbClr val="E8E8E8"/>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图形 5"/>
            <p:cNvSpPr/>
            <p:nvPr/>
          </p:nvSpPr>
          <p:spPr>
            <a:xfrm>
              <a:off x="7632382" y="2110740"/>
              <a:ext cx="218122" cy="501967"/>
            </a:xfrm>
            <a:custGeom>
              <a:avLst/>
              <a:gdLst>
                <a:gd name="connsiteX0" fmla="*/ 184785 w 218122"/>
                <a:gd name="connsiteY0" fmla="*/ 501968 h 501967"/>
                <a:gd name="connsiteX1" fmla="*/ 0 w 218122"/>
                <a:gd name="connsiteY1" fmla="*/ 482918 h 501967"/>
                <a:gd name="connsiteX2" fmla="*/ 33338 w 218122"/>
                <a:gd name="connsiteY2" fmla="*/ 0 h 501967"/>
                <a:gd name="connsiteX3" fmla="*/ 218123 w 218122"/>
                <a:gd name="connsiteY3" fmla="*/ 18098 h 501967"/>
              </a:gdLst>
              <a:ahLst/>
              <a:cxnLst>
                <a:cxn ang="0">
                  <a:pos x="connsiteX0" y="connsiteY0"/>
                </a:cxn>
                <a:cxn ang="0">
                  <a:pos x="connsiteX1" y="connsiteY1"/>
                </a:cxn>
                <a:cxn ang="0">
                  <a:pos x="connsiteX2" y="connsiteY2"/>
                </a:cxn>
                <a:cxn ang="0">
                  <a:pos x="connsiteX3" y="connsiteY3"/>
                </a:cxn>
              </a:cxnLst>
              <a:rect l="l" t="t" r="r" b="b"/>
              <a:pathLst>
                <a:path w="218122" h="501967">
                  <a:moveTo>
                    <a:pt x="184785" y="501968"/>
                  </a:moveTo>
                  <a:lnTo>
                    <a:pt x="0" y="482918"/>
                  </a:lnTo>
                  <a:lnTo>
                    <a:pt x="33338" y="0"/>
                  </a:lnTo>
                  <a:lnTo>
                    <a:pt x="218123" y="18098"/>
                  </a:lnTo>
                  <a:close/>
                </a:path>
              </a:pathLst>
            </a:custGeom>
            <a:solidFill>
              <a:srgbClr val="DEBF9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图形 5"/>
            <p:cNvSpPr/>
            <p:nvPr/>
          </p:nvSpPr>
          <p:spPr>
            <a:xfrm>
              <a:off x="4259580" y="2110740"/>
              <a:ext cx="217169" cy="501967"/>
            </a:xfrm>
            <a:custGeom>
              <a:avLst/>
              <a:gdLst>
                <a:gd name="connsiteX0" fmla="*/ 32385 w 217169"/>
                <a:gd name="connsiteY0" fmla="*/ 501968 h 501967"/>
                <a:gd name="connsiteX1" fmla="*/ 217170 w 217169"/>
                <a:gd name="connsiteY1" fmla="*/ 482918 h 501967"/>
                <a:gd name="connsiteX2" fmla="*/ 183833 w 217169"/>
                <a:gd name="connsiteY2" fmla="*/ 0 h 501967"/>
                <a:gd name="connsiteX3" fmla="*/ 0 w 217169"/>
                <a:gd name="connsiteY3" fmla="*/ 18098 h 501967"/>
              </a:gdLst>
              <a:ahLst/>
              <a:cxnLst>
                <a:cxn ang="0">
                  <a:pos x="connsiteX0" y="connsiteY0"/>
                </a:cxn>
                <a:cxn ang="0">
                  <a:pos x="connsiteX1" y="connsiteY1"/>
                </a:cxn>
                <a:cxn ang="0">
                  <a:pos x="connsiteX2" y="connsiteY2"/>
                </a:cxn>
                <a:cxn ang="0">
                  <a:pos x="connsiteX3" y="connsiteY3"/>
                </a:cxn>
              </a:cxnLst>
              <a:rect l="l" t="t" r="r" b="b"/>
              <a:pathLst>
                <a:path w="217169" h="501967">
                  <a:moveTo>
                    <a:pt x="32385" y="501968"/>
                  </a:moveTo>
                  <a:lnTo>
                    <a:pt x="217170" y="482918"/>
                  </a:lnTo>
                  <a:lnTo>
                    <a:pt x="183833" y="0"/>
                  </a:lnTo>
                  <a:lnTo>
                    <a:pt x="0" y="18098"/>
                  </a:lnTo>
                  <a:close/>
                </a:path>
              </a:pathLst>
            </a:custGeom>
            <a:solidFill>
              <a:srgbClr val="DEBF9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图形 5"/>
            <p:cNvSpPr/>
            <p:nvPr/>
          </p:nvSpPr>
          <p:spPr>
            <a:xfrm>
              <a:off x="3915727" y="2358390"/>
              <a:ext cx="4278630" cy="2184082"/>
            </a:xfrm>
            <a:custGeom>
              <a:avLst/>
              <a:gdLst>
                <a:gd name="connsiteX0" fmla="*/ 0 w 4278630"/>
                <a:gd name="connsiteY0" fmla="*/ 0 h 2184082"/>
                <a:gd name="connsiteX1" fmla="*/ 4278630 w 4278630"/>
                <a:gd name="connsiteY1" fmla="*/ 0 h 2184082"/>
                <a:gd name="connsiteX2" fmla="*/ 4278630 w 4278630"/>
                <a:gd name="connsiteY2" fmla="*/ 2184083 h 2184082"/>
                <a:gd name="connsiteX3" fmla="*/ 0 w 4278630"/>
                <a:gd name="connsiteY3" fmla="*/ 2184083 h 2184082"/>
              </a:gdLst>
              <a:ahLst/>
              <a:cxnLst>
                <a:cxn ang="0">
                  <a:pos x="connsiteX0" y="connsiteY0"/>
                </a:cxn>
                <a:cxn ang="0">
                  <a:pos x="connsiteX1" y="connsiteY1"/>
                </a:cxn>
                <a:cxn ang="0">
                  <a:pos x="connsiteX2" y="connsiteY2"/>
                </a:cxn>
                <a:cxn ang="0">
                  <a:pos x="connsiteX3" y="connsiteY3"/>
                </a:cxn>
              </a:cxnLst>
              <a:rect l="l" t="t" r="r" b="b"/>
              <a:pathLst>
                <a:path w="4278630" h="2184082">
                  <a:moveTo>
                    <a:pt x="0" y="0"/>
                  </a:moveTo>
                  <a:lnTo>
                    <a:pt x="4278630" y="0"/>
                  </a:lnTo>
                  <a:lnTo>
                    <a:pt x="4278630" y="2184083"/>
                  </a:lnTo>
                  <a:lnTo>
                    <a:pt x="0" y="2184083"/>
                  </a:lnTo>
                  <a:close/>
                </a:path>
              </a:pathLst>
            </a:custGeom>
            <a:solidFill>
              <a:srgbClr val="FFFFFF"/>
            </a:solidFill>
            <a:ln w="9525" cap="flat">
              <a:solidFill>
                <a:srgbClr val="231815"/>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图形 5"/>
            <p:cNvSpPr/>
            <p:nvPr/>
          </p:nvSpPr>
          <p:spPr>
            <a:xfrm>
              <a:off x="7632382" y="2105025"/>
              <a:ext cx="244792" cy="507682"/>
            </a:xfrm>
            <a:custGeom>
              <a:avLst/>
              <a:gdLst>
                <a:gd name="connsiteX0" fmla="*/ 184785 w 244792"/>
                <a:gd name="connsiteY0" fmla="*/ 507683 h 507682"/>
                <a:gd name="connsiteX1" fmla="*/ 0 w 244792"/>
                <a:gd name="connsiteY1" fmla="*/ 488633 h 507682"/>
                <a:gd name="connsiteX2" fmla="*/ 60960 w 244792"/>
                <a:gd name="connsiteY2" fmla="*/ 0 h 507682"/>
                <a:gd name="connsiteX3" fmla="*/ 244793 w 244792"/>
                <a:gd name="connsiteY3" fmla="*/ 19050 h 507682"/>
              </a:gdLst>
              <a:ahLst/>
              <a:cxnLst>
                <a:cxn ang="0">
                  <a:pos x="connsiteX0" y="connsiteY0"/>
                </a:cxn>
                <a:cxn ang="0">
                  <a:pos x="connsiteX1" y="connsiteY1"/>
                </a:cxn>
                <a:cxn ang="0">
                  <a:pos x="connsiteX2" y="connsiteY2"/>
                </a:cxn>
                <a:cxn ang="0">
                  <a:pos x="connsiteX3" y="connsiteY3"/>
                </a:cxn>
              </a:cxnLst>
              <a:rect l="l" t="t" r="r" b="b"/>
              <a:pathLst>
                <a:path w="244792" h="507682">
                  <a:moveTo>
                    <a:pt x="184785" y="507683"/>
                  </a:moveTo>
                  <a:lnTo>
                    <a:pt x="0" y="488633"/>
                  </a:lnTo>
                  <a:lnTo>
                    <a:pt x="60960" y="0"/>
                  </a:lnTo>
                  <a:lnTo>
                    <a:pt x="244793" y="19050"/>
                  </a:lnTo>
                  <a:close/>
                </a:path>
              </a:pathLst>
            </a:custGeom>
            <a:solidFill>
              <a:srgbClr val="FFDBA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图形 5"/>
            <p:cNvSpPr/>
            <p:nvPr/>
          </p:nvSpPr>
          <p:spPr>
            <a:xfrm>
              <a:off x="7632382" y="2105025"/>
              <a:ext cx="65722" cy="489585"/>
            </a:xfrm>
            <a:custGeom>
              <a:avLst/>
              <a:gdLst>
                <a:gd name="connsiteX0" fmla="*/ 60960 w 65722"/>
                <a:gd name="connsiteY0" fmla="*/ 0 h 489585"/>
                <a:gd name="connsiteX1" fmla="*/ 0 w 65722"/>
                <a:gd name="connsiteY1" fmla="*/ 488633 h 489585"/>
                <a:gd name="connsiteX2" fmla="*/ 5715 w 65722"/>
                <a:gd name="connsiteY2" fmla="*/ 489585 h 489585"/>
                <a:gd name="connsiteX3" fmla="*/ 65723 w 65722"/>
                <a:gd name="connsiteY3" fmla="*/ 953 h 489585"/>
              </a:gdLst>
              <a:ahLst/>
              <a:cxnLst>
                <a:cxn ang="0">
                  <a:pos x="connsiteX0" y="connsiteY0"/>
                </a:cxn>
                <a:cxn ang="0">
                  <a:pos x="connsiteX1" y="connsiteY1"/>
                </a:cxn>
                <a:cxn ang="0">
                  <a:pos x="connsiteX2" y="connsiteY2"/>
                </a:cxn>
                <a:cxn ang="0">
                  <a:pos x="connsiteX3" y="connsiteY3"/>
                </a:cxn>
              </a:cxnLst>
              <a:rect l="l" t="t" r="r" b="b"/>
              <a:pathLst>
                <a:path w="65722" h="489585">
                  <a:moveTo>
                    <a:pt x="60960" y="0"/>
                  </a:moveTo>
                  <a:lnTo>
                    <a:pt x="0" y="488633"/>
                  </a:lnTo>
                  <a:lnTo>
                    <a:pt x="5715" y="489585"/>
                  </a:lnTo>
                  <a:lnTo>
                    <a:pt x="65723" y="953"/>
                  </a:lnTo>
                  <a:close/>
                </a:path>
              </a:pathLst>
            </a:custGeom>
            <a:solidFill>
              <a:srgbClr val="EBCA98"/>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图形 5"/>
            <p:cNvSpPr/>
            <p:nvPr/>
          </p:nvSpPr>
          <p:spPr>
            <a:xfrm>
              <a:off x="4231957" y="2105025"/>
              <a:ext cx="244792" cy="507682"/>
            </a:xfrm>
            <a:custGeom>
              <a:avLst/>
              <a:gdLst>
                <a:gd name="connsiteX0" fmla="*/ 60007 w 244792"/>
                <a:gd name="connsiteY0" fmla="*/ 507683 h 507682"/>
                <a:gd name="connsiteX1" fmla="*/ 244793 w 244792"/>
                <a:gd name="connsiteY1" fmla="*/ 488633 h 507682"/>
                <a:gd name="connsiteX2" fmla="*/ 184785 w 244792"/>
                <a:gd name="connsiteY2" fmla="*/ 0 h 507682"/>
                <a:gd name="connsiteX3" fmla="*/ 0 w 244792"/>
                <a:gd name="connsiteY3" fmla="*/ 19050 h 507682"/>
              </a:gdLst>
              <a:ahLst/>
              <a:cxnLst>
                <a:cxn ang="0">
                  <a:pos x="connsiteX0" y="connsiteY0"/>
                </a:cxn>
                <a:cxn ang="0">
                  <a:pos x="connsiteX1" y="connsiteY1"/>
                </a:cxn>
                <a:cxn ang="0">
                  <a:pos x="connsiteX2" y="connsiteY2"/>
                </a:cxn>
                <a:cxn ang="0">
                  <a:pos x="connsiteX3" y="connsiteY3"/>
                </a:cxn>
              </a:cxnLst>
              <a:rect l="l" t="t" r="r" b="b"/>
              <a:pathLst>
                <a:path w="244792" h="507682">
                  <a:moveTo>
                    <a:pt x="60007" y="507683"/>
                  </a:moveTo>
                  <a:lnTo>
                    <a:pt x="244793" y="488633"/>
                  </a:lnTo>
                  <a:lnTo>
                    <a:pt x="184785" y="0"/>
                  </a:lnTo>
                  <a:lnTo>
                    <a:pt x="0" y="19050"/>
                  </a:lnTo>
                  <a:close/>
                </a:path>
              </a:pathLst>
            </a:custGeom>
            <a:solidFill>
              <a:srgbClr val="FFDBA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图形 5"/>
            <p:cNvSpPr/>
            <p:nvPr/>
          </p:nvSpPr>
          <p:spPr>
            <a:xfrm>
              <a:off x="4411980" y="2105025"/>
              <a:ext cx="64769" cy="489585"/>
            </a:xfrm>
            <a:custGeom>
              <a:avLst/>
              <a:gdLst>
                <a:gd name="connsiteX0" fmla="*/ 4763 w 64769"/>
                <a:gd name="connsiteY0" fmla="*/ 0 h 489585"/>
                <a:gd name="connsiteX1" fmla="*/ 64770 w 64769"/>
                <a:gd name="connsiteY1" fmla="*/ 488633 h 489585"/>
                <a:gd name="connsiteX2" fmla="*/ 60007 w 64769"/>
                <a:gd name="connsiteY2" fmla="*/ 489585 h 489585"/>
                <a:gd name="connsiteX3" fmla="*/ 0 w 64769"/>
                <a:gd name="connsiteY3" fmla="*/ 953 h 489585"/>
              </a:gdLst>
              <a:ahLst/>
              <a:cxnLst>
                <a:cxn ang="0">
                  <a:pos x="connsiteX0" y="connsiteY0"/>
                </a:cxn>
                <a:cxn ang="0">
                  <a:pos x="connsiteX1" y="connsiteY1"/>
                </a:cxn>
                <a:cxn ang="0">
                  <a:pos x="connsiteX2" y="connsiteY2"/>
                </a:cxn>
                <a:cxn ang="0">
                  <a:pos x="connsiteX3" y="connsiteY3"/>
                </a:cxn>
              </a:cxnLst>
              <a:rect l="l" t="t" r="r" b="b"/>
              <a:pathLst>
                <a:path w="64769" h="489585">
                  <a:moveTo>
                    <a:pt x="4763" y="0"/>
                  </a:moveTo>
                  <a:lnTo>
                    <a:pt x="64770" y="488633"/>
                  </a:lnTo>
                  <a:lnTo>
                    <a:pt x="60007" y="489585"/>
                  </a:lnTo>
                  <a:lnTo>
                    <a:pt x="0" y="953"/>
                  </a:lnTo>
                  <a:close/>
                </a:path>
              </a:pathLst>
            </a:custGeom>
            <a:solidFill>
              <a:srgbClr val="EBCA98"/>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图形 5"/>
            <p:cNvSpPr/>
            <p:nvPr/>
          </p:nvSpPr>
          <p:spPr>
            <a:xfrm>
              <a:off x="4259580" y="2331720"/>
              <a:ext cx="180022" cy="18097"/>
            </a:xfrm>
            <a:custGeom>
              <a:avLst/>
              <a:gdLst>
                <a:gd name="connsiteX0" fmla="*/ 0 w 180022"/>
                <a:gd name="connsiteY0" fmla="*/ 18098 h 18097"/>
                <a:gd name="connsiteX1" fmla="*/ 180022 w 180022"/>
                <a:gd name="connsiteY1" fmla="*/ 0 h 18097"/>
              </a:gdLst>
              <a:ahLst/>
              <a:cxnLst>
                <a:cxn ang="0">
                  <a:pos x="connsiteX0" y="connsiteY0"/>
                </a:cxn>
                <a:cxn ang="0">
                  <a:pos x="connsiteX1" y="connsiteY1"/>
                </a:cxn>
              </a:cxnLst>
              <a:rect l="l" t="t" r="r" b="b"/>
              <a:pathLst>
                <a:path w="180022" h="18097">
                  <a:moveTo>
                    <a:pt x="0" y="18098"/>
                  </a:moveTo>
                  <a:lnTo>
                    <a:pt x="180022" y="0"/>
                  </a:lnTo>
                </a:path>
              </a:pathLst>
            </a:custGeom>
            <a:ln w="9525" cap="flat">
              <a:solidFill>
                <a:srgbClr val="EBC999"/>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图形 5"/>
            <p:cNvSpPr/>
            <p:nvPr/>
          </p:nvSpPr>
          <p:spPr>
            <a:xfrm>
              <a:off x="7669530" y="2331720"/>
              <a:ext cx="180022" cy="18097"/>
            </a:xfrm>
            <a:custGeom>
              <a:avLst/>
              <a:gdLst>
                <a:gd name="connsiteX0" fmla="*/ 180023 w 180022"/>
                <a:gd name="connsiteY0" fmla="*/ 18098 h 18097"/>
                <a:gd name="connsiteX1" fmla="*/ 0 w 180022"/>
                <a:gd name="connsiteY1" fmla="*/ 0 h 18097"/>
              </a:gdLst>
              <a:ahLst/>
              <a:cxnLst>
                <a:cxn ang="0">
                  <a:pos x="connsiteX0" y="connsiteY0"/>
                </a:cxn>
                <a:cxn ang="0">
                  <a:pos x="connsiteX1" y="connsiteY1"/>
                </a:cxn>
              </a:cxnLst>
              <a:rect l="l" t="t" r="r" b="b"/>
              <a:pathLst>
                <a:path w="180022" h="18097">
                  <a:moveTo>
                    <a:pt x="180023" y="18098"/>
                  </a:moveTo>
                  <a:lnTo>
                    <a:pt x="0" y="0"/>
                  </a:lnTo>
                </a:path>
              </a:pathLst>
            </a:custGeom>
            <a:ln w="9525" cap="flat">
              <a:solidFill>
                <a:srgbClr val="EBC999"/>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1" name="图形 5"/>
            <p:cNvGrpSpPr/>
            <p:nvPr/>
          </p:nvGrpSpPr>
          <p:grpSpPr>
            <a:xfrm>
              <a:off x="7719059" y="4139565"/>
              <a:ext cx="633412" cy="613409"/>
              <a:chOff x="7719059" y="4139565"/>
              <a:chExt cx="633412" cy="613409"/>
            </a:xfrm>
          </p:grpSpPr>
          <p:sp>
            <p:nvSpPr>
              <p:cNvPr id="22" name="图形 5"/>
              <p:cNvSpPr/>
              <p:nvPr/>
            </p:nvSpPr>
            <p:spPr>
              <a:xfrm>
                <a:off x="7719059" y="4139565"/>
                <a:ext cx="468630" cy="496252"/>
              </a:xfrm>
              <a:custGeom>
                <a:avLst/>
                <a:gdLst>
                  <a:gd name="connsiteX0" fmla="*/ 468630 w 468630"/>
                  <a:gd name="connsiteY0" fmla="*/ 496253 h 496252"/>
                  <a:gd name="connsiteX1" fmla="*/ 344805 w 468630"/>
                  <a:gd name="connsiteY1" fmla="*/ 400050 h 496252"/>
                  <a:gd name="connsiteX2" fmla="*/ 0 w 468630"/>
                  <a:gd name="connsiteY2" fmla="*/ 0 h 496252"/>
                  <a:gd name="connsiteX3" fmla="*/ 443865 w 468630"/>
                  <a:gd name="connsiteY3" fmla="*/ 293370 h 496252"/>
                </a:gdLst>
                <a:ahLst/>
                <a:cxnLst>
                  <a:cxn ang="0">
                    <a:pos x="connsiteX0" y="connsiteY0"/>
                  </a:cxn>
                  <a:cxn ang="0">
                    <a:pos x="connsiteX1" y="connsiteY1"/>
                  </a:cxn>
                  <a:cxn ang="0">
                    <a:pos x="connsiteX2" y="connsiteY2"/>
                  </a:cxn>
                  <a:cxn ang="0">
                    <a:pos x="connsiteX3" y="connsiteY3"/>
                  </a:cxn>
                </a:cxnLst>
                <a:rect l="l" t="t" r="r" b="b"/>
                <a:pathLst>
                  <a:path w="468630" h="496252">
                    <a:moveTo>
                      <a:pt x="468630" y="496253"/>
                    </a:moveTo>
                    <a:lnTo>
                      <a:pt x="344805" y="400050"/>
                    </a:lnTo>
                    <a:lnTo>
                      <a:pt x="0" y="0"/>
                    </a:lnTo>
                    <a:lnTo>
                      <a:pt x="443865" y="293370"/>
                    </a:lnTo>
                    <a:close/>
                  </a:path>
                </a:pathLst>
              </a:custGeom>
              <a:solidFill>
                <a:srgbClr val="57A9D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图形 5"/>
              <p:cNvSpPr/>
              <p:nvPr/>
            </p:nvSpPr>
            <p:spPr>
              <a:xfrm>
                <a:off x="7719059" y="4139565"/>
                <a:ext cx="366712" cy="613409"/>
              </a:xfrm>
              <a:custGeom>
                <a:avLst/>
                <a:gdLst>
                  <a:gd name="connsiteX0" fmla="*/ 0 w 366712"/>
                  <a:gd name="connsiteY0" fmla="*/ 0 h 613409"/>
                  <a:gd name="connsiteX1" fmla="*/ 366713 w 366712"/>
                  <a:gd name="connsiteY1" fmla="*/ 364807 h 613409"/>
                  <a:gd name="connsiteX2" fmla="*/ 250508 w 366712"/>
                  <a:gd name="connsiteY2" fmla="*/ 613410 h 613409"/>
                </a:gdLst>
                <a:ahLst/>
                <a:cxnLst>
                  <a:cxn ang="0">
                    <a:pos x="connsiteX0" y="connsiteY0"/>
                  </a:cxn>
                  <a:cxn ang="0">
                    <a:pos x="connsiteX1" y="connsiteY1"/>
                  </a:cxn>
                  <a:cxn ang="0">
                    <a:pos x="connsiteX2" y="connsiteY2"/>
                  </a:cxn>
                </a:cxnLst>
                <a:rect l="l" t="t" r="r" b="b"/>
                <a:pathLst>
                  <a:path w="366712" h="613409">
                    <a:moveTo>
                      <a:pt x="0" y="0"/>
                    </a:moveTo>
                    <a:lnTo>
                      <a:pt x="366713" y="364807"/>
                    </a:lnTo>
                    <a:lnTo>
                      <a:pt x="250508" y="613410"/>
                    </a:lnTo>
                    <a:close/>
                  </a:path>
                </a:pathLst>
              </a:custGeom>
              <a:solidFill>
                <a:srgbClr val="96E8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图形 5"/>
              <p:cNvSpPr/>
              <p:nvPr/>
            </p:nvSpPr>
            <p:spPr>
              <a:xfrm>
                <a:off x="7719059" y="4139565"/>
                <a:ext cx="633412" cy="293369"/>
              </a:xfrm>
              <a:custGeom>
                <a:avLst/>
                <a:gdLst>
                  <a:gd name="connsiteX0" fmla="*/ 443865 w 633412"/>
                  <a:gd name="connsiteY0" fmla="*/ 293370 h 293369"/>
                  <a:gd name="connsiteX1" fmla="*/ 0 w 633412"/>
                  <a:gd name="connsiteY1" fmla="*/ 0 h 293369"/>
                  <a:gd name="connsiteX2" fmla="*/ 633413 w 633412"/>
                  <a:gd name="connsiteY2" fmla="*/ 194310 h 293369"/>
                </a:gdLst>
                <a:ahLst/>
                <a:cxnLst>
                  <a:cxn ang="0">
                    <a:pos x="connsiteX0" y="connsiteY0"/>
                  </a:cxn>
                  <a:cxn ang="0">
                    <a:pos x="connsiteX1" y="connsiteY1"/>
                  </a:cxn>
                  <a:cxn ang="0">
                    <a:pos x="connsiteX2" y="connsiteY2"/>
                  </a:cxn>
                </a:cxnLst>
                <a:rect l="l" t="t" r="r" b="b"/>
                <a:pathLst>
                  <a:path w="633412" h="293369">
                    <a:moveTo>
                      <a:pt x="443865" y="293370"/>
                    </a:moveTo>
                    <a:lnTo>
                      <a:pt x="0" y="0"/>
                    </a:lnTo>
                    <a:lnTo>
                      <a:pt x="633413" y="194310"/>
                    </a:lnTo>
                    <a:close/>
                  </a:path>
                </a:pathLst>
              </a:custGeom>
              <a:solidFill>
                <a:srgbClr val="96E8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图形 5"/>
              <p:cNvSpPr/>
              <p:nvPr/>
            </p:nvSpPr>
            <p:spPr>
              <a:xfrm>
                <a:off x="7719059" y="4139565"/>
                <a:ext cx="468630" cy="496252"/>
              </a:xfrm>
              <a:custGeom>
                <a:avLst/>
                <a:gdLst>
                  <a:gd name="connsiteX0" fmla="*/ 468630 w 468630"/>
                  <a:gd name="connsiteY0" fmla="*/ 496253 h 496252"/>
                  <a:gd name="connsiteX1" fmla="*/ 366713 w 468630"/>
                  <a:gd name="connsiteY1" fmla="*/ 364807 h 496252"/>
                  <a:gd name="connsiteX2" fmla="*/ 0 w 468630"/>
                  <a:gd name="connsiteY2" fmla="*/ 0 h 496252"/>
                  <a:gd name="connsiteX3" fmla="*/ 443865 w 468630"/>
                  <a:gd name="connsiteY3" fmla="*/ 293370 h 496252"/>
                </a:gdLst>
                <a:ahLst/>
                <a:cxnLst>
                  <a:cxn ang="0">
                    <a:pos x="connsiteX0" y="connsiteY0"/>
                  </a:cxn>
                  <a:cxn ang="0">
                    <a:pos x="connsiteX1" y="connsiteY1"/>
                  </a:cxn>
                  <a:cxn ang="0">
                    <a:pos x="connsiteX2" y="connsiteY2"/>
                  </a:cxn>
                  <a:cxn ang="0">
                    <a:pos x="connsiteX3" y="connsiteY3"/>
                  </a:cxn>
                </a:cxnLst>
                <a:rect l="l" t="t" r="r" b="b"/>
                <a:pathLst>
                  <a:path w="468630" h="496252">
                    <a:moveTo>
                      <a:pt x="468630" y="496253"/>
                    </a:moveTo>
                    <a:lnTo>
                      <a:pt x="366713" y="364807"/>
                    </a:lnTo>
                    <a:lnTo>
                      <a:pt x="0" y="0"/>
                    </a:lnTo>
                    <a:lnTo>
                      <a:pt x="443865" y="293370"/>
                    </a:lnTo>
                    <a:close/>
                  </a:path>
                </a:pathLst>
              </a:custGeom>
              <a:solidFill>
                <a:srgbClr val="67BE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6" name="图形 5"/>
            <p:cNvGrpSpPr/>
            <p:nvPr/>
          </p:nvGrpSpPr>
          <p:grpSpPr>
            <a:xfrm>
              <a:off x="7449502" y="4239577"/>
              <a:ext cx="333374" cy="401954"/>
              <a:chOff x="7449502" y="4239577"/>
              <a:chExt cx="333374" cy="401954"/>
            </a:xfrm>
          </p:grpSpPr>
          <p:sp>
            <p:nvSpPr>
              <p:cNvPr id="27" name="图形 5"/>
              <p:cNvSpPr/>
              <p:nvPr/>
            </p:nvSpPr>
            <p:spPr>
              <a:xfrm>
                <a:off x="7512367" y="4239577"/>
                <a:ext cx="140969" cy="401954"/>
              </a:xfrm>
              <a:custGeom>
                <a:avLst/>
                <a:gdLst>
                  <a:gd name="connsiteX0" fmla="*/ 92392 w 140969"/>
                  <a:gd name="connsiteY0" fmla="*/ 401955 h 401954"/>
                  <a:gd name="connsiteX1" fmla="*/ 57150 w 140969"/>
                  <a:gd name="connsiteY1" fmla="*/ 314325 h 401954"/>
                  <a:gd name="connsiteX2" fmla="*/ 0 w 140969"/>
                  <a:gd name="connsiteY2" fmla="*/ 0 h 401954"/>
                  <a:gd name="connsiteX3" fmla="*/ 140970 w 140969"/>
                  <a:gd name="connsiteY3" fmla="*/ 288607 h 401954"/>
                </a:gdLst>
                <a:ahLst/>
                <a:cxnLst>
                  <a:cxn ang="0">
                    <a:pos x="connsiteX0" y="connsiteY0"/>
                  </a:cxn>
                  <a:cxn ang="0">
                    <a:pos x="connsiteX1" y="connsiteY1"/>
                  </a:cxn>
                  <a:cxn ang="0">
                    <a:pos x="connsiteX2" y="connsiteY2"/>
                  </a:cxn>
                  <a:cxn ang="0">
                    <a:pos x="connsiteX3" y="connsiteY3"/>
                  </a:cxn>
                </a:cxnLst>
                <a:rect l="l" t="t" r="r" b="b"/>
                <a:pathLst>
                  <a:path w="140969" h="401954">
                    <a:moveTo>
                      <a:pt x="92392" y="401955"/>
                    </a:moveTo>
                    <a:lnTo>
                      <a:pt x="57150" y="314325"/>
                    </a:lnTo>
                    <a:lnTo>
                      <a:pt x="0" y="0"/>
                    </a:lnTo>
                    <a:lnTo>
                      <a:pt x="140970" y="288607"/>
                    </a:lnTo>
                    <a:close/>
                  </a:path>
                </a:pathLst>
              </a:custGeom>
              <a:solidFill>
                <a:srgbClr val="D9C024"/>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图形 5"/>
              <p:cNvSpPr/>
              <p:nvPr/>
            </p:nvSpPr>
            <p:spPr>
              <a:xfrm>
                <a:off x="7449502" y="4239577"/>
                <a:ext cx="142875" cy="346709"/>
              </a:xfrm>
              <a:custGeom>
                <a:avLst/>
                <a:gdLst>
                  <a:gd name="connsiteX0" fmla="*/ 62865 w 142875"/>
                  <a:gd name="connsiteY0" fmla="*/ 0 h 346709"/>
                  <a:gd name="connsiteX1" fmla="*/ 142875 w 142875"/>
                  <a:gd name="connsiteY1" fmla="*/ 301942 h 346709"/>
                  <a:gd name="connsiteX2" fmla="*/ 0 w 142875"/>
                  <a:gd name="connsiteY2" fmla="*/ 346710 h 346709"/>
                </a:gdLst>
                <a:ahLst/>
                <a:cxnLst>
                  <a:cxn ang="0">
                    <a:pos x="connsiteX0" y="connsiteY0"/>
                  </a:cxn>
                  <a:cxn ang="0">
                    <a:pos x="connsiteX1" y="connsiteY1"/>
                  </a:cxn>
                  <a:cxn ang="0">
                    <a:pos x="connsiteX2" y="connsiteY2"/>
                  </a:cxn>
                </a:cxnLst>
                <a:rect l="l" t="t" r="r" b="b"/>
                <a:pathLst>
                  <a:path w="142875" h="346709">
                    <a:moveTo>
                      <a:pt x="62865" y="0"/>
                    </a:moveTo>
                    <a:lnTo>
                      <a:pt x="142875" y="301942"/>
                    </a:lnTo>
                    <a:lnTo>
                      <a:pt x="0" y="346710"/>
                    </a:lnTo>
                    <a:close/>
                  </a:path>
                </a:pathLst>
              </a:custGeom>
              <a:solidFill>
                <a:srgbClr val="FFE77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图形 5"/>
              <p:cNvSpPr/>
              <p:nvPr/>
            </p:nvSpPr>
            <p:spPr>
              <a:xfrm>
                <a:off x="7512367" y="4239577"/>
                <a:ext cx="270509" cy="295275"/>
              </a:xfrm>
              <a:custGeom>
                <a:avLst/>
                <a:gdLst>
                  <a:gd name="connsiteX0" fmla="*/ 140970 w 270509"/>
                  <a:gd name="connsiteY0" fmla="*/ 288607 h 295275"/>
                  <a:gd name="connsiteX1" fmla="*/ 0 w 270509"/>
                  <a:gd name="connsiteY1" fmla="*/ 0 h 295275"/>
                  <a:gd name="connsiteX2" fmla="*/ 270510 w 270509"/>
                  <a:gd name="connsiteY2" fmla="*/ 295275 h 295275"/>
                </a:gdLst>
                <a:ahLst/>
                <a:cxnLst>
                  <a:cxn ang="0">
                    <a:pos x="connsiteX0" y="connsiteY0"/>
                  </a:cxn>
                  <a:cxn ang="0">
                    <a:pos x="connsiteX1" y="connsiteY1"/>
                  </a:cxn>
                  <a:cxn ang="0">
                    <a:pos x="connsiteX2" y="connsiteY2"/>
                  </a:cxn>
                </a:cxnLst>
                <a:rect l="l" t="t" r="r" b="b"/>
                <a:pathLst>
                  <a:path w="270509" h="295275">
                    <a:moveTo>
                      <a:pt x="140970" y="288607"/>
                    </a:moveTo>
                    <a:lnTo>
                      <a:pt x="0" y="0"/>
                    </a:lnTo>
                    <a:lnTo>
                      <a:pt x="270510" y="295275"/>
                    </a:lnTo>
                    <a:close/>
                  </a:path>
                </a:pathLst>
              </a:custGeom>
              <a:solidFill>
                <a:srgbClr val="FFE77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图形 5"/>
              <p:cNvSpPr/>
              <p:nvPr/>
            </p:nvSpPr>
            <p:spPr>
              <a:xfrm>
                <a:off x="7512367" y="4239577"/>
                <a:ext cx="140969" cy="401954"/>
              </a:xfrm>
              <a:custGeom>
                <a:avLst/>
                <a:gdLst>
                  <a:gd name="connsiteX0" fmla="*/ 92392 w 140969"/>
                  <a:gd name="connsiteY0" fmla="*/ 401955 h 401954"/>
                  <a:gd name="connsiteX1" fmla="*/ 80010 w 140969"/>
                  <a:gd name="connsiteY1" fmla="*/ 301942 h 401954"/>
                  <a:gd name="connsiteX2" fmla="*/ 0 w 140969"/>
                  <a:gd name="connsiteY2" fmla="*/ 0 h 401954"/>
                  <a:gd name="connsiteX3" fmla="*/ 140970 w 140969"/>
                  <a:gd name="connsiteY3" fmla="*/ 288607 h 401954"/>
                </a:gdLst>
                <a:ahLst/>
                <a:cxnLst>
                  <a:cxn ang="0">
                    <a:pos x="connsiteX0" y="connsiteY0"/>
                  </a:cxn>
                  <a:cxn ang="0">
                    <a:pos x="connsiteX1" y="connsiteY1"/>
                  </a:cxn>
                  <a:cxn ang="0">
                    <a:pos x="connsiteX2" y="connsiteY2"/>
                  </a:cxn>
                  <a:cxn ang="0">
                    <a:pos x="connsiteX3" y="connsiteY3"/>
                  </a:cxn>
                </a:cxnLst>
                <a:rect l="l" t="t" r="r" b="b"/>
                <a:pathLst>
                  <a:path w="140969" h="401954">
                    <a:moveTo>
                      <a:pt x="92392" y="401955"/>
                    </a:moveTo>
                    <a:lnTo>
                      <a:pt x="80010" y="301942"/>
                    </a:lnTo>
                    <a:lnTo>
                      <a:pt x="0" y="0"/>
                    </a:lnTo>
                    <a:lnTo>
                      <a:pt x="140970" y="288607"/>
                    </a:lnTo>
                    <a:close/>
                  </a:path>
                </a:pathLst>
              </a:custGeom>
              <a:solidFill>
                <a:srgbClr val="E6CB3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32" name="文本框 31"/>
          <p:cNvSpPr txBox="1"/>
          <p:nvPr/>
        </p:nvSpPr>
        <p:spPr>
          <a:xfrm>
            <a:off x="2081530" y="2916555"/>
            <a:ext cx="8025765" cy="2584450"/>
          </a:xfrm>
          <a:prstGeom prst="rect">
            <a:avLst/>
          </a:prstGeom>
          <a:noFill/>
        </p:spPr>
        <p:txBody>
          <a:bodyPr wrap="square">
            <a:spAutoFit/>
          </a:bodyPr>
          <a:p>
            <a:pPr marL="285750" indent="-285750">
              <a:lnSpc>
                <a:spcPct val="150000"/>
              </a:lnSpc>
              <a:buFont typeface="Wingdings" panose="05000000000000000000" pitchFamily="2" charset="2"/>
              <a:buChar char="Ø"/>
            </a:pPr>
            <a:r>
              <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不同协定条款的具体规定有所不同，各国对协定条款的理解可能也有所差异。</a:t>
            </a:r>
            <a:endPar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a:p>
            <a:pPr marL="285750" indent="-285750">
              <a:lnSpc>
                <a:spcPct val="150000"/>
              </a:lnSpc>
              <a:buFont typeface="Wingdings" panose="05000000000000000000" pitchFamily="2" charset="2"/>
              <a:buChar char="Ø"/>
            </a:pPr>
            <a:endParaRPr lang="zh-CN" altLang="en-US" b="1" dirty="0">
              <a:solidFill>
                <a:srgbClr val="1658C5"/>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建议跨境投资者关注东道国税务机关对税收协定的理解和执行口径。</a:t>
            </a:r>
            <a:endPar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a:p>
            <a:pPr marL="285750" indent="-285750">
              <a:lnSpc>
                <a:spcPct val="150000"/>
              </a:lnSpc>
              <a:buFont typeface="Wingdings" panose="05000000000000000000" pitchFamily="2" charset="2"/>
              <a:buChar char="Ø"/>
            </a:pPr>
            <a:endParaRPr lang="zh-CN" altLang="en-US" b="1" dirty="0">
              <a:solidFill>
                <a:srgbClr val="1658C5"/>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遇到与税收协定理解和执行相关的跨境涉税争议，可以考虑通过税收协定相互协商程序，提请缔约双方主管当局协商解决。</a:t>
            </a:r>
            <a:endPar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sp>
        <p:nvSpPr>
          <p:cNvPr id="33" name="稻壳优创意 4"/>
          <p:cNvSpPr txBox="1"/>
          <p:nvPr/>
        </p:nvSpPr>
        <p:spPr>
          <a:xfrm>
            <a:off x="2834005" y="2363470"/>
            <a:ext cx="5313680" cy="553085"/>
          </a:xfrm>
          <a:prstGeom prst="rect">
            <a:avLst/>
          </a:prstGeom>
          <a:noFill/>
        </p:spPr>
        <p:txBody>
          <a:bodyPr wrap="square">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F57AF"/>
                </a:solidFill>
                <a:effectLst/>
                <a:uLnTx/>
                <a:uFillTx/>
                <a:latin typeface="微软雅黑" panose="020B0503020204020204" pitchFamily="34" charset="-122"/>
                <a:ea typeface="微软雅黑" panose="020B0503020204020204" pitchFamily="34" charset="-122"/>
                <a:cs typeface="+mn-cs"/>
              </a:rPr>
              <a:t>但要注意的是：</a:t>
            </a:r>
            <a:endParaRPr kumimoji="0" lang="zh-CN" altLang="en-US" sz="20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FC4D32"/>
                </a:solidFill>
                <a:effectLst/>
                <a:uLnTx/>
                <a:uFillTx/>
                <a:latin typeface="微软雅黑" panose="020B0503020204020204" pitchFamily="34" charset="-122"/>
                <a:ea typeface="微软雅黑" panose="020B0503020204020204" pitchFamily="34" charset="-122"/>
                <a:sym typeface="+mn-ea"/>
              </a:rPr>
              <a:t>二、税收指南</a:t>
            </a:r>
            <a:endParaRPr lang="zh-CN" altLang="zh-CN" sz="3600" b="1" dirty="0">
              <a:solidFill>
                <a:schemeClr val="bg1">
                  <a:lumMod val="50000"/>
                </a:schemeClr>
              </a:solidFill>
              <a:latin typeface="Arial" panose="020B0604020202020204" pitchFamily="34" charset="0"/>
              <a:ea typeface="微软雅黑" panose="020B0503020204020204" pitchFamily="34" charset="-122"/>
              <a:sym typeface="+mn-ea"/>
            </a:endParaRPr>
          </a:p>
        </p:txBody>
      </p:sp>
      <p:sp>
        <p:nvSpPr>
          <p:cNvPr id="10" name="流程图: 可选过程 9"/>
          <p:cNvSpPr/>
          <p:nvPr/>
        </p:nvSpPr>
        <p:spPr>
          <a:xfrm>
            <a:off x="863824" y="1650376"/>
            <a:ext cx="1807056" cy="477749"/>
          </a:xfrm>
          <a:prstGeom prst="flowChartAlternateProcess">
            <a:avLst/>
          </a:prstGeom>
          <a:gradFill flip="none" rotWithShape="1">
            <a:gsLst>
              <a:gs pos="0">
                <a:srgbClr val="538ACE"/>
              </a:gs>
              <a:gs pos="60000">
                <a:srgbClr val="0563C1"/>
              </a:gs>
            </a:gsLst>
            <a:lin ang="2700000" scaled="0"/>
          </a:gradFill>
          <a:ln w="12700" cap="flat" cmpd="sng" algn="ctr">
            <a:noFill/>
            <a:prstDash val="solid"/>
            <a:miter lim="800000"/>
          </a:ln>
          <a:effectLst>
            <a:outerShdw blurRad="241300" dist="101600" dir="5400000" algn="t" rotWithShape="0">
              <a:srgbClr val="0563C1">
                <a:alpha val="20000"/>
              </a:srgbClr>
            </a:outerShdw>
          </a:effectLst>
        </p:spPr>
        <p:txBody>
          <a:bodyPr rtlCol="0" anchor="ctr">
            <a:noAutofit/>
          </a:bodyPr>
          <a:p>
            <a:pPr algn="ctr"/>
            <a:r>
              <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rPr>
              <a:t>产品简介</a:t>
            </a:r>
            <a:endPar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138805" y="1650365"/>
            <a:ext cx="7360285" cy="460375"/>
          </a:xfrm>
          <a:prstGeom prst="rect">
            <a:avLst/>
          </a:prstGeom>
          <a:noFill/>
        </p:spPr>
        <p:txBody>
          <a:bodyPr wrap="square" rtlCol="0" anchor="t">
            <a:spAutoFit/>
          </a:bodyPr>
          <a:p>
            <a:pPr algn="l"/>
            <a:r>
              <a:rPr lang="zh-CN" altLang="en-US" sz="2400" b="1" noProof="0" dirty="0">
                <a:ln>
                  <a:noFill/>
                </a:ln>
                <a:solidFill>
                  <a:srgbClr val="FC4D32"/>
                </a:solidFill>
                <a:effectLst/>
                <a:uLnTx/>
                <a:uFillTx/>
                <a:latin typeface="微软雅黑" panose="020B0503020204020204" pitchFamily="34" charset="-122"/>
                <a:ea typeface="微软雅黑" panose="020B0503020204020204" pitchFamily="34" charset="-122"/>
                <a:sym typeface="+mn-ea"/>
              </a:rPr>
              <a:t>税收环境是营商环境的重要组成部分。</a:t>
            </a:r>
            <a:endParaRPr lang="zh-CN" altLang="en-US" sz="2400" b="1" noProof="0" dirty="0">
              <a:ln>
                <a:noFill/>
              </a:ln>
              <a:solidFill>
                <a:srgbClr val="FC4D32"/>
              </a:solidFill>
              <a:effectLst/>
              <a:uLnTx/>
              <a:uFillTx/>
              <a:latin typeface="微软雅黑" panose="020B0503020204020204" pitchFamily="34" charset="-122"/>
              <a:ea typeface="微软雅黑" panose="020B0503020204020204" pitchFamily="34" charset="-122"/>
              <a:sym typeface="+mn-ea"/>
            </a:endParaRPr>
          </a:p>
        </p:txBody>
      </p:sp>
      <p:sp>
        <p:nvSpPr>
          <p:cNvPr id="11" name="矩形: 圆角 10"/>
          <p:cNvSpPr/>
          <p:nvPr/>
        </p:nvSpPr>
        <p:spPr bwMode="auto">
          <a:xfrm>
            <a:off x="863600" y="2590165"/>
            <a:ext cx="7174865" cy="3585210"/>
          </a:xfrm>
          <a:prstGeom prst="roundRect">
            <a:avLst>
              <a:gd name="adj" fmla="val 2388"/>
            </a:avLst>
          </a:prstGeom>
          <a:solidFill>
            <a:sysClr val="window" lastClr="FFFFFF"/>
          </a:solidFill>
          <a:ln w="3175" cap="flat" cmpd="sng" algn="ctr">
            <a:solidFill>
              <a:sysClr val="window" lastClr="FFFFFF">
                <a:lumMod val="75000"/>
              </a:sysClr>
            </a:solidFill>
            <a:prstDash val="solid"/>
            <a:round/>
            <a:headEnd type="none" w="med" len="med"/>
            <a:tailEnd type="none" w="med" len="med"/>
          </a:ln>
          <a:effectLst>
            <a:outerShdw blurRad="152400" dist="88900" dir="5400000" algn="t" rotWithShape="0">
              <a:srgbClr val="0048BF">
                <a:alpha val="10000"/>
              </a:srgbClr>
            </a:outerShdw>
          </a:effectLst>
        </p:spPr>
        <p:txBody>
          <a:bodyPr vert="horz" wrap="square" lIns="121920" tIns="60960" rIns="121920" bIns="60960" numCol="1" rtlCol="0" anchor="t" anchorCtr="0" compatLnSpc="1"/>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OPPOSans M"/>
              <a:ea typeface="OPPOSans M"/>
            </a:endParaRPr>
          </a:p>
        </p:txBody>
      </p:sp>
      <p:sp>
        <p:nvSpPr>
          <p:cNvPr id="5" name="稻壳优创意 4"/>
          <p:cNvSpPr txBox="1"/>
          <p:nvPr/>
        </p:nvSpPr>
        <p:spPr>
          <a:xfrm>
            <a:off x="1028700" y="2763520"/>
            <a:ext cx="6802120" cy="133794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FC4D32"/>
                </a:solidFill>
                <a:effectLst/>
                <a:uLnTx/>
                <a:uFillTx/>
                <a:latin typeface="微软雅黑" panose="020B0503020204020204" pitchFamily="34" charset="-122"/>
                <a:ea typeface="微软雅黑" panose="020B0503020204020204" pitchFamily="34" charset="-122"/>
                <a:cs typeface="+mn-cs"/>
              </a:rPr>
              <a:t>国别（地区）投资税收指南</a:t>
            </a: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（以下简称《指南》）主要介绍投资目的地【东道国（地区）】的税制基本情况，可为投资者开展税收尽职调查、做好税收准备、控制税收风险提供参考。</a:t>
            </a:r>
            <a:endParaRPr kumimoji="0" lang="zh-CN" altLang="en-US"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稻壳优创意 4"/>
          <p:cNvSpPr txBox="1"/>
          <p:nvPr/>
        </p:nvSpPr>
        <p:spPr>
          <a:xfrm>
            <a:off x="1028700" y="4364990"/>
            <a:ext cx="6626225" cy="1753235"/>
          </a:xfrm>
          <a:prstGeom prst="rect">
            <a:avLst/>
          </a:prstGeom>
          <a:noFill/>
        </p:spPr>
        <p:txBody>
          <a:bodyPr wrap="square">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rPr>
              <a:t>《指南》一般为每1-2年更新一次，其中的一些信息也许不是最新的，建议将《指南》与“税路通”旗下另一个知识产品“全球税讯”结合起来学习阅读，这样就可以对东道国税制有一个全景和动态的了解。</a:t>
            </a:r>
            <a:endParaRPr kumimoji="0" lang="zh-CN" altLang="en-US"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endParaRPr>
          </a:p>
        </p:txBody>
      </p:sp>
      <p:pic>
        <p:nvPicPr>
          <p:cNvPr id="2" name="图片 1" descr="内网通截图20260421152544"/>
          <p:cNvPicPr>
            <a:picLocks noChangeAspect="1"/>
          </p:cNvPicPr>
          <p:nvPr/>
        </p:nvPicPr>
        <p:blipFill>
          <a:blip r:embed="rId1"/>
          <a:stretch>
            <a:fillRect/>
          </a:stretch>
        </p:blipFill>
        <p:spPr>
          <a:xfrm>
            <a:off x="8403590" y="3828415"/>
            <a:ext cx="3648075" cy="27133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FC4D32"/>
                </a:solidFill>
                <a:effectLst/>
                <a:uLnTx/>
                <a:uFillTx/>
                <a:latin typeface="微软雅黑" panose="020B0503020204020204" pitchFamily="34" charset="-122"/>
                <a:ea typeface="微软雅黑" panose="020B0503020204020204" pitchFamily="34" charset="-122"/>
                <a:sym typeface="+mn-ea"/>
              </a:rPr>
              <a:t>二、税收指南</a:t>
            </a:r>
            <a:endParaRPr lang="zh-CN" altLang="zh-CN" sz="3600" b="1" dirty="0">
              <a:solidFill>
                <a:schemeClr val="bg1">
                  <a:lumMod val="50000"/>
                </a:schemeClr>
              </a:solidFill>
              <a:latin typeface="Arial" panose="020B0604020202020204" pitchFamily="34" charset="0"/>
              <a:ea typeface="微软雅黑" panose="020B0503020204020204" pitchFamily="34" charset="-122"/>
              <a:sym typeface="+mn-ea"/>
            </a:endParaRPr>
          </a:p>
        </p:txBody>
      </p:sp>
      <p:sp>
        <p:nvSpPr>
          <p:cNvPr id="10" name="流程图: 可选过程 9"/>
          <p:cNvSpPr/>
          <p:nvPr/>
        </p:nvSpPr>
        <p:spPr>
          <a:xfrm>
            <a:off x="863824" y="1650376"/>
            <a:ext cx="1807056" cy="477749"/>
          </a:xfrm>
          <a:prstGeom prst="flowChartAlternateProcess">
            <a:avLst/>
          </a:prstGeom>
          <a:gradFill flip="none" rotWithShape="1">
            <a:gsLst>
              <a:gs pos="0">
                <a:srgbClr val="538ACE"/>
              </a:gs>
              <a:gs pos="60000">
                <a:srgbClr val="0563C1"/>
              </a:gs>
            </a:gsLst>
            <a:lin ang="2700000" scaled="1"/>
            <a:tileRect/>
          </a:gradFill>
          <a:ln w="12700" cap="flat" cmpd="sng" algn="ctr">
            <a:noFill/>
            <a:prstDash val="solid"/>
            <a:miter lim="800000"/>
          </a:ln>
          <a:effectLst>
            <a:outerShdw blurRad="241300" dist="101600" dir="5400000" algn="t" rotWithShape="0">
              <a:srgbClr val="0563C1">
                <a:alpha val="20000"/>
              </a:srgbClr>
            </a:outerShdw>
          </a:effectLst>
        </p:spPr>
        <p:txBody>
          <a:bodyPr rtlCol="0" anchor="ctr">
            <a:noAutofit/>
          </a:bodyPr>
          <a:p>
            <a:pPr algn="ctr"/>
            <a:r>
              <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rPr>
              <a:t>导读建议</a:t>
            </a:r>
            <a:endParaRPr kumimoji="1" lang="zh-CN" altLang="en-US" sz="2000" b="1" kern="0" spc="300" dirty="0">
              <a:solidFill>
                <a:prstClr val="white"/>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292225" y="2337435"/>
            <a:ext cx="7360285" cy="398780"/>
          </a:xfrm>
          <a:prstGeom prst="rect">
            <a:avLst/>
          </a:prstGeom>
          <a:noFill/>
        </p:spPr>
        <p:txBody>
          <a:bodyPr wrap="square" rtlCol="0" anchor="t">
            <a:spAutoFit/>
          </a:bodyPr>
          <a:p>
            <a:pPr algn="l"/>
            <a:r>
              <a:rPr lang="zh-CN" altLang="en-US" sz="2000" b="1" noProof="0" dirty="0">
                <a:ln>
                  <a:noFill/>
                </a:ln>
                <a:solidFill>
                  <a:srgbClr val="FC4D32"/>
                </a:solidFill>
                <a:effectLst/>
                <a:uLnTx/>
                <a:uFillTx/>
                <a:latin typeface="微软雅黑" panose="020B0503020204020204" pitchFamily="34" charset="-122"/>
                <a:ea typeface="微软雅黑" panose="020B0503020204020204" pitchFamily="34" charset="-122"/>
                <a:sym typeface="+mn-ea"/>
              </a:rPr>
              <a:t>《指南》分为六个章节：</a:t>
            </a:r>
            <a:endParaRPr lang="en-US" altLang="zh-CN" sz="2000" b="1" noProof="0" dirty="0">
              <a:ln>
                <a:noFill/>
              </a:ln>
              <a:solidFill>
                <a:srgbClr val="FC4D32"/>
              </a:solidFill>
              <a:effectLst/>
              <a:uLnTx/>
              <a:uFillTx/>
              <a:latin typeface="微软雅黑" panose="020B0503020204020204" pitchFamily="34" charset="-122"/>
              <a:ea typeface="微软雅黑" panose="020B0503020204020204" pitchFamily="34" charset="-122"/>
              <a:sym typeface="+mn-ea"/>
            </a:endParaRPr>
          </a:p>
        </p:txBody>
      </p:sp>
      <p:grpSp>
        <p:nvGrpSpPr>
          <p:cNvPr id="15" name="稻壳优创意 1"/>
          <p:cNvGrpSpPr/>
          <p:nvPr/>
        </p:nvGrpSpPr>
        <p:grpSpPr>
          <a:xfrm>
            <a:off x="1295196" y="2772000"/>
            <a:ext cx="9711690" cy="583565"/>
            <a:chOff x="892137" y="1694125"/>
            <a:chExt cx="9711690" cy="583565"/>
          </a:xfrm>
        </p:grpSpPr>
        <p:sp>
          <p:nvSpPr>
            <p:cNvPr id="7" name="稻壳优创意 1-1"/>
            <p:cNvSpPr txBox="1"/>
            <p:nvPr/>
          </p:nvSpPr>
          <p:spPr>
            <a:xfrm>
              <a:off x="2469477" y="1694125"/>
              <a:ext cx="8134350" cy="583565"/>
            </a:xfrm>
            <a:prstGeom prst="rect">
              <a:avLst/>
            </a:prstGeom>
            <a:noFill/>
          </p:spPr>
          <p:txBody>
            <a:bodyPr wrap="square">
              <a:spAutoFit/>
            </a:bodyPr>
            <a:lstStyle>
              <a:defPPr>
                <a:defRPr lang="zh-CN"/>
              </a:defPPr>
              <a:lvl1pPr>
                <a:lnSpc>
                  <a:spcPct val="110000"/>
                </a:lnSpc>
                <a:defRPr sz="1500">
                  <a:solidFill>
                    <a:srgbClr val="2F4282"/>
                  </a:solidFill>
                  <a:latin typeface="字魂58号-创中黑-Regular" pitchFamily="2" charset="-122"/>
                  <a:ea typeface="字魂58号-创中黑-Regular"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介绍了东道国整体经济概况，从近几年经济发展情况、支柱和重点行业、经贸合作和投资政策方面进行了介绍</a:t>
              </a:r>
              <a:endPar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sp>
          <p:nvSpPr>
            <p:cNvPr id="9" name="稻壳优创意 1-2"/>
            <p:cNvSpPr/>
            <p:nvPr/>
          </p:nvSpPr>
          <p:spPr>
            <a:xfrm>
              <a:off x="892137" y="1812359"/>
              <a:ext cx="1328129" cy="430887"/>
            </a:xfrm>
            <a:prstGeom prst="roundRect">
              <a:avLst/>
            </a:prstGeom>
            <a:solidFill>
              <a:srgbClr val="FC4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rPr>
                <a:t>第一章</a:t>
              </a:r>
              <a:endPar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endParaRPr>
            </a:p>
          </p:txBody>
        </p:sp>
      </p:grpSp>
      <p:grpSp>
        <p:nvGrpSpPr>
          <p:cNvPr id="4" name="稻壳优创意 1"/>
          <p:cNvGrpSpPr/>
          <p:nvPr/>
        </p:nvGrpSpPr>
        <p:grpSpPr>
          <a:xfrm>
            <a:off x="1295196" y="3495265"/>
            <a:ext cx="9708515" cy="430530"/>
            <a:chOff x="892137" y="1812359"/>
            <a:chExt cx="9708515" cy="430887"/>
          </a:xfrm>
        </p:grpSpPr>
        <p:sp>
          <p:nvSpPr>
            <p:cNvPr id="8" name="稻壳优创意 1-1"/>
            <p:cNvSpPr txBox="1"/>
            <p:nvPr/>
          </p:nvSpPr>
          <p:spPr>
            <a:xfrm>
              <a:off x="2466302" y="1859091"/>
              <a:ext cx="8134350" cy="337185"/>
            </a:xfrm>
            <a:prstGeom prst="rect">
              <a:avLst/>
            </a:prstGeom>
            <a:noFill/>
          </p:spPr>
          <p:txBody>
            <a:bodyPr wrap="square">
              <a:spAutoFit/>
            </a:bodyPr>
            <a:lstStyle>
              <a:defPPr>
                <a:defRPr lang="zh-CN"/>
              </a:defPPr>
              <a:lvl1pPr>
                <a:lnSpc>
                  <a:spcPct val="110000"/>
                </a:lnSpc>
                <a:defRPr sz="1500">
                  <a:solidFill>
                    <a:srgbClr val="2F4282"/>
                  </a:solidFill>
                  <a:latin typeface="字魂58号-创中黑-Regular" pitchFamily="2" charset="-122"/>
                  <a:ea typeface="字魂58号-创中黑-Regular"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对东道国主要税种进行了介绍，主要包括所得税、货物和劳务税等税种</a:t>
              </a:r>
              <a:endPar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sp>
          <p:nvSpPr>
            <p:cNvPr id="12" name="稻壳优创意 1-2"/>
            <p:cNvSpPr/>
            <p:nvPr/>
          </p:nvSpPr>
          <p:spPr>
            <a:xfrm>
              <a:off x="892137" y="1812359"/>
              <a:ext cx="1328129" cy="430887"/>
            </a:xfrm>
            <a:prstGeom prst="roundRect">
              <a:avLst/>
            </a:prstGeom>
            <a:solidFill>
              <a:srgbClr val="FC4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rPr>
                <a:t>第二章</a:t>
              </a:r>
              <a:endPar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endParaRPr>
            </a:p>
          </p:txBody>
        </p:sp>
      </p:grpSp>
      <p:grpSp>
        <p:nvGrpSpPr>
          <p:cNvPr id="20" name="稻壳优创意 1"/>
          <p:cNvGrpSpPr/>
          <p:nvPr/>
        </p:nvGrpSpPr>
        <p:grpSpPr>
          <a:xfrm>
            <a:off x="1301546" y="4065495"/>
            <a:ext cx="9708515" cy="430530"/>
            <a:chOff x="892137" y="1812359"/>
            <a:chExt cx="9708515" cy="430887"/>
          </a:xfrm>
        </p:grpSpPr>
        <p:sp>
          <p:nvSpPr>
            <p:cNvPr id="21" name="稻壳优创意 1-1"/>
            <p:cNvSpPr txBox="1"/>
            <p:nvPr/>
          </p:nvSpPr>
          <p:spPr>
            <a:xfrm>
              <a:off x="2466302" y="1859091"/>
              <a:ext cx="8134350" cy="337185"/>
            </a:xfrm>
            <a:prstGeom prst="rect">
              <a:avLst/>
            </a:prstGeom>
            <a:noFill/>
          </p:spPr>
          <p:txBody>
            <a:bodyPr wrap="square">
              <a:spAutoFit/>
            </a:bodyPr>
            <a:lstStyle>
              <a:defPPr>
                <a:defRPr lang="zh-CN"/>
              </a:defPPr>
              <a:lvl1pPr>
                <a:lnSpc>
                  <a:spcPct val="110000"/>
                </a:lnSpc>
                <a:defRPr sz="1500">
                  <a:solidFill>
                    <a:srgbClr val="2F4282"/>
                  </a:solidFill>
                  <a:latin typeface="字魂58号-创中黑-Regular" pitchFamily="2" charset="-122"/>
                  <a:ea typeface="字魂58号-创中黑-Regular"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介绍了税收征收与管理制度</a:t>
              </a:r>
              <a:endPar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sp>
          <p:nvSpPr>
            <p:cNvPr id="22" name="稻壳优创意 1-2"/>
            <p:cNvSpPr/>
            <p:nvPr/>
          </p:nvSpPr>
          <p:spPr>
            <a:xfrm>
              <a:off x="892137" y="1812359"/>
              <a:ext cx="1328129" cy="430887"/>
            </a:xfrm>
            <a:prstGeom prst="roundRect">
              <a:avLst/>
            </a:prstGeom>
            <a:solidFill>
              <a:srgbClr val="FC4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rPr>
                <a:t>第三章</a:t>
              </a:r>
              <a:endPar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endParaRPr>
            </a:p>
          </p:txBody>
        </p:sp>
      </p:grpSp>
      <p:grpSp>
        <p:nvGrpSpPr>
          <p:cNvPr id="23" name="稻壳优创意 1"/>
          <p:cNvGrpSpPr/>
          <p:nvPr/>
        </p:nvGrpSpPr>
        <p:grpSpPr>
          <a:xfrm>
            <a:off x="1298371" y="4635725"/>
            <a:ext cx="9711690" cy="582930"/>
            <a:chOff x="892137" y="1736536"/>
            <a:chExt cx="9711690" cy="583565"/>
          </a:xfrm>
        </p:grpSpPr>
        <p:sp>
          <p:nvSpPr>
            <p:cNvPr id="24" name="稻壳优创意 1-1"/>
            <p:cNvSpPr txBox="1"/>
            <p:nvPr/>
          </p:nvSpPr>
          <p:spPr>
            <a:xfrm>
              <a:off x="2469477" y="1736536"/>
              <a:ext cx="8134350" cy="583565"/>
            </a:xfrm>
            <a:prstGeom prst="rect">
              <a:avLst/>
            </a:prstGeom>
            <a:noFill/>
          </p:spPr>
          <p:txBody>
            <a:bodyPr wrap="square">
              <a:spAutoFit/>
            </a:bodyPr>
            <a:lstStyle>
              <a:defPPr>
                <a:defRPr lang="zh-CN"/>
              </a:defPPr>
              <a:lvl1pPr>
                <a:lnSpc>
                  <a:spcPct val="110000"/>
                </a:lnSpc>
                <a:defRPr sz="1500">
                  <a:solidFill>
                    <a:srgbClr val="2F4282"/>
                  </a:solidFill>
                  <a:latin typeface="字魂58号-创中黑-Regular" pitchFamily="2" charset="-122"/>
                  <a:ea typeface="字魂58号-创中黑-Regular"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对特别纳税调整政策进行了介绍，包括其同期资料准备要求、转让定价调整、成本分摊协议管理等</a:t>
              </a:r>
              <a:endPar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sp>
          <p:nvSpPr>
            <p:cNvPr id="25" name="稻壳优创意 1-2"/>
            <p:cNvSpPr/>
            <p:nvPr/>
          </p:nvSpPr>
          <p:spPr>
            <a:xfrm>
              <a:off x="892137" y="1812359"/>
              <a:ext cx="1328129" cy="430887"/>
            </a:xfrm>
            <a:prstGeom prst="roundRect">
              <a:avLst/>
            </a:prstGeom>
            <a:solidFill>
              <a:srgbClr val="FC4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rPr>
                <a:t>第四章</a:t>
              </a:r>
              <a:endPar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endParaRPr>
            </a:p>
          </p:txBody>
        </p:sp>
      </p:grpSp>
      <p:grpSp>
        <p:nvGrpSpPr>
          <p:cNvPr id="26" name="稻壳优创意 1"/>
          <p:cNvGrpSpPr/>
          <p:nvPr/>
        </p:nvGrpSpPr>
        <p:grpSpPr>
          <a:xfrm>
            <a:off x="1301546" y="5358355"/>
            <a:ext cx="9708515" cy="430530"/>
            <a:chOff x="892137" y="1812359"/>
            <a:chExt cx="9708515" cy="430887"/>
          </a:xfrm>
        </p:grpSpPr>
        <p:sp>
          <p:nvSpPr>
            <p:cNvPr id="27" name="稻壳优创意 1-1"/>
            <p:cNvSpPr txBox="1"/>
            <p:nvPr/>
          </p:nvSpPr>
          <p:spPr>
            <a:xfrm>
              <a:off x="2466302" y="1859091"/>
              <a:ext cx="8134350" cy="337185"/>
            </a:xfrm>
            <a:prstGeom prst="rect">
              <a:avLst/>
            </a:prstGeom>
            <a:noFill/>
          </p:spPr>
          <p:txBody>
            <a:bodyPr wrap="square">
              <a:spAutoFit/>
            </a:bodyPr>
            <a:lstStyle>
              <a:defPPr>
                <a:defRPr lang="zh-CN"/>
              </a:defPPr>
              <a:lvl1pPr>
                <a:lnSpc>
                  <a:spcPct val="110000"/>
                </a:lnSpc>
                <a:defRPr sz="1500">
                  <a:solidFill>
                    <a:srgbClr val="2F4282"/>
                  </a:solidFill>
                  <a:latin typeface="字魂58号-创中黑-Regular" pitchFamily="2" charset="-122"/>
                  <a:ea typeface="字魂58号-创中黑-Regular"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介绍了税收协定及相互协商程序（MAP）相关内容</a:t>
              </a:r>
              <a:endPar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sp>
          <p:nvSpPr>
            <p:cNvPr id="28" name="稻壳优创意 1-2"/>
            <p:cNvSpPr/>
            <p:nvPr/>
          </p:nvSpPr>
          <p:spPr>
            <a:xfrm>
              <a:off x="892137" y="1812359"/>
              <a:ext cx="1328129" cy="430887"/>
            </a:xfrm>
            <a:prstGeom prst="roundRect">
              <a:avLst/>
            </a:prstGeom>
            <a:solidFill>
              <a:srgbClr val="FC4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rPr>
                <a:t>第五章</a:t>
              </a:r>
              <a:endPar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endParaRPr>
            </a:p>
          </p:txBody>
        </p:sp>
      </p:grpSp>
      <p:grpSp>
        <p:nvGrpSpPr>
          <p:cNvPr id="29" name="稻壳优创意 1"/>
          <p:cNvGrpSpPr/>
          <p:nvPr/>
        </p:nvGrpSpPr>
        <p:grpSpPr>
          <a:xfrm>
            <a:off x="1301546" y="5928585"/>
            <a:ext cx="9708515" cy="430530"/>
            <a:chOff x="892137" y="1812359"/>
            <a:chExt cx="9708515" cy="430887"/>
          </a:xfrm>
        </p:grpSpPr>
        <p:sp>
          <p:nvSpPr>
            <p:cNvPr id="30" name="稻壳优创意 1-1"/>
            <p:cNvSpPr txBox="1"/>
            <p:nvPr/>
          </p:nvSpPr>
          <p:spPr>
            <a:xfrm>
              <a:off x="2466302" y="1859091"/>
              <a:ext cx="8134350" cy="337185"/>
            </a:xfrm>
            <a:prstGeom prst="rect">
              <a:avLst/>
            </a:prstGeom>
            <a:noFill/>
          </p:spPr>
          <p:txBody>
            <a:bodyPr wrap="square">
              <a:spAutoFit/>
            </a:bodyPr>
            <a:lstStyle>
              <a:defPPr>
                <a:defRPr lang="zh-CN"/>
              </a:defPPr>
              <a:lvl1pPr>
                <a:lnSpc>
                  <a:spcPct val="110000"/>
                </a:lnSpc>
                <a:defRPr sz="1500">
                  <a:solidFill>
                    <a:srgbClr val="2F4282"/>
                  </a:solidFill>
                  <a:latin typeface="字魂58号-创中黑-Regular" pitchFamily="2" charset="-122"/>
                  <a:ea typeface="字魂58号-创中黑-Regular"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rPr>
                <a:t>结合前文内容，提示了跨境投资者境外可能存在的一些税收风险。</a:t>
              </a:r>
              <a:endPar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endParaRPr>
            </a:p>
          </p:txBody>
        </p:sp>
        <p:sp>
          <p:nvSpPr>
            <p:cNvPr id="31" name="稻壳优创意 1-2"/>
            <p:cNvSpPr/>
            <p:nvPr/>
          </p:nvSpPr>
          <p:spPr>
            <a:xfrm>
              <a:off x="892137" y="1812359"/>
              <a:ext cx="1328129" cy="430887"/>
            </a:xfrm>
            <a:prstGeom prst="roundRect">
              <a:avLst/>
            </a:prstGeom>
            <a:solidFill>
              <a:srgbClr val="FC4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rPr>
                <a:t>第六章</a:t>
              </a:r>
              <a:endParaRPr kumimoji="0" lang="zh-CN" altLang="en-US" sz="1800" b="0" i="0" u="none" strike="noStrike" kern="1200" cap="none" spc="0" normalizeH="0" baseline="0" noProof="0" dirty="0">
                <a:ln>
                  <a:noFill/>
                </a:ln>
                <a:solidFill>
                  <a:srgbClr val="FFFFFF"/>
                </a:solidFill>
                <a:effectLst/>
                <a:uLnTx/>
                <a:uFillTx/>
                <a:latin typeface="汉仪雅酷黑 85W" panose="020B0904020202020204"/>
                <a:ea typeface="汉仪雅酷黑 85W" panose="020B0904020202020204"/>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34" name="文本框 2"/>
          <p:cNvSpPr txBox="1"/>
          <p:nvPr/>
        </p:nvSpPr>
        <p:spPr>
          <a:xfrm>
            <a:off x="926465" y="646430"/>
            <a:ext cx="11265535" cy="55372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FC4D32"/>
                </a:solidFill>
                <a:effectLst/>
                <a:uLnTx/>
                <a:uFillTx/>
                <a:latin typeface="微软雅黑" panose="020B0503020204020204" pitchFamily="34" charset="-122"/>
                <a:ea typeface="微软雅黑" panose="020B0503020204020204" pitchFamily="34" charset="-122"/>
                <a:sym typeface="+mn-ea"/>
              </a:rPr>
              <a:t>二、税收指南</a:t>
            </a:r>
            <a:endParaRPr lang="zh-CN" altLang="zh-CN" sz="3600" b="1" dirty="0">
              <a:solidFill>
                <a:schemeClr val="bg1">
                  <a:lumMod val="50000"/>
                </a:schemeClr>
              </a:solidFill>
              <a:latin typeface="Arial" panose="020B0604020202020204" pitchFamily="34" charset="0"/>
              <a:ea typeface="微软雅黑" panose="020B0503020204020204" pitchFamily="34" charset="-122"/>
              <a:sym typeface="+mn-ea"/>
            </a:endParaRPr>
          </a:p>
        </p:txBody>
      </p:sp>
      <p:pic>
        <p:nvPicPr>
          <p:cNvPr id="2" name="图片 1" descr="内网通截图20260421152544"/>
          <p:cNvPicPr>
            <a:picLocks noChangeAspect="1"/>
          </p:cNvPicPr>
          <p:nvPr/>
        </p:nvPicPr>
        <p:blipFill>
          <a:blip r:embed="rId1"/>
          <a:stretch>
            <a:fillRect/>
          </a:stretch>
        </p:blipFill>
        <p:spPr>
          <a:xfrm>
            <a:off x="8403590" y="3828415"/>
            <a:ext cx="3648075" cy="2713355"/>
          </a:xfrm>
          <a:prstGeom prst="rect">
            <a:avLst/>
          </a:prstGeom>
        </p:spPr>
      </p:pic>
      <p:sp>
        <p:nvSpPr>
          <p:cNvPr id="4" name="文本框 3"/>
          <p:cNvSpPr txBox="1"/>
          <p:nvPr/>
        </p:nvSpPr>
        <p:spPr>
          <a:xfrm flipH="1">
            <a:off x="1355725" y="1770380"/>
            <a:ext cx="9121140" cy="922020"/>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rPr>
              <a:t>跨境纳税人可结合自身投资情况，重点关注</a:t>
            </a:r>
            <a:r>
              <a:rPr kumimoji="0" lang="zh-CN" altLang="en-US" b="1" i="0" u="none" strike="noStrike" kern="1200" cap="none" spc="0" normalizeH="0" baseline="0" noProof="0" dirty="0">
                <a:ln>
                  <a:noFill/>
                </a:ln>
                <a:solidFill>
                  <a:srgbClr val="FC4D32"/>
                </a:solidFill>
                <a:effectLst/>
                <a:uLnTx/>
                <a:uFillTx/>
                <a:latin typeface="微软雅黑" panose="020B0503020204020204" pitchFamily="34" charset="-122"/>
                <a:ea typeface="微软雅黑" panose="020B0503020204020204" pitchFamily="34" charset="-122"/>
                <a:sym typeface="思源黑体" pitchFamily="34" charset="-122"/>
              </a:rPr>
              <a:t>东道国税收制度及税收法律体系</a:t>
            </a: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rPr>
              <a:t>、</a:t>
            </a:r>
            <a:r>
              <a:rPr kumimoji="0" lang="zh-CN" altLang="en-US" b="1" i="0" u="none" strike="noStrike" kern="1200" cap="none" spc="0" normalizeH="0" baseline="0" noProof="0" dirty="0">
                <a:ln>
                  <a:noFill/>
                </a:ln>
                <a:solidFill>
                  <a:srgbClr val="FC4D32"/>
                </a:solidFill>
                <a:effectLst/>
                <a:uLnTx/>
                <a:uFillTx/>
                <a:latin typeface="微软雅黑" panose="020B0503020204020204" pitchFamily="34" charset="-122"/>
                <a:ea typeface="微软雅黑" panose="020B0503020204020204" pitchFamily="34" charset="-122"/>
                <a:sym typeface="思源黑体" pitchFamily="34" charset="-122"/>
              </a:rPr>
              <a:t>税收征收与管理制度</a:t>
            </a: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rPr>
              <a:t>、</a:t>
            </a:r>
            <a:r>
              <a:rPr kumimoji="0" lang="zh-CN" altLang="en-US" b="1" i="0" u="none" strike="noStrike" kern="1200" cap="none" spc="0" normalizeH="0" baseline="0" noProof="0" dirty="0">
                <a:ln>
                  <a:noFill/>
                </a:ln>
                <a:solidFill>
                  <a:srgbClr val="FC4D32"/>
                </a:solidFill>
                <a:effectLst/>
                <a:uLnTx/>
                <a:uFillTx/>
                <a:latin typeface="微软雅黑" panose="020B0503020204020204" pitchFamily="34" charset="-122"/>
                <a:ea typeface="微软雅黑" panose="020B0503020204020204" pitchFamily="34" charset="-122"/>
                <a:sym typeface="思源黑体" pitchFamily="34" charset="-122"/>
              </a:rPr>
              <a:t>关联交易</a:t>
            </a: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rPr>
              <a:t>、</a:t>
            </a:r>
            <a:r>
              <a:rPr kumimoji="0" lang="zh-CN" altLang="en-US" b="1" i="0" u="none" strike="noStrike" kern="1200" cap="none" spc="0" normalizeH="0" baseline="0" noProof="0" dirty="0">
                <a:ln>
                  <a:noFill/>
                </a:ln>
                <a:solidFill>
                  <a:srgbClr val="FC4D32"/>
                </a:solidFill>
                <a:effectLst/>
                <a:uLnTx/>
                <a:uFillTx/>
                <a:latin typeface="微软雅黑" panose="020B0503020204020204" pitchFamily="34" charset="-122"/>
                <a:ea typeface="微软雅黑" panose="020B0503020204020204" pitchFamily="34" charset="-122"/>
                <a:sym typeface="思源黑体" pitchFamily="34" charset="-122"/>
              </a:rPr>
              <a:t>转让定价风险</a:t>
            </a: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rPr>
              <a:t>、</a:t>
            </a:r>
            <a:r>
              <a:rPr kumimoji="0" lang="zh-CN" altLang="en-US" b="1" i="0" u="none" strike="noStrike" kern="1200" cap="none" spc="0" normalizeH="0" baseline="0" noProof="0" dirty="0">
                <a:ln>
                  <a:noFill/>
                </a:ln>
                <a:solidFill>
                  <a:srgbClr val="FC4D32"/>
                </a:solidFill>
                <a:effectLst/>
                <a:uLnTx/>
                <a:uFillTx/>
                <a:latin typeface="微软雅黑" panose="020B0503020204020204" pitchFamily="34" charset="-122"/>
                <a:ea typeface="微软雅黑" panose="020B0503020204020204" pitchFamily="34" charset="-122"/>
                <a:sym typeface="思源黑体" pitchFamily="34" charset="-122"/>
              </a:rPr>
              <a:t>相互协商程序（MAP）</a:t>
            </a: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rPr>
              <a:t>等内容。</a:t>
            </a:r>
            <a:endPar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endParaRPr>
          </a:p>
        </p:txBody>
      </p:sp>
      <p:sp>
        <p:nvSpPr>
          <p:cNvPr id="7" name="文本框 6"/>
          <p:cNvSpPr txBox="1"/>
          <p:nvPr/>
        </p:nvSpPr>
        <p:spPr>
          <a:xfrm>
            <a:off x="1355725" y="3339465"/>
            <a:ext cx="6963410" cy="2999740"/>
          </a:xfrm>
          <a:prstGeom prst="rect">
            <a:avLst/>
          </a:prstGeom>
          <a:noFill/>
        </p:spPr>
        <p:txBody>
          <a:bodyPr wrap="square">
            <a:spAutoFit/>
          </a:bodyPr>
          <a:p>
            <a:pPr marL="0" marR="0" lvl="0" algn="l" defTabSz="914400" rtl="0" eaLnBrk="1" fontAlgn="auto" latinLnBrk="0" hangingPunct="1">
              <a:lnSpc>
                <a:spcPct val="150000"/>
              </a:lnSpc>
              <a:spcBef>
                <a:spcPts val="0"/>
              </a:spcBef>
              <a:spcAft>
                <a:spcPts val="0"/>
              </a:spcAft>
              <a:buClrTx/>
              <a:buSzTx/>
              <a:buFontTx/>
              <a:buNone/>
              <a:defRPr/>
            </a:pPr>
            <a:r>
              <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rPr>
              <a:t>其中，MAP是解决税企争议的重要渠道，它适用于税务机关的行为涉嫌违反税收协定的情形。“走出去”企业一定要熟悉这个法律工具，了解申请MAP的程序性规定，关注东道国相关法律中关于MAP与国内司法救济的关系。</a:t>
            </a:r>
            <a:endPar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endParaRPr>
          </a:p>
          <a:p>
            <a:pPr marL="0" marR="0" lvl="0" algn="l" defTabSz="914400" rtl="0" eaLnBrk="1" fontAlgn="auto" latinLnBrk="0" hangingPunct="1">
              <a:lnSpc>
                <a:spcPct val="150000"/>
              </a:lnSpc>
              <a:spcBef>
                <a:spcPts val="0"/>
              </a:spcBef>
              <a:spcAft>
                <a:spcPts val="0"/>
              </a:spcAft>
              <a:buClrTx/>
              <a:buSzTx/>
              <a:buFontTx/>
              <a:buNone/>
              <a:defRPr/>
            </a:pPr>
            <a:endPar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endParaRPr>
          </a:p>
          <a:p>
            <a:pPr marL="0" marR="0" lvl="0" algn="l" defTabSz="914400" rtl="0" eaLnBrk="1" fontAlgn="auto" latinLnBrk="0" hangingPunct="1">
              <a:lnSpc>
                <a:spcPct val="150000"/>
              </a:lnSpc>
              <a:spcBef>
                <a:spcPts val="0"/>
              </a:spcBef>
              <a:spcAft>
                <a:spcPts val="0"/>
              </a:spcAft>
              <a:buClrTx/>
              <a:buSzTx/>
              <a:buFontTx/>
              <a:buNone/>
              <a:defRPr/>
            </a:pPr>
            <a:r>
              <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rPr>
              <a:t>通过学习《指南》，跨境投资者可全面了解东道国税收政策，为跨境投资提供有力支持。</a:t>
            </a:r>
            <a:endParaRPr lang="zh-CN" altLang="en-US"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思源黑体 CN Normal" pitchFamily="34" charset="-122"/>
              <a:sym typeface="思源黑体" pitchFamily="34" charset="-122"/>
            </a:endParaRPr>
          </a:p>
        </p:txBody>
      </p:sp>
      <p:cxnSp>
        <p:nvCxnSpPr>
          <p:cNvPr id="9" name="直接连接符 8"/>
          <p:cNvCxnSpPr/>
          <p:nvPr/>
        </p:nvCxnSpPr>
        <p:spPr>
          <a:xfrm>
            <a:off x="1052830" y="3061970"/>
            <a:ext cx="8981440" cy="127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776840334499_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alpha val="0"/>
              </a:schemeClr>
            </a:gs>
            <a:gs pos="100000">
              <a:schemeClr val="accent1">
                <a:lumMod val="20000"/>
                <a:lumOff val="80000"/>
              </a:schemeClr>
            </a:gs>
          </a:gsLst>
          <a:lin ang="5400000" scaled="1"/>
        </a:gradFill>
        <a:ln>
          <a:noFill/>
        </a:ln>
      </a:spPr>
      <a:bodyPr wrap="square" rtlCol="0" anchor="ctr">
        <a:noAutofit/>
      </a:bodyPr>
      <a:lstStyle>
        <a:defPPr marL="0" marR="0" indent="0" algn="ctr" defTabSz="914400" rtl="0" eaLnBrk="1" fontAlgn="auto" latinLnBrk="0" hangingPunct="1">
          <a:lnSpc>
            <a:spcPct val="100000"/>
          </a:lnSpc>
          <a:spcBef>
            <a:spcPts val="0"/>
          </a:spcBef>
          <a:spcAft>
            <a:spcPts val="0"/>
          </a:spcAft>
          <a:buClrTx/>
          <a:buSzTx/>
          <a:buFontTx/>
          <a:buNone/>
          <a:defRPr kumimoji="0" sz="1800" b="0" i="0" u="none" strike="noStrike" kern="1200" cap="none" spc="0" normalizeH="0" baseline="0" noProof="0">
            <a:ln>
              <a:noFill/>
            </a:ln>
            <a:solidFill>
              <a:prstClr val="white"/>
            </a:solidFill>
            <a:effectLst/>
            <a:uLnTx/>
            <a:uFillTx/>
            <a:latin typeface="Helvetica" panose="020B0604020202020204"/>
            <a:ea typeface="思源黑体 CN Regular"/>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2409</Words>
  <Application>WPS 演示</Application>
  <PresentationFormat>宽屏</PresentationFormat>
  <Paragraphs>197</Paragraphs>
  <Slides>18</Slides>
  <Notes>22</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18</vt:i4>
      </vt:variant>
    </vt:vector>
  </HeadingPairs>
  <TitlesOfParts>
    <vt:vector size="43" baseType="lpstr">
      <vt:lpstr>Arial</vt:lpstr>
      <vt:lpstr>宋体</vt:lpstr>
      <vt:lpstr>Wingdings</vt:lpstr>
      <vt:lpstr>微软雅黑</vt:lpstr>
      <vt:lpstr>Helvetica</vt:lpstr>
      <vt:lpstr>思源黑体 CN Regular</vt:lpstr>
      <vt:lpstr>黑体</vt:lpstr>
      <vt:lpstr>Wingdings</vt:lpstr>
      <vt:lpstr>华文楷体</vt:lpstr>
      <vt:lpstr>汉仪雅酷黑 85W</vt:lpstr>
      <vt:lpstr>汉仪正圆-55W</vt:lpstr>
      <vt:lpstr>Calibri</vt:lpstr>
      <vt:lpstr>OPPOSans M</vt:lpstr>
      <vt:lpstr>思源黑体 CN Normal</vt:lpstr>
      <vt:lpstr>思源黑体</vt:lpstr>
      <vt:lpstr>字魂58号-创中黑-Regular</vt:lpstr>
      <vt:lpstr>Arial</vt:lpstr>
      <vt:lpstr>OPPOSans R</vt:lpstr>
      <vt:lpstr>思源宋体 CN Heavy</vt:lpstr>
      <vt:lpstr>Arial Unicode MS</vt:lpstr>
      <vt:lpstr>Arial Black</vt:lpstr>
      <vt:lpstr>等线</vt:lpstr>
      <vt:lpstr>方圆魂心体</vt:lpstr>
      <vt:lpstr>Office 主题​​</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魏芳</cp:lastModifiedBy>
  <cp:revision>1611</cp:revision>
  <dcterms:created xsi:type="dcterms:W3CDTF">2023-06-04T06:04:00Z</dcterms:created>
  <dcterms:modified xsi:type="dcterms:W3CDTF">2026-04-23T09:19:23Z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19385C71CC7F45B2A9A0B2EF0DD58E7A</vt:lpwstr>
  </property>
  <property fmtid="{D5CDD505-2E9C-101B-9397-08002B2CF9AE}" pid="3" name="KSOProductBuildVer">
    <vt:lpwstr>2052-12.1.0.25865</vt:lpwstr>
  </property>
</Properties>
</file>