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6" r:id="rId3"/>
  </p:sldMasterIdLst>
  <p:notesMasterIdLst>
    <p:notesMasterId r:id="rId5"/>
  </p:notesMasterIdLst>
  <p:sldIdLst>
    <p:sldId id="705" r:id="rId4"/>
    <p:sldId id="852" r:id="rId6"/>
    <p:sldId id="851" r:id="rId7"/>
    <p:sldId id="687" r:id="rId8"/>
    <p:sldId id="821" r:id="rId9"/>
    <p:sldId id="950" r:id="rId10"/>
    <p:sldId id="694" r:id="rId11"/>
    <p:sldId id="799" r:id="rId12"/>
    <p:sldId id="800" r:id="rId13"/>
    <p:sldId id="921" r:id="rId14"/>
    <p:sldId id="922" r:id="rId15"/>
    <p:sldId id="933" r:id="rId16"/>
    <p:sldId id="941" r:id="rId17"/>
    <p:sldId id="718" r:id="rId18"/>
    <p:sldId id="925" r:id="rId19"/>
    <p:sldId id="926" r:id="rId20"/>
    <p:sldId id="929" r:id="rId21"/>
    <p:sldId id="930" r:id="rId22"/>
    <p:sldId id="931" r:id="rId23"/>
    <p:sldId id="942" r:id="rId24"/>
    <p:sldId id="966" r:id="rId25"/>
    <p:sldId id="261" r:id="rId26"/>
  </p:sldIdLst>
  <p:sldSz cx="12192000" cy="6858000"/>
  <p:notesSz cx="9144000" cy="6858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1" name="大晗的小本子" initials="大" lastIdx="1" clrIdx="0"/>
  <p:cmAuthor id="2" name="罗昕宇" initials="罗" lastIdx="1" clrIdx="1"/>
  <p:cmAuthor id="3" name="luojw" initials="l" lastIdx="2" clrIdx="2"/>
  <p:cmAuthor id="4" name="hu lina" initials="hl" lastIdx="1" clrIdx="3"/>
  <p:cmAuthor id="5" name="chan mancy" initials="cm" lastIdx="1" clrIdx="4"/>
  <p:cmAuthor id="6" name="95454" initials="9" lastIdx="8" clrIdx="5"/>
  <p:cmAuthor id="7" name="Administrator" initials="A" lastIdx="2" clrIdx="6"/>
  <p:cmAuthor id="8" name="86136" initials="8" lastIdx="14" clrIdx="7"/>
  <p:cmAuthor id="9" name="Saku Uchikawa" initials="S" lastIdx="11" clrIdx="0"/>
  <p:cmAuthor id="10" name="Jewgle" initials="J" lastIdx="1" clrIdx="9"/>
  <p:cmAuthor id="11" name="administrator" initials="admini" lastIdx="1" clrIdx="10"/>
  <p:cmAuthor id="12" name="WFLEE" initials="W" lastIdx="1" clrIdx="11"/>
  <p:cmAuthor id="13" name="THINK" initials="T" lastIdx="1" clrIdx="12"/>
  <p:cmAuthor id="14" name="作者" initials="作" lastIdx="0" clrIdx="24"/>
  <p:cmAuthor id="16" name="YY" initials="Y" lastIdx="4" clrIdx="26"/>
  <p:cmAuthor id="76" name="Anlj" initials="A" lastIdx="12" clrIdx="25"/>
  <p:cmAuthor id="18" name="何 璇" initials="何" lastIdx="1" clrIdx="26"/>
  <p:cmAuthor id="77" name="lihui chen" initials="" lastIdx="0" clrIdx="26"/>
  <p:cmAuthor id="20" name="creep" initials="c" lastIdx="1" clrIdx="16"/>
  <p:cmAuthor id="78" name="wyin" initials="w" lastIdx="1" clrIdx="27"/>
  <p:cmAuthor id="21" name="莫辛" initials="M" lastIdx="1" clrIdx="20"/>
  <p:cmAuthor id="15" name="广东地质六分公司" initials="广" lastIdx="1" clrIdx="14"/>
  <p:cmAuthor id="17" name="apple" initials="a" lastIdx="1"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4A4A"/>
    <a:srgbClr val="EA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4" autoAdjust="0"/>
    <p:restoredTop sz="94710" autoAdjust="0"/>
  </p:normalViewPr>
  <p:slideViewPr>
    <p:cSldViewPr snapToGrid="0">
      <p:cViewPr varScale="1">
        <p:scale>
          <a:sx n="114" d="100"/>
          <a:sy n="114" d="100"/>
        </p:scale>
        <p:origin x="-540" y="-96"/>
      </p:cViewPr>
      <p:guideLst>
        <p:guide orient="horz" pos="2071"/>
        <p:guide pos="3824"/>
      </p:guideLst>
    </p:cSldViewPr>
  </p:slideViewPr>
  <p:notesTextViewPr>
    <p:cViewPr>
      <p:scale>
        <a:sx n="3" d="2"/>
        <a:sy n="3" d="2"/>
      </p:scale>
      <p:origin x="0" y="0"/>
    </p:cViewPr>
  </p:notesTextViewPr>
  <p:sorterViewPr>
    <p:cViewPr>
      <p:scale>
        <a:sx n="66" d="100"/>
        <a:sy n="66" d="100"/>
      </p:scale>
      <p:origin x="0" y="-13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
        <p:nvSpPr>
          <p:cNvPr id="5" name="页眉占位符 4"/>
          <p:cNvSpPr>
            <a:spLocks noGrp="1"/>
          </p:cNvSpPr>
          <p:nvPr>
            <p:ph type="hdr" sz="quarter" idx="11"/>
          </p:nvPr>
        </p:nvSpPr>
        <p:spPr/>
        <p:txBody>
          <a:bodyPr/>
          <a:lstStyle/>
          <a:p>
            <a:r>
              <a:rPr lang="zh-CN" altLang="en-US"/>
              <a:t>国家税务总局</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microsoft.com/office/2007/relationships/hdphoto" Target="../media/image10.wdp"/><Relationship Id="rId4" Type="http://schemas.openxmlformats.org/officeDocument/2006/relationships/image" Target="../media/image9.png"/><Relationship Id="rId3" Type="http://schemas.openxmlformats.org/officeDocument/2006/relationships/hyperlink" Target="http://www.officeplus.cn/Template/Home.shtml" TargetMode="External"/><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image10.wdp"/><Relationship Id="rId3" Type="http://schemas.openxmlformats.org/officeDocument/2006/relationships/image" Target="../media/image9.png"/><Relationship Id="rId2" Type="http://schemas.openxmlformats.org/officeDocument/2006/relationships/hyperlink" Target="http://www.officeplus.cn/Template/Home.shtml"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02" name="图片 1101"/>
          <p:cNvPicPr>
            <a:picLocks noChangeAspect="1"/>
          </p:cNvPicPr>
          <p:nvPr userDrawn="1"/>
        </p:nvPicPr>
        <p:blipFill>
          <a:blip r:embed="rId2" cstate="print"/>
          <a:stretch>
            <a:fillRect/>
          </a:stretch>
        </p:blipFill>
        <p:spPr>
          <a:xfrm>
            <a:off x="0" y="3037350"/>
            <a:ext cx="7930836" cy="3820649"/>
          </a:xfrm>
          <a:prstGeom prst="rect">
            <a:avLst/>
          </a:prstGeom>
        </p:spPr>
      </p:pic>
      <p:sp>
        <p:nvSpPr>
          <p:cNvPr id="9801" name="副标题 2"/>
          <p:cNvSpPr>
            <a:spLocks noGrp="1"/>
          </p:cNvSpPr>
          <p:nvPr userDrawn="1">
            <p:ph type="subTitle" idx="1"/>
          </p:nvPr>
        </p:nvSpPr>
        <p:spPr>
          <a:xfrm>
            <a:off x="669925" y="3079043"/>
            <a:ext cx="10850563" cy="475132"/>
          </a:xfrm>
        </p:spPr>
        <p:txBody>
          <a:bodyPr anchor="ctr">
            <a:normAutofit/>
          </a:bodyPr>
          <a:lstStyle>
            <a:lvl1pPr marL="0" marR="0" indent="0" algn="r" defTabSz="913765"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r"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endParaRPr lang="en-US" altLang="zh-CN" dirty="0"/>
          </a:p>
        </p:txBody>
      </p:sp>
      <p:sp>
        <p:nvSpPr>
          <p:cNvPr id="9802" name="标题 1"/>
          <p:cNvSpPr>
            <a:spLocks noGrp="1"/>
          </p:cNvSpPr>
          <p:nvPr userDrawn="1">
            <p:ph type="ctrTitle"/>
          </p:nvPr>
        </p:nvSpPr>
        <p:spPr>
          <a:xfrm>
            <a:off x="669926" y="2321170"/>
            <a:ext cx="10850562" cy="749082"/>
          </a:xfrm>
        </p:spPr>
        <p:txBody>
          <a:bodyPr anchor="ctr">
            <a:normAutofit/>
          </a:bodyPr>
          <a:lstStyle>
            <a:lvl1pPr algn="r">
              <a:defRPr sz="3600" b="1">
                <a:solidFill>
                  <a:schemeClr val="tx1"/>
                </a:solidFill>
              </a:defRPr>
            </a:lvl1pPr>
          </a:lstStyle>
          <a:p>
            <a:r>
              <a:rPr lang="en-US" altLang="zh-CN"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3" name="矩形 2"/>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4" name="矩形: 圆角 3"/>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pic>
        <p:nvPicPr>
          <p:cNvPr id="5" name="图片 4" descr="图片包含 纵横字谜, 文字&#10;&#10;已生成极高可信度的说明"/>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pic>
        <p:nvPicPr>
          <p:cNvPr id="7" name="图片 6">
            <a:hlinkClick r:id="rId3"/>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4"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8"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9"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0"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charset="-122"/>
                <a:ea typeface="微软雅黑" panose="020B0503020204020204" charset="-122"/>
                <a:cs typeface="+mn-ea"/>
                <a:sym typeface="+mn-lt"/>
              </a:rPr>
              <a:t> 微信扫描小程序码，使用微软移动办公黑科技 </a:t>
            </a:r>
            <a:endParaRPr lang="en-US" sz="3200" b="1" kern="0" dirty="0">
              <a:latin typeface="微软雅黑" panose="020B0503020204020204" charset="-122"/>
              <a:ea typeface="微软雅黑" panose="020B0503020204020204" charset="-122"/>
              <a:cs typeface="+mn-ea"/>
              <a:sym typeface="+mn-lt"/>
            </a:endParaRPr>
          </a:p>
        </p:txBody>
      </p:sp>
      <p:cxnSp>
        <p:nvCxnSpPr>
          <p:cNvPr id="11"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charset="-122"/>
              <a:ea typeface="微软雅黑" panose="020B0503020204020204" charset="-122"/>
            </a:endParaRPr>
          </a:p>
        </p:txBody>
      </p:sp>
      <p:sp>
        <p:nvSpPr>
          <p:cNvPr id="17"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OneDrive</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8"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微软听听文档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sp>
        <p:nvSpPr>
          <p:cNvPr id="19"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识图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p:txBody>
      </p:sp>
      <p:cxnSp>
        <p:nvCxnSpPr>
          <p:cNvPr id="20"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2"/>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3" name="图片 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8716" y="1726788"/>
            <a:ext cx="2743200" cy="2743200"/>
          </a:xfrm>
          <a:prstGeom prst="rect">
            <a:avLst/>
          </a:prstGeom>
        </p:spPr>
      </p:pic>
      <p:pic>
        <p:nvPicPr>
          <p:cNvPr id="7" name="图片 6"/>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82" y="1726788"/>
            <a:ext cx="2743200" cy="2743200"/>
          </a:xfrm>
          <a:prstGeom prst="rect">
            <a:avLst/>
          </a:prstGeom>
        </p:spPr>
      </p:pic>
      <p:pic>
        <p:nvPicPr>
          <p:cNvPr id="24" name="图片 23"/>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9320" y="1726788"/>
            <a:ext cx="2743200"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46495" y="0"/>
            <a:ext cx="11473992" cy="2693989"/>
          </a:xfrm>
          <a:prstGeom prst="rect">
            <a:avLst/>
          </a:prstGeom>
        </p:spPr>
      </p:pic>
      <p:sp>
        <p:nvSpPr>
          <p:cNvPr id="20" name="标题 1"/>
          <p:cNvSpPr>
            <a:spLocks noGrp="1"/>
          </p:cNvSpPr>
          <p:nvPr userDrawn="1">
            <p:ph type="title"/>
          </p:nvPr>
        </p:nvSpPr>
        <p:spPr>
          <a:xfrm>
            <a:off x="669924" y="2927838"/>
            <a:ext cx="10850564" cy="501162"/>
          </a:xfrm>
          <a:noFill/>
        </p:spPr>
        <p:txBody>
          <a:bodyPr anchor="ctr">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userDrawn="1">
            <p:ph type="body" idx="1"/>
          </p:nvPr>
        </p:nvSpPr>
        <p:spPr>
          <a:xfrm>
            <a:off x="669924" y="3472000"/>
            <a:ext cx="10850564" cy="1082874"/>
          </a:xfrm>
          <a:noFill/>
        </p:spPr>
        <p:txBody>
          <a:bodyPr anchor="t">
            <a:normAutofit/>
          </a:bodyPr>
          <a:lstStyle>
            <a:lvl1pPr marL="0" indent="0">
              <a:lnSpc>
                <a:spcPct val="150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cxnSp>
        <p:nvCxnSpPr>
          <p:cNvPr id="3" name="直接连接符 2"/>
          <p:cNvCxnSpPr/>
          <p:nvPr userDrawn="1"/>
        </p:nvCxnSpPr>
        <p:spPr>
          <a:xfrm>
            <a:off x="669925" y="3471306"/>
            <a:ext cx="108505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6"/>
          <p:cNvSpPr>
            <a:spLocks noGrp="1"/>
          </p:cNvSpPr>
          <p:nvPr>
            <p:ph type="dt" sz="half" idx="10"/>
          </p:nvPr>
        </p:nvSpPr>
        <p:spPr/>
        <p:txBody>
          <a:bodyPr/>
          <a:lstStyle/>
          <a:p>
            <a:fld id="{6489D9C7-5DC6-4263-87FF-7C99F6FB63C3}"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www.islide.cc</a:t>
            </a:r>
            <a:endParaRPr lang="zh-CN" altLang="en-US" dirty="0"/>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7" name="日期占位符 6"/>
          <p:cNvSpPr>
            <a:spLocks noGrp="1"/>
          </p:cNvSpPr>
          <p:nvPr>
            <p:ph type="dt" sz="half" idx="10"/>
          </p:nvPr>
        </p:nvSpPr>
        <p:spPr/>
        <p:txBody>
          <a:bodyPr/>
          <a:lstStyle/>
          <a:p>
            <a:fld id="{6489D9C7-5DC6-4263-87FF-7C99F6FB63C3}"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www.islide.cc</a:t>
            </a:r>
            <a:endParaRPr lang="zh-CN" altLang="en-US" dirty="0"/>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p:spPr>
        <p:txBody>
          <a:bodyPr/>
          <a:lstStyle/>
          <a:p>
            <a:r>
              <a:rPr lang="en-US" altLang="zh-CN" dirty="0"/>
              <a:t>Click to edit Master title style</a:t>
            </a:r>
            <a:endParaRPr lang="zh-CN" altLang="en-US" dirty="0"/>
          </a:p>
        </p:txBody>
      </p:sp>
      <p:sp>
        <p:nvSpPr>
          <p:cNvPr id="6" name="日期占位符 5"/>
          <p:cNvSpPr>
            <a:spLocks noGrp="1"/>
          </p:cNvSpPr>
          <p:nvPr>
            <p:ph type="dt" sz="half" idx="10"/>
          </p:nvPr>
        </p:nvSpPr>
        <p:spPr/>
        <p:txBody>
          <a:bodyPr/>
          <a:lstStyle/>
          <a:p>
            <a:fld id="{6489D9C7-5DC6-4263-87FF-7C99F6FB63C3}" type="datetime1">
              <a:rPr lang="zh-CN" altLang="en-US" smtClean="0"/>
            </a:fld>
            <a:endParaRPr lang="zh-CN" altLang="en-US"/>
          </a:p>
        </p:txBody>
      </p:sp>
      <p:sp>
        <p:nvSpPr>
          <p:cNvPr id="7" name="页脚占位符 6"/>
          <p:cNvSpPr>
            <a:spLocks noGrp="1"/>
          </p:cNvSpPr>
          <p:nvPr>
            <p:ph type="ftr" sz="quarter" idx="11"/>
          </p:nvPr>
        </p:nvSpPr>
        <p:spPr/>
        <p:txBody>
          <a:bodyPr/>
          <a:lstStyle/>
          <a:p>
            <a:r>
              <a:rPr lang="en-US" altLang="zh-CN"/>
              <a:t>www.islide.cc</a:t>
            </a:r>
            <a:endParaRPr lang="zh-CN" altLang="en-US" dirty="0"/>
          </a:p>
        </p:txBody>
      </p:sp>
      <p:sp>
        <p:nvSpPr>
          <p:cNvPr id="8" name="灯片编号占位符 7"/>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29" name="图片 1128"/>
          <p:cNvPicPr>
            <a:picLocks noChangeAspect="1"/>
          </p:cNvPicPr>
          <p:nvPr userDrawn="1"/>
        </p:nvPicPr>
        <p:blipFill>
          <a:blip r:embed="rId2" cstate="print"/>
          <a:stretch>
            <a:fillRect/>
          </a:stretch>
        </p:blipFill>
        <p:spPr>
          <a:xfrm>
            <a:off x="0" y="3037350"/>
            <a:ext cx="7930836" cy="3820649"/>
          </a:xfrm>
          <a:prstGeom prst="rect">
            <a:avLst/>
          </a:prstGeom>
        </p:spPr>
      </p:pic>
      <p:sp>
        <p:nvSpPr>
          <p:cNvPr id="13" name="标题 1"/>
          <p:cNvSpPr>
            <a:spLocks noGrp="1"/>
          </p:cNvSpPr>
          <p:nvPr userDrawn="1">
            <p:ph type="ctrTitle" hasCustomPrompt="1"/>
          </p:nvPr>
        </p:nvSpPr>
        <p:spPr>
          <a:xfrm>
            <a:off x="6207126" y="2235084"/>
            <a:ext cx="4482645" cy="973538"/>
          </a:xfrm>
        </p:spPr>
        <p:txBody>
          <a:bodyPr anchor="b">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6207126" y="3486125"/>
            <a:ext cx="4482645" cy="310871"/>
          </a:xfrm>
        </p:spPr>
        <p:txBody>
          <a:bodyPr vert="horz" lIns="91440" tIns="45720" rIns="91440" bIns="45720" rtlCol="0" anchor="b">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endParaRPr lang="en-US" altLang="zh-CN" dirty="0"/>
          </a:p>
        </p:txBody>
      </p:sp>
      <p:sp>
        <p:nvSpPr>
          <p:cNvPr id="15" name="文本占位符 62"/>
          <p:cNvSpPr>
            <a:spLocks noGrp="1"/>
          </p:cNvSpPr>
          <p:nvPr>
            <p:ph type="body" sz="quarter" idx="18" hasCustomPrompt="1"/>
          </p:nvPr>
        </p:nvSpPr>
        <p:spPr>
          <a:xfrm>
            <a:off x="6207126" y="3801759"/>
            <a:ext cx="4482645" cy="310871"/>
          </a:xfrm>
        </p:spPr>
        <p:txBody>
          <a:bodyPr vert="horz" lIns="91440" tIns="45720" rIns="91440" bIns="45720" rtlCol="0">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8965"/>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charset="-122"/>
                <a:cs typeface="Segoe UI Light" panose="020B0502040204020203"/>
              </a:rPr>
              <a:t> 1</a:t>
            </a:r>
            <a:endPar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9" name="文本框 8"/>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一键调整模板颜色</a:t>
            </a:r>
            <a:endParaRPr lang="en-US" sz="3200" b="1">
              <a:solidFill>
                <a:schemeClr val="tx1">
                  <a:lumMod val="85000"/>
                  <a:lumOff val="15000"/>
                </a:schemeClr>
              </a:solidFill>
              <a:latin typeface="微软雅黑" panose="020B0503020204020204" charset="-122"/>
              <a:ea typeface="微软雅黑" panose="020B0503020204020204" charset="-122"/>
            </a:endParaRPr>
          </a:p>
        </p:txBody>
      </p:sp>
      <p:pic>
        <p:nvPicPr>
          <p:cNvPr id="10" name="图片 9"/>
          <p:cNvPicPr>
            <a:picLocks noChangeAspect="1"/>
          </p:cNvPicPr>
          <p:nvPr userDrawn="1"/>
        </p:nvPicPr>
        <p:blipFill>
          <a:blip r:embed="rId2" cstate="print"/>
          <a:stretch>
            <a:fillRect/>
          </a:stretch>
        </p:blipFill>
        <p:spPr>
          <a:xfrm>
            <a:off x="431800" y="2138895"/>
            <a:ext cx="5295899" cy="3847021"/>
          </a:xfrm>
          <a:prstGeom prst="rect">
            <a:avLst/>
          </a:prstGeom>
          <a:ln>
            <a:solidFill>
              <a:schemeClr val="bg1">
                <a:lumMod val="65000"/>
              </a:schemeClr>
            </a:solidFill>
          </a:ln>
        </p:spPr>
      </p:pic>
      <p:pic>
        <p:nvPicPr>
          <p:cNvPr id="11" name="图片 10"/>
          <p:cNvPicPr>
            <a:picLocks noChangeAspect="1"/>
          </p:cNvPicPr>
          <p:nvPr userDrawn="1"/>
        </p:nvPicPr>
        <p:blipFill>
          <a:blip r:embed="rId3" cstate="print"/>
          <a:stretch>
            <a:fillRect/>
          </a:stretch>
        </p:blipFill>
        <p:spPr>
          <a:xfrm>
            <a:off x="6464300" y="2138895"/>
            <a:ext cx="5295900" cy="3847022"/>
          </a:xfrm>
          <a:prstGeom prst="rect">
            <a:avLst/>
          </a:prstGeom>
          <a:ln>
            <a:solidFill>
              <a:schemeClr val="bg1">
                <a:lumMod val="65000"/>
              </a:schemeClr>
            </a:solidFill>
          </a:ln>
        </p:spPr>
      </p:pic>
      <p:sp>
        <p:nvSpPr>
          <p:cNvPr id="12" name="文本框 11"/>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选择“设计”</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“变体”</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“颜色”；</a:t>
            </a:r>
            <a:endParaRPr lang="en-US" sz="1200" spc="150">
              <a:latin typeface="微软雅黑" panose="020B0503020204020204" charset="-122"/>
              <a:ea typeface="微软雅黑" panose="020B0503020204020204" charset="-122"/>
            </a:endParaRPr>
          </a:p>
        </p:txBody>
      </p:sp>
      <p:sp>
        <p:nvSpPr>
          <p:cNvPr id="13" name="文本框 12"/>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选择你喜欢的颜色搭配，模板一秒调整为你选颜色。</a:t>
            </a:r>
            <a:endParaRPr lang="en-US" sz="1200" spc="150">
              <a:latin typeface="微软雅黑" panose="020B0503020204020204" charset="-122"/>
              <a:ea typeface="微软雅黑" panose="020B0503020204020204" charset="-122"/>
            </a:endParaRPr>
          </a:p>
        </p:txBody>
      </p:sp>
      <p:pic>
        <p:nvPicPr>
          <p:cNvPr id="14" name="图片 13"/>
          <p:cNvPicPr>
            <a:picLocks noChangeAspect="1"/>
          </p:cNvPicPr>
          <p:nvPr userDrawn="1"/>
        </p:nvPicPr>
        <p:blipFill>
          <a:blip r:embed="rId4" cstate="print"/>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p:cNvPicPr>
            <a:picLocks noChangeAspect="1"/>
          </p:cNvPicPr>
          <p:nvPr userDrawn="1"/>
        </p:nvPicPr>
        <p:blipFill>
          <a:blip r:embed="rId4" cstate="print"/>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3" name="矩形 2"/>
          <p:cNvSpPr/>
          <p:nvPr userDrawn="1"/>
        </p:nvSpPr>
        <p:spPr>
          <a:xfrm>
            <a:off x="440603" y="759873"/>
            <a:ext cx="1750800" cy="369332"/>
          </a:xfrm>
          <a:prstGeom prst="rect">
            <a:avLst/>
          </a:prstGeom>
        </p:spPr>
        <p:txBody>
          <a:bodyPr wrap="none">
            <a:spAutoFit/>
          </a:bodyPr>
          <a:lstStyle/>
          <a:p>
            <a:pPr defTabSz="608965"/>
            <a:r>
              <a:rPr lang="zh-CN" altLang="en-US" sz="1800">
                <a:solidFill>
                  <a:schemeClr val="tx1">
                    <a:lumMod val="75000"/>
                    <a:lumOff val="25000"/>
                  </a:schemeClr>
                </a:solidFill>
                <a:latin typeface="Segoe UI Light" panose="020B0502040204020203"/>
                <a:ea typeface="微软雅黑" panose="020B0503020204020204" charset="-122"/>
                <a:cs typeface="Segoe UI Light" panose="020B0502040204020203"/>
              </a:rPr>
              <a:t>模板使用技巧</a:t>
            </a:r>
            <a:r>
              <a:rPr lang="en-US" altLang="zh-CN" sz="1800">
                <a:solidFill>
                  <a:schemeClr val="tx1">
                    <a:lumMod val="75000"/>
                    <a:lumOff val="25000"/>
                  </a:schemeClr>
                </a:solidFill>
                <a:latin typeface="Segoe UI Light" panose="020B0502040204020203"/>
                <a:ea typeface="微软雅黑" panose="020B0503020204020204" charset="-122"/>
                <a:cs typeface="Segoe UI Light" panose="020B0502040204020203"/>
              </a:rPr>
              <a:t> 2</a:t>
            </a:r>
            <a:endPar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
        <p:nvSpPr>
          <p:cNvPr id="4" name="矩形 3"/>
          <p:cNvSpPr/>
          <p:nvPr userDrawn="1"/>
        </p:nvSpPr>
        <p:spPr>
          <a:xfrm>
            <a:off x="440603" y="182445"/>
            <a:ext cx="777777" cy="246221"/>
          </a:xfrm>
          <a:prstGeom prst="rect">
            <a:avLst/>
          </a:prstGeom>
        </p:spPr>
        <p:txBody>
          <a:bodyPr wrap="none">
            <a:spAutoFit/>
          </a:bodyPr>
          <a:lstStyle/>
          <a:p>
            <a:pPr defTabSz="608965"/>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pic>
        <p:nvPicPr>
          <p:cNvPr id="5" name="图片 4"/>
          <p:cNvPicPr>
            <a:picLocks noChangeAspect="1"/>
          </p:cNvPicPr>
          <p:nvPr userDrawn="1"/>
        </p:nvPicPr>
        <p:blipFill>
          <a:blip r:embed="rId2" cstate="print"/>
          <a:stretch>
            <a:fillRect/>
          </a:stretch>
        </p:blipFill>
        <p:spPr>
          <a:xfrm>
            <a:off x="431800" y="2138895"/>
            <a:ext cx="5295899" cy="3847021"/>
          </a:xfrm>
          <a:prstGeom prst="rect">
            <a:avLst/>
          </a:prstGeom>
          <a:ln>
            <a:solidFill>
              <a:schemeClr val="bg1">
                <a:lumMod val="65000"/>
              </a:schemeClr>
            </a:solidFill>
          </a:ln>
        </p:spPr>
      </p:pic>
      <p:pic>
        <p:nvPicPr>
          <p:cNvPr id="6" name="图片 5"/>
          <p:cNvPicPr>
            <a:picLocks noChangeAspect="1"/>
          </p:cNvPicPr>
          <p:nvPr userDrawn="1"/>
        </p:nvPicPr>
        <p:blipFill>
          <a:blip r:embed="rId3" cstate="print"/>
          <a:stretch>
            <a:fillRect/>
          </a:stretch>
        </p:blipFill>
        <p:spPr>
          <a:xfrm>
            <a:off x="6464301" y="2138895"/>
            <a:ext cx="5295900" cy="3847022"/>
          </a:xfrm>
          <a:prstGeom prst="rect">
            <a:avLst/>
          </a:prstGeom>
          <a:ln>
            <a:solidFill>
              <a:schemeClr val="bg1">
                <a:lumMod val="65000"/>
              </a:schemeClr>
            </a:solidFill>
          </a:ln>
        </p:spPr>
      </p:pic>
      <p:sp>
        <p:nvSpPr>
          <p:cNvPr id="7" name="文本框 6"/>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charset="-122"/>
                <a:ea typeface="微软雅黑" panose="020B0503020204020204" charset="-122"/>
              </a:rPr>
              <a:t>随时添加模板样式</a:t>
            </a:r>
            <a:endParaRPr lang="en-US" sz="3200" b="1">
              <a:solidFill>
                <a:schemeClr val="tx1">
                  <a:lumMod val="85000"/>
                  <a:lumOff val="15000"/>
                </a:schemeClr>
              </a:solidFill>
              <a:latin typeface="微软雅黑" panose="020B0503020204020204" charset="-122"/>
              <a:ea typeface="微软雅黑" panose="020B0503020204020204" charset="-122"/>
            </a:endParaRPr>
          </a:p>
        </p:txBody>
      </p:sp>
      <p:sp>
        <p:nvSpPr>
          <p:cNvPr id="8" name="文本框 7"/>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1.</a:t>
            </a:r>
            <a:r>
              <a:rPr lang="zh-CN" altLang="en-US" sz="1200" spc="150">
                <a:latin typeface="微软雅黑" panose="020B0503020204020204" charset="-122"/>
                <a:ea typeface="微软雅黑" panose="020B0503020204020204" charset="-122"/>
              </a:rPr>
              <a:t> 选择“开始”</a:t>
            </a:r>
            <a:r>
              <a:rPr lang="en-US" altLang="zh-CN" sz="1200" spc="150">
                <a:latin typeface="微软雅黑" panose="020B0503020204020204" charset="-122"/>
                <a:ea typeface="微软雅黑" panose="020B0503020204020204" charset="-122"/>
              </a:rPr>
              <a:t>-</a:t>
            </a:r>
            <a:r>
              <a:rPr lang="zh-CN" altLang="en-US" sz="1200" spc="150">
                <a:latin typeface="微软雅黑" panose="020B0503020204020204" charset="-122"/>
                <a:ea typeface="微软雅黑" panose="020B0503020204020204" charset="-122"/>
              </a:rPr>
              <a:t>“新建幻灯片”；</a:t>
            </a:r>
            <a:endParaRPr lang="en-US" sz="1200" spc="150">
              <a:latin typeface="微软雅黑" panose="020B0503020204020204" charset="-122"/>
              <a:ea typeface="微软雅黑" panose="020B0503020204020204" charset="-122"/>
            </a:endParaRPr>
          </a:p>
        </p:txBody>
      </p:sp>
      <p:sp>
        <p:nvSpPr>
          <p:cNvPr id="9" name="文本框 8"/>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charset="-122"/>
                <a:ea typeface="微软雅黑" panose="020B0503020204020204" charset="-122"/>
              </a:rPr>
              <a:t>2.</a:t>
            </a:r>
            <a:r>
              <a:rPr lang="zh-CN" altLang="en-US" sz="1200" spc="150">
                <a:latin typeface="微软雅黑" panose="020B0503020204020204" charset="-122"/>
                <a:ea typeface="微软雅黑" panose="020B0503020204020204" charset="-122"/>
              </a:rPr>
              <a:t> 选择你需要的页面，如封面页，目录页，副标题页，内容页等</a:t>
            </a:r>
            <a:r>
              <a:rPr lang="en-US" altLang="zh-CN" sz="1200" spc="150">
                <a:latin typeface="微软雅黑" panose="020B0503020204020204" charset="-122"/>
                <a:ea typeface="微软雅黑" panose="020B0503020204020204" charset="-122"/>
              </a:rPr>
              <a:t>…</a:t>
            </a:r>
            <a:endParaRPr lang="en-US" sz="1200" spc="150">
              <a:latin typeface="微软雅黑" panose="020B0503020204020204" charset="-122"/>
              <a:ea typeface="微软雅黑" panose="020B0503020204020204" charset="-122"/>
            </a:endParaRPr>
          </a:p>
        </p:txBody>
      </p:sp>
      <p:pic>
        <p:nvPicPr>
          <p:cNvPr id="10" name="图片 9"/>
          <p:cNvPicPr>
            <a:picLocks noChangeAspect="1"/>
          </p:cNvPicPr>
          <p:nvPr userDrawn="1"/>
        </p:nvPicPr>
        <p:blipFill>
          <a:blip r:embed="rId4" cstate="print"/>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4" name="日期占位符 3"/>
          <p:cNvSpPr>
            <a:spLocks noGrp="1"/>
          </p:cNvSpPr>
          <p:nvPr>
            <p:ph type="dt" sz="half" idx="2"/>
          </p:nvPr>
        </p:nvSpPr>
        <p:spPr>
          <a:xfrm>
            <a:off x="5401732" y="6235700"/>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fld>
            <a:endParaRPr lang="zh-CN" altLang="en-US"/>
          </a:p>
        </p:txBody>
      </p:sp>
      <p:sp>
        <p:nvSpPr>
          <p:cNvPr id="5" name="页脚占位符 4"/>
          <p:cNvSpPr>
            <a:spLocks noGrp="1"/>
          </p:cNvSpPr>
          <p:nvPr>
            <p:ph type="ftr" sz="quarter" idx="3"/>
          </p:nvPr>
        </p:nvSpPr>
        <p:spPr>
          <a:xfrm>
            <a:off x="669924" y="6235700"/>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www.islide.cc</a:t>
            </a:r>
            <a:endParaRPr lang="zh-CN" altLang="en-US" dirty="0"/>
          </a:p>
        </p:txBody>
      </p:sp>
      <p:sp>
        <p:nvSpPr>
          <p:cNvPr id="6" name="灯片编号占位符 5"/>
          <p:cNvSpPr>
            <a:spLocks noGrp="1"/>
          </p:cNvSpPr>
          <p:nvPr>
            <p:ph type="sldNum" sz="quarter" idx="4"/>
          </p:nvPr>
        </p:nvSpPr>
        <p:spPr>
          <a:xfrm>
            <a:off x="8610599" y="6235700"/>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cxnSp>
        <p:nvCxnSpPr>
          <p:cNvPr id="8" name="直接连接符 7"/>
          <p:cNvCxnSpPr/>
          <p:nvPr userDrawn="1"/>
        </p:nvCxnSpPr>
        <p:spPr>
          <a:xfrm>
            <a:off x="669924" y="6240463"/>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669923" y="1028700"/>
            <a:ext cx="10850563" cy="7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250"/>
    </mc:Choice>
    <mc:Fallback>
      <p:transition spd="slow"/>
    </mc:Fallback>
  </mc:AlternateConten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mc:AlternateContent xmlns:mc="http://schemas.openxmlformats.org/markup-compatibility/2006">
    <mc:Choice xmlns:p14="http://schemas.microsoft.com/office/powerpoint/2010/main" Requires="p14">
      <p:transition spd="slow" p14:dur="125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1682439"/>
            <a:ext cx="12192001" cy="257897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latin typeface="仿宋_GB2312" panose="02010609030101010101" charset="-122"/>
              <a:ea typeface="仿宋_GB2312" panose="02010609030101010101" charset="-122"/>
              <a:sym typeface="微软雅黑" panose="020B0503020204020204" charset="-122"/>
            </a:endParaRPr>
          </a:p>
        </p:txBody>
      </p:sp>
      <p:sp>
        <p:nvSpPr>
          <p:cNvPr id="43" name="Rectangle 3"/>
          <p:cNvSpPr txBox="1">
            <a:spLocks noChangeArrowheads="1"/>
          </p:cNvSpPr>
          <p:nvPr/>
        </p:nvSpPr>
        <p:spPr>
          <a:xfrm>
            <a:off x="3068320" y="2785110"/>
            <a:ext cx="8880475" cy="88963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b="1" dirty="0">
                <a:solidFill>
                  <a:schemeClr val="bg1"/>
                </a:solidFill>
                <a:latin typeface="仿宋_GB2312" panose="02010609030101010101" charset="-122"/>
                <a:ea typeface="仿宋_GB2312" panose="02010609030101010101" charset="-122"/>
                <a:cs typeface="仿宋_GB2312" panose="02010609030101010101" charset="-122"/>
                <a:sym typeface="微软雅黑" panose="020B0503020204020204" charset="-122"/>
              </a:rPr>
              <a:t>《纳税缴费信用管理办法》</a:t>
            </a:r>
            <a:r>
              <a:rPr lang="en-US" altLang="zh-CN" b="1" dirty="0">
                <a:solidFill>
                  <a:schemeClr val="bg1"/>
                </a:solidFill>
                <a:latin typeface="仿宋_GB2312" panose="02010609030101010101" charset="-122"/>
                <a:ea typeface="仿宋_GB2312" panose="02010609030101010101" charset="-122"/>
                <a:cs typeface="仿宋_GB2312" panose="02010609030101010101" charset="-122"/>
                <a:sym typeface="微软雅黑" panose="020B0503020204020204" charset="-122"/>
              </a:rPr>
              <a:t>     </a:t>
            </a:r>
            <a:r>
              <a:rPr lang="zh-CN" altLang="zh-CN" b="1" dirty="0">
                <a:solidFill>
                  <a:schemeClr val="bg1"/>
                </a:solidFill>
                <a:latin typeface="仿宋_GB2312" panose="02010609030101010101" charset="-122"/>
                <a:ea typeface="仿宋_GB2312" panose="02010609030101010101" charset="-122"/>
                <a:cs typeface="仿宋_GB2312" panose="02010609030101010101" charset="-122"/>
                <a:sym typeface="微软雅黑" panose="020B0503020204020204" charset="-122"/>
              </a:rPr>
              <a:t>政策讲解</a:t>
            </a:r>
            <a:endParaRPr lang="zh-CN" b="1" dirty="0">
              <a:solidFill>
                <a:schemeClr val="bg1"/>
              </a:solidFill>
              <a:latin typeface="仿宋_GB2312" panose="02010609030101010101" charset="-122"/>
              <a:ea typeface="仿宋_GB2312" panose="02010609030101010101" charset="-122"/>
              <a:cs typeface="仿宋_GB2312" panose="02010609030101010101" charset="-122"/>
              <a:sym typeface="微软雅黑" panose="020B0503020204020204" charset="-122"/>
            </a:endParaRPr>
          </a:p>
          <a:p>
            <a:pPr algn="ctr"/>
            <a:endParaRPr lang="zh-CN" b="1" dirty="0">
              <a:solidFill>
                <a:schemeClr val="bg1"/>
              </a:solidFill>
              <a:latin typeface="仿宋_GB2312" panose="02010609030101010101" charset="-122"/>
              <a:ea typeface="仿宋_GB2312" panose="02010609030101010101" charset="-122"/>
              <a:cs typeface="仿宋_GB2312" panose="02010609030101010101" charset="-122"/>
              <a:sym typeface="微软雅黑" panose="020B0503020204020204" charset="-122"/>
            </a:endParaRPr>
          </a:p>
        </p:txBody>
      </p:sp>
      <p:sp>
        <p:nvSpPr>
          <p:cNvPr id="77" name="文本框 76"/>
          <p:cNvSpPr txBox="1"/>
          <p:nvPr/>
        </p:nvSpPr>
        <p:spPr>
          <a:xfrm>
            <a:off x="2552065" y="4745355"/>
            <a:ext cx="7087870" cy="820420"/>
          </a:xfrm>
          <a:prstGeom prst="rect">
            <a:avLst/>
          </a:prstGeom>
          <a:noFill/>
        </p:spPr>
        <p:txBody>
          <a:bodyPr wrap="square" lIns="0" tIns="0" rIns="0" bIns="0" rtlCol="0">
            <a:spAutoFit/>
          </a:bodyPr>
          <a:lstStyle/>
          <a:p>
            <a:pPr algn="ctr"/>
            <a:r>
              <a:rPr lang="zh-CN" altLang="zh-CN" sz="2665" b="1" dirty="0">
                <a:solidFill>
                  <a:srgbClr val="005DA2"/>
                </a:solidFill>
                <a:latin typeface="仿宋_GB2312" panose="02010609030101010101" charset="-122"/>
                <a:ea typeface="仿宋_GB2312" panose="02010609030101010101" charset="-122"/>
                <a:cs typeface="仿宋_GB2312" panose="02010609030101010101" charset="-122"/>
                <a:sym typeface="微软雅黑" panose="020B0503020204020204" charset="-122"/>
              </a:rPr>
              <a:t>国家税务总局中山市税务局</a:t>
            </a:r>
            <a:r>
              <a:rPr lang="en-US" altLang="zh-CN" sz="2665" b="1" dirty="0">
                <a:solidFill>
                  <a:srgbClr val="005DA2"/>
                </a:solidFill>
                <a:latin typeface="仿宋_GB2312" panose="02010609030101010101" charset="-122"/>
                <a:ea typeface="仿宋_GB2312" panose="02010609030101010101" charset="-122"/>
                <a:cs typeface="仿宋_GB2312" panose="02010609030101010101" charset="-122"/>
                <a:sym typeface="微软雅黑" panose="020B0503020204020204" charset="-122"/>
              </a:rPr>
              <a:t> </a:t>
            </a:r>
            <a:endParaRPr lang="en-US" altLang="zh-CN" sz="2665" b="1" dirty="0">
              <a:solidFill>
                <a:srgbClr val="005DA2"/>
              </a:solidFill>
              <a:latin typeface="仿宋_GB2312" panose="02010609030101010101" charset="-122"/>
              <a:ea typeface="仿宋_GB2312" panose="02010609030101010101" charset="-122"/>
              <a:cs typeface="仿宋_GB2312" panose="02010609030101010101" charset="-122"/>
              <a:sym typeface="微软雅黑" panose="020B0503020204020204" charset="-122"/>
            </a:endParaRPr>
          </a:p>
          <a:p>
            <a:pPr algn="ctr"/>
            <a:r>
              <a:rPr lang="en-US" altLang="zh-CN" sz="2665" b="1" dirty="0">
                <a:solidFill>
                  <a:srgbClr val="005DA2"/>
                </a:solidFill>
                <a:latin typeface="仿宋_GB2312" panose="02010609030101010101" charset="-122"/>
                <a:ea typeface="仿宋_GB2312" panose="02010609030101010101" charset="-122"/>
                <a:cs typeface="仿宋_GB2312" panose="02010609030101010101" charset="-122"/>
                <a:sym typeface="微软雅黑" panose="020B0503020204020204" charset="-122"/>
              </a:rPr>
              <a:t>2025</a:t>
            </a:r>
            <a:r>
              <a:rPr lang="zh-CN" altLang="en-US" sz="2665" b="1" dirty="0">
                <a:solidFill>
                  <a:srgbClr val="005DA2"/>
                </a:solidFill>
                <a:latin typeface="仿宋_GB2312" panose="02010609030101010101" charset="-122"/>
                <a:ea typeface="仿宋_GB2312" panose="02010609030101010101" charset="-122"/>
                <a:cs typeface="仿宋_GB2312" panose="02010609030101010101" charset="-122"/>
                <a:sym typeface="微软雅黑" panose="020B0503020204020204" charset="-122"/>
              </a:rPr>
              <a:t>年</a:t>
            </a:r>
            <a:r>
              <a:rPr lang="en-US" altLang="zh-CN" sz="2665" b="1" dirty="0">
                <a:solidFill>
                  <a:srgbClr val="005DA2"/>
                </a:solidFill>
                <a:latin typeface="仿宋_GB2312" panose="02010609030101010101" charset="-122"/>
                <a:ea typeface="仿宋_GB2312" panose="02010609030101010101" charset="-122"/>
                <a:cs typeface="仿宋_GB2312" panose="02010609030101010101" charset="-122"/>
                <a:sym typeface="微软雅黑" panose="020B0503020204020204" charset="-122"/>
              </a:rPr>
              <a:t>9</a:t>
            </a:r>
            <a:r>
              <a:rPr lang="zh-CN" altLang="en-US" sz="2665" b="1" dirty="0">
                <a:solidFill>
                  <a:srgbClr val="005DA2"/>
                </a:solidFill>
                <a:latin typeface="仿宋_GB2312" panose="02010609030101010101" charset="-122"/>
                <a:ea typeface="仿宋_GB2312" panose="02010609030101010101" charset="-122"/>
                <a:cs typeface="仿宋_GB2312" panose="02010609030101010101" charset="-122"/>
                <a:sym typeface="微软雅黑" panose="020B0503020204020204" charset="-122"/>
              </a:rPr>
              <a:t>月</a:t>
            </a:r>
            <a:endParaRPr lang="zh-CN" altLang="en-US" sz="2665" b="1" dirty="0">
              <a:solidFill>
                <a:srgbClr val="005DA2"/>
              </a:solidFill>
              <a:latin typeface="仿宋_GB2312" panose="02010609030101010101" charset="-122"/>
              <a:ea typeface="仿宋_GB2312" panose="02010609030101010101" charset="-122"/>
              <a:cs typeface="仿宋_GB2312" panose="02010609030101010101" charset="-122"/>
              <a:sym typeface="微软雅黑" panose="020B050302020402020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3392" y="1755552"/>
            <a:ext cx="2634009" cy="250598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pPr eaLnBrk="1" hangingPunct="1"/>
                <a:r>
                  <a:rPr lang="zh-CN" altLang="en-US" sz="1860" dirty="0">
                    <a:latin typeface="仿宋_GB2312" panose="02010609030101010101" charset="-122"/>
                    <a:ea typeface="仿宋_GB2312" panose="02010609030101010101" charset="-122"/>
                    <a:sym typeface="+mn-ea"/>
                  </a:rPr>
                  <a:t>纳税缴费信用评价</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633095" y="831850"/>
            <a:ext cx="10877550" cy="5354320"/>
          </a:xfrm>
          <a:prstGeom prst="rect">
            <a:avLst/>
          </a:prstGeom>
          <a:noFill/>
        </p:spPr>
        <p:txBody>
          <a:bodyPr wrap="square" rtlCol="0">
            <a:spAutoFit/>
          </a:bodyPr>
          <a:p>
            <a:pPr indent="0" fontAlgn="auto">
              <a:lnSpc>
                <a:spcPts val="3600"/>
              </a:lnSpc>
              <a:buFont typeface="Wingdings" panose="05000000000000000000" charset="0"/>
              <a:buNone/>
            </a:pPr>
            <a:r>
              <a:rPr lang="en-US" altLang="zh-CN" sz="2400" b="1" dirty="0">
                <a:effectLst/>
                <a:latin typeface="宋体" panose="02010600030101010101" pitchFamily="2" charset="-122"/>
                <a:ea typeface="宋体" panose="02010600030101010101" pitchFamily="2" charset="-122"/>
                <a:cs typeface="宋体" panose="02010600030101010101" pitchFamily="2" charset="-122"/>
                <a:sym typeface="+mn-ea"/>
              </a:rPr>
              <a:t>3.</a:t>
            </a:r>
            <a:r>
              <a:rPr lang="zh-CN" sz="2400" b="1" dirty="0">
                <a:effectLst/>
                <a:latin typeface="宋体" panose="02010600030101010101" pitchFamily="2" charset="-122"/>
                <a:ea typeface="宋体" panose="02010600030101010101" pitchFamily="2" charset="-122"/>
                <a:cs typeface="宋体" panose="02010600030101010101" pitchFamily="2" charset="-122"/>
                <a:sym typeface="+mn-ea"/>
              </a:rPr>
              <a:t>纳税缴费信用级别</a:t>
            </a:r>
            <a:endParaRPr sz="2400" b="1" dirty="0">
              <a:latin typeface="宋体" panose="02010600030101010101" pitchFamily="2" charset="-122"/>
              <a:ea typeface="宋体" panose="02010600030101010101" pitchFamily="2" charset="-122"/>
              <a:cs typeface="宋体" panose="02010600030101010101" pitchFamily="2" charset="-122"/>
            </a:endParaRPr>
          </a:p>
          <a:p>
            <a:pPr indent="0" fontAlgn="auto">
              <a:lnSpc>
                <a:spcPct val="130000"/>
              </a:lnSpc>
              <a:spcBef>
                <a:spcPts val="0"/>
              </a:spcBef>
              <a:spcAft>
                <a:spcPts val="0"/>
              </a:spcAft>
              <a:buFont typeface="Wingdings" panose="05000000000000000000" charset="0"/>
              <a:buNone/>
            </a:pP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纳税缴费信用级别设A、B、M、C、D五级。</a:t>
            </a: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A级</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为年度评价指标得分90分以上的；</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B级</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为年度评价指标得分70分以上不满90分的；</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M级</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为新设立经营主体或者年度评价指标得分70分以上但评价年度内无生产经营业务收入的；</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C级</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为年度评价指标得分40分以上不满70分的；</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marL="342900" indent="-342900" fontAlgn="auto">
              <a:lnSpc>
                <a:spcPct val="130000"/>
              </a:lnSpc>
              <a:spcBef>
                <a:spcPts val="0"/>
              </a:spcBef>
              <a:spcAft>
                <a:spcPts val="0"/>
              </a:spcAft>
              <a:buFont typeface="Wingdings" panose="05000000000000000000" charset="0"/>
              <a:buChar char="Ø"/>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D级</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为年度评价指标得分不满40分或者有严重失信行为的。</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pPr eaLnBrk="1" hangingPunct="1"/>
                <a:r>
                  <a:rPr lang="zh-CN" altLang="en-US" sz="1860" dirty="0">
                    <a:latin typeface="仿宋_GB2312" panose="02010609030101010101" charset="-122"/>
                    <a:ea typeface="仿宋_GB2312" panose="02010609030101010101" charset="-122"/>
                    <a:sym typeface="+mn-ea"/>
                  </a:rPr>
                  <a:t>纳税缴费信用评价</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633095" y="821055"/>
            <a:ext cx="10877550" cy="5354320"/>
          </a:xfrm>
          <a:prstGeom prst="rect">
            <a:avLst/>
          </a:prstGeom>
          <a:noFill/>
        </p:spPr>
        <p:txBody>
          <a:bodyPr wrap="square" rtlCol="0">
            <a:spAutoFit/>
          </a:bodyPr>
          <a:p>
            <a:pPr indent="0" fontAlgn="auto">
              <a:lnSpc>
                <a:spcPts val="3600"/>
              </a:lnSpc>
              <a:buFont typeface="Wingdings" panose="05000000000000000000" charset="0"/>
              <a:buNone/>
            </a:pPr>
            <a:r>
              <a:rPr lang="en-US" altLang="zh-CN" sz="2400" b="1" dirty="0">
                <a:effectLst/>
                <a:latin typeface="宋体" panose="02010600030101010101" pitchFamily="2" charset="-122"/>
                <a:ea typeface="宋体" panose="02010600030101010101" pitchFamily="2" charset="-122"/>
                <a:cs typeface="宋体" panose="02010600030101010101" pitchFamily="2" charset="-122"/>
                <a:sym typeface="+mn-ea"/>
              </a:rPr>
              <a:t>4.</a:t>
            </a:r>
            <a:r>
              <a:rPr lang="zh-CN" sz="2400" b="1" dirty="0">
                <a:effectLst/>
                <a:latin typeface="宋体" panose="02010600030101010101" pitchFamily="2" charset="-122"/>
                <a:ea typeface="宋体" panose="02010600030101010101" pitchFamily="2" charset="-122"/>
                <a:cs typeface="宋体" panose="02010600030101010101" pitchFamily="2" charset="-122"/>
                <a:sym typeface="+mn-ea"/>
              </a:rPr>
              <a:t>不能评为</a:t>
            </a:r>
            <a:r>
              <a:rPr lang="en-US" altLang="zh-CN" sz="2400" b="1" dirty="0">
                <a:effectLst/>
                <a:latin typeface="宋体" panose="02010600030101010101" pitchFamily="2" charset="-122"/>
                <a:ea typeface="宋体" panose="02010600030101010101" pitchFamily="2" charset="-122"/>
                <a:cs typeface="宋体" panose="02010600030101010101" pitchFamily="2" charset="-122"/>
                <a:sym typeface="+mn-ea"/>
              </a:rPr>
              <a:t>A</a:t>
            </a:r>
            <a:r>
              <a:rPr lang="zh-CN" altLang="en-US" sz="2400" b="1" dirty="0">
                <a:effectLst/>
                <a:latin typeface="宋体" panose="02010600030101010101" pitchFamily="2" charset="-122"/>
                <a:ea typeface="宋体" panose="02010600030101010101" pitchFamily="2" charset="-122"/>
                <a:cs typeface="宋体" panose="02010600030101010101" pitchFamily="2" charset="-122"/>
                <a:sym typeface="+mn-ea"/>
              </a:rPr>
              <a:t>级的情形</a:t>
            </a:r>
            <a:endParaRPr lang="zh-CN" dirty="0">
              <a:effectLst/>
              <a:latin typeface="微软雅黑" panose="020B0503020204020204" charset="-122"/>
              <a:ea typeface="微软雅黑" panose="020B0503020204020204" charset="-122"/>
              <a:cs typeface="微软雅黑" panose="020B0503020204020204"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有下列情形之一的经营主体，不能评为A级：</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（一）实际生产经营期不满3年的；</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（二）上一评价年度评价结果为D级的；</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（三）非正常原因评价年度内增值税连续3个月或者累计6个月应纳税额为0的；</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（四）不能按照国家统一的会计制度规定设置账簿，并根据合法、有效凭证核算，向税务机关提供准确税务资料的。</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“实际生产经营期”</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自经营主体首次办理税费申报之日起算。</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“非正常原因”</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是指排除经营主体正常经营（包括季节性生产经营、享受政策性减免税、存在未抵减完的增值税留抵税额、享受增值税加计抵减政策）之外的其他原因。增值税按季申报视同连续3个月。</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4" name="组合 51"/>
          <p:cNvGrpSpPr/>
          <p:nvPr/>
        </p:nvGrpSpPr>
        <p:grpSpPr>
          <a:xfrm>
            <a:off x="43392"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pPr eaLnBrk="1" hangingPunct="1"/>
                <a:r>
                  <a:rPr lang="zh-CN" altLang="en-US" sz="1860" dirty="0">
                    <a:latin typeface="仿宋_GB2312" panose="02010609030101010101" charset="-122"/>
                    <a:ea typeface="仿宋_GB2312" panose="02010609030101010101" charset="-122"/>
                    <a:sym typeface="+mn-ea"/>
                  </a:rPr>
                  <a:t>纳税缴费信用评价</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5" name="文本框 4"/>
          <p:cNvSpPr txBox="1"/>
          <p:nvPr/>
        </p:nvSpPr>
        <p:spPr>
          <a:xfrm>
            <a:off x="610870" y="601980"/>
            <a:ext cx="10908665" cy="5352415"/>
          </a:xfrm>
          <a:prstGeom prst="rect">
            <a:avLst/>
          </a:prstGeom>
          <a:noFill/>
        </p:spPr>
        <p:txBody>
          <a:bodyPr wrap="square" rtlCol="0">
            <a:spAutoFit/>
          </a:bodyPr>
          <a:p>
            <a:pPr indent="0" fontAlgn="auto">
              <a:lnSpc>
                <a:spcPts val="3600"/>
              </a:lnSpc>
              <a:buFont typeface="Wingdings" panose="05000000000000000000" charset="0"/>
              <a:buNone/>
            </a:pPr>
            <a:r>
              <a:rPr lang="en-US" altLang="zh-CN" sz="2400" dirty="0">
                <a:effectLst/>
                <a:latin typeface="宋体" panose="02010600030101010101" pitchFamily="2" charset="-122"/>
                <a:ea typeface="宋体" panose="02010600030101010101" pitchFamily="2" charset="-122"/>
                <a:cs typeface="宋体" panose="02010600030101010101" pitchFamily="2" charset="-122"/>
                <a:sym typeface="+mn-ea"/>
              </a:rPr>
              <a:t>5.</a:t>
            </a:r>
            <a:r>
              <a:rPr lang="zh-CN" altLang="en-US" sz="2400" b="1" dirty="0">
                <a:effectLst/>
                <a:latin typeface="宋体" panose="02010600030101010101" pitchFamily="2" charset="-122"/>
                <a:ea typeface="宋体" panose="02010600030101010101" pitchFamily="2" charset="-122"/>
                <a:cs typeface="宋体" panose="02010600030101010101" pitchFamily="2" charset="-122"/>
                <a:sym typeface="+mn-ea"/>
              </a:rPr>
              <a:t>直接判为</a:t>
            </a:r>
            <a:r>
              <a:rPr lang="en-US" altLang="zh-CN" sz="2400" b="1" dirty="0">
                <a:effectLst/>
                <a:latin typeface="宋体" panose="02010600030101010101" pitchFamily="2" charset="-122"/>
                <a:ea typeface="宋体" panose="02010600030101010101" pitchFamily="2" charset="-122"/>
                <a:cs typeface="宋体" panose="02010600030101010101" pitchFamily="2" charset="-122"/>
                <a:sym typeface="+mn-ea"/>
              </a:rPr>
              <a:t>D</a:t>
            </a:r>
            <a:r>
              <a:rPr lang="zh-CN" altLang="en-US" sz="2400" b="1" dirty="0">
                <a:effectLst/>
                <a:latin typeface="宋体" panose="02010600030101010101" pitchFamily="2" charset="-122"/>
                <a:ea typeface="宋体" panose="02010600030101010101" pitchFamily="2" charset="-122"/>
                <a:cs typeface="宋体" panose="02010600030101010101" pitchFamily="2" charset="-122"/>
                <a:sym typeface="+mn-ea"/>
              </a:rPr>
              <a:t>级的情形：</a:t>
            </a:r>
            <a:endParaRPr lang="zh-CN" dirty="0">
              <a:effectLst/>
              <a:latin typeface="微软雅黑" panose="020B0503020204020204" charset="-122"/>
              <a:ea typeface="微软雅黑" panose="020B0503020204020204" charset="-122"/>
              <a:cs typeface="微软雅黑" panose="020B0503020204020204"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 </a:t>
            </a: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有下列情形之一的经营主体，直接判为D级：</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（一）存在逃避追缴欠税、骗取出口退税、虚开增值税专用发票、骗取留抵退税等税收违法行为的；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（二）存在逃避缴纳税款、虚开增值税专用发票以外的其他发票等违法行为被移送公安机关或者被公安机关直接立案查处的；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（三）偷税（逃避缴纳税款）金额10万元以上且占各税种应纳税总额10%以上的；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（四）在规定期限内未按税务机关处理结论足额缴纳税款、利息、滞纳金和罚款的；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（五）以暴力、威胁方法拒不缴纳税款或者拒绝、阻挠税务机关依法实施税务稽查执法行为的；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（六）违反发票管理法规，导致其他单位或者个人未缴、少缴或者骗取税款的；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（七）提供虚假材料，骗取税收优惠的；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（八）骗取国家出口退税款，被停止出口退（免）税资格未到期的；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（九）认定为非正常户或者走逃（失联）户的；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（十）</a:t>
            </a:r>
            <a:r>
              <a:rPr lang="zh-CN" sz="16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由</a:t>
            </a:r>
            <a:r>
              <a:rPr lang="zh-CN" sz="16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非正常户或者走逃（失联）户</a:t>
            </a:r>
            <a:r>
              <a:rPr lang="zh-CN" sz="16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直接责任人员在认定为非正常户或者走逃（失联）户之后注册登记、负责经营的；</a:t>
            </a:r>
            <a:endParaRPr lang="zh-CN" sz="16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（十一）</a:t>
            </a:r>
            <a:r>
              <a:rPr lang="zh-CN" sz="16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由</a:t>
            </a:r>
            <a:r>
              <a:rPr lang="zh-CN" sz="16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D级经营主体</a:t>
            </a:r>
            <a:r>
              <a:rPr lang="zh-CN" sz="16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的直接责任人员在评为D级之后注册登记、负责经营的；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（十二）被确定为重大税收违法失信主体的；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（十三）存在税务机关依法认定的其他严重失信情形的。</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4" name="组合 51"/>
          <p:cNvGrpSpPr/>
          <p:nvPr/>
        </p:nvGrpSpPr>
        <p:grpSpPr>
          <a:xfrm>
            <a:off x="43392"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pPr eaLnBrk="1" hangingPunct="1"/>
                <a:r>
                  <a:rPr lang="zh-CN" altLang="en-US" sz="1860" dirty="0">
                    <a:latin typeface="仿宋_GB2312" panose="02010609030101010101" charset="-122"/>
                    <a:ea typeface="仿宋_GB2312" panose="02010609030101010101" charset="-122"/>
                    <a:sym typeface="+mn-ea"/>
                  </a:rPr>
                  <a:t>纳税缴费信用评价</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6" name="文本框 5"/>
          <p:cNvSpPr txBox="1"/>
          <p:nvPr/>
        </p:nvSpPr>
        <p:spPr>
          <a:xfrm>
            <a:off x="530860" y="640080"/>
            <a:ext cx="10908665" cy="5247005"/>
          </a:xfrm>
          <a:prstGeom prst="rect">
            <a:avLst/>
          </a:prstGeom>
          <a:noFill/>
        </p:spPr>
        <p:txBody>
          <a:bodyPr wrap="square" rtlCol="0">
            <a:spAutoFit/>
          </a:bodyPr>
          <a:p>
            <a:pPr indent="0" fontAlgn="auto">
              <a:lnSpc>
                <a:spcPct val="130000"/>
              </a:lnSpc>
              <a:spcBef>
                <a:spcPts val="0"/>
              </a:spcBef>
              <a:spcAft>
                <a:spcPts val="0"/>
              </a:spcAft>
              <a:buFont typeface="Wingdings" panose="05000000000000000000" charset="0"/>
              <a:buNone/>
            </a:pPr>
            <a:r>
              <a:rPr lang="en-US" altLang="zh-CN" sz="2400" b="1" dirty="0">
                <a:effectLst/>
                <a:latin typeface="宋体" panose="02010600030101010101" pitchFamily="2" charset="-122"/>
                <a:ea typeface="宋体" panose="02010600030101010101" pitchFamily="2" charset="-122"/>
                <a:cs typeface="宋体" panose="02010600030101010101" pitchFamily="2" charset="-122"/>
                <a:sym typeface="+mn-ea"/>
              </a:rPr>
              <a:t>6.</a:t>
            </a:r>
            <a:r>
              <a:rPr lang="zh-CN" sz="2400" b="1" dirty="0">
                <a:effectLst/>
                <a:latin typeface="宋体" panose="02010600030101010101" pitchFamily="2" charset="-122"/>
                <a:ea typeface="宋体" panose="02010600030101010101" pitchFamily="2" charset="-122"/>
                <a:cs typeface="宋体" panose="02010600030101010101" pitchFamily="2" charset="-122"/>
                <a:sym typeface="+mn-ea"/>
              </a:rPr>
              <a:t>自愿参评和纳税缴费信用复评（核）</a:t>
            </a:r>
            <a:endParaRPr lang="zh-CN" sz="24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b="1" dirty="0">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b="1" dirty="0">
                <a:effectLst/>
                <a:latin typeface="宋体" panose="02010600030101010101" pitchFamily="2" charset="-122"/>
                <a:ea typeface="宋体" panose="02010600030101010101" pitchFamily="2" charset="-122"/>
                <a:cs typeface="宋体" panose="02010600030101010101" pitchFamily="2" charset="-122"/>
                <a:sym typeface="+mn-ea"/>
              </a:rPr>
              <a:t>1</a:t>
            </a:r>
            <a:r>
              <a:rPr lang="zh-CN" b="1" dirty="0">
                <a:effectLst/>
                <a:latin typeface="宋体" panose="02010600030101010101" pitchFamily="2" charset="-122"/>
                <a:ea typeface="宋体" panose="02010600030101010101" pitchFamily="2" charset="-122"/>
                <a:cs typeface="宋体" panose="02010600030101010101" pitchFamily="2" charset="-122"/>
                <a:sym typeface="+mn-ea"/>
              </a:rPr>
              <a:t>）自愿参评：</a:t>
            </a:r>
            <a:r>
              <a:rPr lang="zh-CN" dirty="0">
                <a:effectLst/>
                <a:latin typeface="宋体" panose="02010600030101010101" pitchFamily="2" charset="-122"/>
                <a:ea typeface="宋体" panose="02010600030101010101" pitchFamily="2" charset="-122"/>
                <a:cs typeface="宋体" panose="02010600030101010101" pitchFamily="2" charset="-122"/>
                <a:sym typeface="+mn-ea"/>
              </a:rPr>
              <a:t>自愿申请纳入纳税缴费信用管理的纳税人缴费人，可自首次在税务机关办理税费事宜满12个月后填写《纳税缴费信用参评申请表》，向主管税务机关申请参与纳税缴费信用评价。</a:t>
            </a:r>
            <a:endParaRPr lang="zh-CN"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b="1" dirty="0">
                <a:effectLst/>
                <a:latin typeface="宋体" panose="02010600030101010101" pitchFamily="2" charset="-122"/>
                <a:ea typeface="宋体" panose="02010600030101010101" pitchFamily="2" charset="-122"/>
                <a:cs typeface="宋体" panose="02010600030101010101" pitchFamily="2" charset="-122"/>
                <a:sym typeface="+mn-ea"/>
              </a:rPr>
              <a:t>纳税人缴费人自愿申请纳入纳税缴费信用管理后，存续期内适用本办法相关规定，以前年度的纳税缴费信用级别不再评价。</a:t>
            </a:r>
            <a:endParaRPr lang="zh-CN"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b="1" dirty="0">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b="1" dirty="0">
                <a:effectLst/>
                <a:latin typeface="宋体" panose="02010600030101010101" pitchFamily="2" charset="-122"/>
                <a:ea typeface="宋体" panose="02010600030101010101" pitchFamily="2" charset="-122"/>
                <a:cs typeface="宋体" panose="02010600030101010101" pitchFamily="2" charset="-122"/>
                <a:sym typeface="+mn-ea"/>
              </a:rPr>
              <a:t>2</a:t>
            </a:r>
            <a:r>
              <a:rPr lang="zh-CN" b="1" dirty="0">
                <a:effectLst/>
                <a:latin typeface="宋体" panose="02010600030101010101" pitchFamily="2" charset="-122"/>
                <a:ea typeface="宋体" panose="02010600030101010101" pitchFamily="2" charset="-122"/>
                <a:cs typeface="宋体" panose="02010600030101010101" pitchFamily="2" charset="-122"/>
                <a:sym typeface="+mn-ea"/>
              </a:rPr>
              <a:t>）纳税缴费信用复评（核）：</a:t>
            </a:r>
            <a:r>
              <a:rPr lang="zh-CN" dirty="0">
                <a:effectLst/>
                <a:latin typeface="宋体" panose="02010600030101010101" pitchFamily="2" charset="-122"/>
                <a:ea typeface="宋体" panose="02010600030101010101" pitchFamily="2" charset="-122"/>
                <a:cs typeface="宋体" panose="02010600030101010101" pitchFamily="2" charset="-122"/>
                <a:sym typeface="+mn-ea"/>
              </a:rPr>
              <a:t>有下列情形的，可在规定期限内填写《纳税缴费信用复评（核）申请表》向主管税务机关申请复评（核）：</a:t>
            </a:r>
            <a:endParaRPr lang="zh-CN"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dirty="0">
                <a:effectLst/>
                <a:latin typeface="宋体" panose="02010600030101010101" pitchFamily="2" charset="-122"/>
                <a:ea typeface="宋体" panose="02010600030101010101" pitchFamily="2" charset="-122"/>
                <a:cs typeface="宋体" panose="02010600030101010101" pitchFamily="2" charset="-122"/>
                <a:sym typeface="+mn-ea"/>
              </a:rPr>
              <a:t>（一）</a:t>
            </a:r>
            <a:r>
              <a:rPr lang="zh-CN" b="1" dirty="0">
                <a:effectLst/>
                <a:latin typeface="宋体" panose="02010600030101010101" pitchFamily="2" charset="-122"/>
                <a:ea typeface="宋体" panose="02010600030101010101" pitchFamily="2" charset="-122"/>
                <a:cs typeface="宋体" panose="02010600030101010101" pitchFamily="2" charset="-122"/>
                <a:sym typeface="+mn-ea"/>
              </a:rPr>
              <a:t>在年度纳税缴费信用评价结果确定前</a:t>
            </a:r>
            <a:r>
              <a:rPr lang="zh-CN" dirty="0">
                <a:effectLst/>
                <a:latin typeface="宋体" panose="02010600030101010101" pitchFamily="2" charset="-122"/>
                <a:ea typeface="宋体" panose="02010600030101010101" pitchFamily="2" charset="-122"/>
                <a:cs typeface="宋体" panose="02010600030101010101" pitchFamily="2" charset="-122"/>
                <a:sym typeface="+mn-ea"/>
              </a:rPr>
              <a:t>，对评价指标扣分或者判级情况有异议的，</a:t>
            </a:r>
            <a:r>
              <a:rPr lang="zh-CN" b="1" dirty="0">
                <a:effectLst/>
                <a:latin typeface="宋体" panose="02010600030101010101" pitchFamily="2" charset="-122"/>
                <a:ea typeface="宋体" panose="02010600030101010101" pitchFamily="2" charset="-122"/>
                <a:cs typeface="宋体" panose="02010600030101010101" pitchFamily="2" charset="-122"/>
                <a:sym typeface="+mn-ea"/>
              </a:rPr>
              <a:t>可在评价年度次年3月申请复核</a:t>
            </a:r>
            <a:r>
              <a:rPr lang="zh-CN" dirty="0">
                <a:effectLst/>
                <a:latin typeface="宋体" panose="02010600030101010101" pitchFamily="2" charset="-122"/>
                <a:ea typeface="宋体" panose="02010600030101010101" pitchFamily="2" charset="-122"/>
                <a:cs typeface="宋体" panose="02010600030101010101" pitchFamily="2" charset="-122"/>
                <a:sym typeface="+mn-ea"/>
              </a:rPr>
              <a:t>，主管税务机关在评价结果确定前完成复核；</a:t>
            </a:r>
            <a:endParaRPr lang="zh-CN"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dirty="0">
                <a:effectLst/>
                <a:latin typeface="宋体" panose="02010600030101010101" pitchFamily="2" charset="-122"/>
                <a:ea typeface="宋体" panose="02010600030101010101" pitchFamily="2" charset="-122"/>
                <a:cs typeface="宋体" panose="02010600030101010101" pitchFamily="2" charset="-122"/>
                <a:sym typeface="+mn-ea"/>
              </a:rPr>
              <a:t>（二）对纳税缴费信用评价结果有异议的，</a:t>
            </a:r>
            <a:r>
              <a:rPr lang="zh-CN" b="1" dirty="0">
                <a:effectLst/>
                <a:latin typeface="宋体" panose="02010600030101010101" pitchFamily="2" charset="-122"/>
                <a:ea typeface="宋体" panose="02010600030101010101" pitchFamily="2" charset="-122"/>
                <a:cs typeface="宋体" panose="02010600030101010101" pitchFamily="2" charset="-122"/>
                <a:sym typeface="+mn-ea"/>
              </a:rPr>
              <a:t>可在次年年度评价前申请复评</a:t>
            </a:r>
            <a:r>
              <a:rPr lang="zh-CN" dirty="0">
                <a:effectLst/>
                <a:latin typeface="宋体" panose="02010600030101010101" pitchFamily="2" charset="-122"/>
                <a:ea typeface="宋体" panose="02010600030101010101" pitchFamily="2" charset="-122"/>
                <a:cs typeface="宋体" panose="02010600030101010101" pitchFamily="2" charset="-122"/>
                <a:sym typeface="+mn-ea"/>
              </a:rPr>
              <a:t>，主管税务机关应自受理申请之日起15个工作日内完成复评；</a:t>
            </a:r>
            <a:endParaRPr lang="zh-CN"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dirty="0">
                <a:effectLst/>
                <a:latin typeface="宋体" panose="02010600030101010101" pitchFamily="2" charset="-122"/>
                <a:ea typeface="宋体" panose="02010600030101010101" pitchFamily="2" charset="-122"/>
                <a:cs typeface="宋体" panose="02010600030101010101" pitchFamily="2" charset="-122"/>
                <a:sym typeface="+mn-ea"/>
              </a:rPr>
              <a:t>（三）因距首次在税务机关办理税费事宜时间不满一个评价年度未参加年度评价的，可在纳入纳税缴费信用管理满12个月后申请复评，主管税务机关依据经营主体近12个月的纳税缴费信用状况，确定其纳税缴费信用级别，并于受理申请的次月完成复评。</a:t>
            </a:r>
            <a:endParaRPr lang="zh-CN"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2899410"/>
            <a:ext cx="8963660" cy="501015"/>
          </a:xfrm>
        </p:spPr>
        <p:txBody>
          <a:bodyPr>
            <a:noAutofit/>
          </a:bodyPr>
          <a:lstStyle/>
          <a:p>
            <a:pPr algn="l">
              <a:buClrTx/>
              <a:buSzTx/>
              <a:buFontTx/>
            </a:pPr>
            <a:r>
              <a:rPr lang="zh-CN" altLang="en-US" sz="4400" dirty="0">
                <a:latin typeface="宋体" panose="02010600030101010101" pitchFamily="2" charset="-122"/>
                <a:ea typeface="宋体" panose="02010600030101010101" pitchFamily="2" charset="-122"/>
              </a:rPr>
              <a:t>三、</a:t>
            </a:r>
            <a:r>
              <a:rPr lang="zh-CN" altLang="en-US" sz="440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纳税缴费信用修复范围及标准</a:t>
            </a:r>
            <a:endParaRPr lang="zh-CN" altLang="en-US" sz="44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r>
                  <a:rPr lang="zh-CN" altLang="en-US" sz="186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纳税缴费信用修复范围及标准</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633095" y="831850"/>
            <a:ext cx="10877550" cy="5252085"/>
          </a:xfrm>
          <a:prstGeom prst="rect">
            <a:avLst/>
          </a:prstGeom>
          <a:noFill/>
        </p:spPr>
        <p:txBody>
          <a:bodyPr wrap="square" rtlCol="0">
            <a:spAutoFit/>
          </a:bodyPr>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经营主体发生纳税缴费失信行为，符合相应纳税缴费信用修复条件的，可按以下方式进行修复：</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（一）</a:t>
            </a: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失信行为已记入纳税缴费信用评价结果的</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，经营主体可</a:t>
            </a: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在次年年度评价前</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填写《纳税缴费信用修复申请表》向主管税务机关申请信用修复，主管税务机关根据失信行为纠正情况重新评价其纳税缴费信用级别，并自受理申请之日起15个工作日内完成修复；</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（二）</a:t>
            </a: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失信行为尚未记入纳税缴费信用评价结果的</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，经营主体</a:t>
            </a: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无需提出申请</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，税务机关在开展年度评价时根据失信行为纠正情况统一更新结果。</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“记入纳税缴费信用评价结果”</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包含两种情形：一是税务机关以直接判级方式将失信行为记入评价结果；二是税务机关已启动相应年度的信用评价工作，相关失信行为的扣分情况已记入年度评价指标得分。</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r>
                  <a:rPr lang="zh-CN" altLang="en-US" sz="186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纳税缴费信用修复范围及标准</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633095" y="831850"/>
            <a:ext cx="10877550" cy="553085"/>
          </a:xfrm>
          <a:prstGeom prst="rect">
            <a:avLst/>
          </a:prstGeom>
          <a:noFill/>
        </p:spPr>
        <p:txBody>
          <a:bodyPr wrap="square" rtlCol="0">
            <a:spAutoFit/>
          </a:bodyPr>
          <a:p>
            <a:pPr indent="0" fontAlgn="auto">
              <a:lnSpc>
                <a:spcPts val="3600"/>
              </a:lnSpc>
              <a:buFont typeface="Wingdings" panose="05000000000000000000" charset="0"/>
              <a:buNone/>
            </a:pPr>
            <a:endParaRPr lang="zh-CN" sz="2000"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nvGraphicFramePr>
        <p:xfrm>
          <a:off x="953770" y="687070"/>
          <a:ext cx="10275570" cy="5595620"/>
        </p:xfrm>
        <a:graphic>
          <a:graphicData uri="http://schemas.openxmlformats.org/drawingml/2006/table">
            <a:tbl>
              <a:tblPr firstRow="1" bandRow="1">
                <a:tableStyleId>{5940675A-B579-460E-94D1-54222C63F5DA}</a:tableStyleId>
              </a:tblPr>
              <a:tblGrid>
                <a:gridCol w="466725"/>
                <a:gridCol w="3239135"/>
                <a:gridCol w="954405"/>
                <a:gridCol w="746125"/>
                <a:gridCol w="988695"/>
                <a:gridCol w="1840865"/>
                <a:gridCol w="1019810"/>
                <a:gridCol w="1019810"/>
              </a:tblGrid>
              <a:tr h="182880">
                <a:tc rowSpan="2">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序号</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修复情形</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指标代码</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扣分分值</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修复加分分值</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5760">
                <a:tc vMerge="1">
                  <a:tcP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3日内纠正</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3日后30日内纠正</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30日后90日内纠正</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90日后纠正</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6405">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未按规定期限办理税费申报</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010101</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涉及税费款2000元以下的加5分，其他的加4分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6405">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未按规定期限代扣代缴</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010102</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涉及税费款2000元以下的加5分，其他的加4分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655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未按规定期限填报财务报表</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010103</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563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4</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企业法定代表人、合伙企业自然人合伙人、个人独资企业投资者或企业财务负责人未依法办理个人所得税综合所得汇算清缴的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010107</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涉及税费款2000元以下的加5分，其他的加4分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未按规定时限报送财务会计制度或财务处理办法</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010501</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4995">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6</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使用计算机记账，未在使用前将会计电算化系统的会计核算软件、使用说明书及有关资料报送主管税务机关备案的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010502</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7815">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7</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未按规定报送年度关联业务往来报告表的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010503</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750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8</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未按规定（期限）提供其他税费资料的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010504</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9</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未在规定时限内向主管税务机关报告开立（变更）账号的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010505</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10</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未按规定期限缴纳已申报或批准延期申报的应纳税费款</a:t>
                      </a:r>
                      <a:r>
                        <a:rPr lang="en-US" sz="1200" b="0" baseline="30000">
                          <a:solidFill>
                            <a:srgbClr val="FF0000"/>
                          </a:solidFill>
                          <a:latin typeface="仿宋_GB2312" panose="02010609030101010101" charset="-122"/>
                          <a:ea typeface="仿宋_GB2312" panose="02010609030101010101" charset="-122"/>
                          <a:cs typeface="仿宋_GB2312" panose="02010609030101010101" charset="-122"/>
                        </a:rPr>
                        <a:t>※</a:t>
                      </a:r>
                      <a:endParaRPr lang="en-US" altLang="en-US" sz="1200" b="0" baseline="3000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020101</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5分</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5分×本期缴纳比例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涉及税费款2000元以下的加5分×本期缴纳比例，其他的加4分×本期缴纳比例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3分×本期缴纳比例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2分×本期缴纳比例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11</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至评定期末,经营主体未按规定期限缴纳已申报或批准延期申报的应纳税款、滞纳金在5万元以下的</a:t>
                      </a:r>
                      <a:r>
                        <a:rPr lang="en-US" sz="1200" b="0" baseline="30000">
                          <a:solidFill>
                            <a:srgbClr val="FF0000"/>
                          </a:solidFill>
                          <a:latin typeface="仿宋_GB2312" panose="02010609030101010101" charset="-122"/>
                          <a:ea typeface="仿宋_GB2312" panose="02010609030101010101" charset="-122"/>
                          <a:cs typeface="仿宋_GB2312" panose="02010609030101010101" charset="-122"/>
                        </a:rPr>
                        <a:t>※</a:t>
                      </a:r>
                      <a:endParaRPr lang="en-US" altLang="en-US" sz="1200" b="0" baseline="3000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020201</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5分</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5分×本期缴纳比例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4分×本期缴纳比例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3分×本期缴纳比例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2分×本期缴纳比例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r>
                  <a:rPr lang="zh-CN" altLang="en-US" sz="186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纳税缴费信用修复范围及标准</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633095" y="831850"/>
            <a:ext cx="10877550" cy="553085"/>
          </a:xfrm>
          <a:prstGeom prst="rect">
            <a:avLst/>
          </a:prstGeom>
          <a:noFill/>
        </p:spPr>
        <p:txBody>
          <a:bodyPr wrap="square" rtlCol="0">
            <a:spAutoFit/>
          </a:bodyPr>
          <a:p>
            <a:pPr indent="0" fontAlgn="auto">
              <a:lnSpc>
                <a:spcPts val="3600"/>
              </a:lnSpc>
              <a:buFont typeface="Wingdings" panose="05000000000000000000" charset="0"/>
              <a:buNone/>
            </a:pPr>
            <a:endParaRPr lang="zh-CN" sz="2000"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nvGraphicFramePr>
        <p:xfrm>
          <a:off x="476250" y="685800"/>
          <a:ext cx="11222990" cy="5776595"/>
        </p:xfrm>
        <a:graphic>
          <a:graphicData uri="http://schemas.openxmlformats.org/drawingml/2006/table">
            <a:tbl>
              <a:tblPr firstRow="1" bandRow="1">
                <a:tableStyleId>{5940675A-B579-460E-94D1-54222C63F5DA}</a:tableStyleId>
              </a:tblPr>
              <a:tblGrid>
                <a:gridCol w="509905"/>
                <a:gridCol w="3537585"/>
                <a:gridCol w="1042035"/>
                <a:gridCol w="815975"/>
                <a:gridCol w="1078865"/>
                <a:gridCol w="2167255"/>
                <a:gridCol w="1074420"/>
                <a:gridCol w="996950"/>
              </a:tblGrid>
              <a:tr h="182880">
                <a:tc rowSpan="2">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序号</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修复情形</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指标代码</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扣分分值</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4">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修复加分分值</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9050" cap="flat" cmpd="sng">
                      <a:solidFill>
                        <a:srgbClr val="080000"/>
                      </a:solidFill>
                      <a:prstDash val="solid"/>
                      <a:headEnd type="none" w="med" len="med"/>
                      <a:tailEnd type="none" w="med" len="med"/>
                    </a:lnR>
                    <a:lnT w="1905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65760">
                <a:tc vMerge="1">
                  <a:tcPr>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3日内纠正</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3日后30日内纠正</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30日后90日内纠正</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90日后纠正</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12</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至评定期末,经营主体未按规定期限缴纳已申报或批准延期申报的应纳税款、滞纳金在5万元（含）以上100万以下的</a:t>
                      </a:r>
                      <a:r>
                        <a:rPr lang="en-US" sz="1200" b="0" baseline="30000">
                          <a:solidFill>
                            <a:srgbClr val="FF0000"/>
                          </a:solidFill>
                          <a:latin typeface="仿宋_GB2312" panose="02010609030101010101" charset="-122"/>
                          <a:ea typeface="仿宋_GB2312" panose="02010609030101010101" charset="-122"/>
                          <a:cs typeface="仿宋_GB2312" panose="02010609030101010101" charset="-122"/>
                        </a:rPr>
                        <a:t>※</a:t>
                      </a:r>
                      <a:endParaRPr lang="en-US" altLang="en-US" sz="1200" b="0" baseline="3000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020202</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11分</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11分×本期缴纳比例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8.8分×本期缴纳比例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6.6分×本期缴纳比例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4.4分×本期缴纳比例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13</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至评定期末,经营主体未按规定期限缴纳已申报或批准延期申报的应纳税款、滞纳金在100万元（含）以上的</a:t>
                      </a:r>
                      <a:r>
                        <a:rPr lang="en-US" sz="1200" b="0" baseline="30000">
                          <a:solidFill>
                            <a:srgbClr val="FF0000"/>
                          </a:solidFill>
                          <a:latin typeface="仿宋_GB2312" panose="02010609030101010101" charset="-122"/>
                          <a:ea typeface="仿宋_GB2312" panose="02010609030101010101" charset="-122"/>
                          <a:cs typeface="仿宋_GB2312" panose="02010609030101010101" charset="-122"/>
                        </a:rPr>
                        <a:t>※</a:t>
                      </a:r>
                      <a:endParaRPr lang="en-US" altLang="en-US" sz="1200" b="0" baseline="3000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020203</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22分</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22分×本期缴纳比例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17.6分×本期缴纳比例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13.2分×本期缴纳比例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8.8分×本期缴纳比例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14</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已代扣代收税费款，未按规定解缴的</a:t>
                      </a:r>
                      <a:r>
                        <a:rPr lang="en-US" sz="1200" b="0" baseline="30000">
                          <a:solidFill>
                            <a:srgbClr val="FF0000"/>
                          </a:solidFill>
                          <a:latin typeface="仿宋_GB2312" panose="02010609030101010101" charset="-122"/>
                          <a:ea typeface="仿宋_GB2312" panose="02010609030101010101" charset="-122"/>
                          <a:cs typeface="仿宋_GB2312" panose="02010609030101010101" charset="-122"/>
                        </a:rPr>
                        <a:t>※</a:t>
                      </a:r>
                      <a:endParaRPr lang="en-US" altLang="en-US" sz="1200" b="0" baseline="3000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020301</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11分</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11分×本期缴纳比例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涉及税费款2000元以下的加11分×本期缴纳比例，其他的加8.8分×本期缴纳比例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6.6分×本期缴纳比例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4.4分×本期缴纳比例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15</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未履行扣缴义务，应扣未扣，应收不收税费款</a:t>
                      </a:r>
                      <a:r>
                        <a:rPr lang="en-US" sz="1200" b="0" baseline="30000">
                          <a:solidFill>
                            <a:srgbClr val="FF0000"/>
                          </a:solidFill>
                          <a:latin typeface="仿宋_GB2312" panose="02010609030101010101" charset="-122"/>
                          <a:ea typeface="仿宋_GB2312" panose="02010609030101010101" charset="-122"/>
                          <a:cs typeface="仿宋_GB2312" panose="02010609030101010101" charset="-122"/>
                        </a:rPr>
                        <a:t>※</a:t>
                      </a:r>
                      <a:endParaRPr lang="en-US" altLang="en-US" sz="1200" b="0" baseline="3000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020302</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5分</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5分×本期缴纳比例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涉及税费款2000元以下的加5分×本期缴纳比例，其他的加4分×本期缴纳比例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3分×本期缴纳比例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2分×本期缴纳比例</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16</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未按规定期限办理税务登记或扣缴税款登记或变更税务登记的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040101</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592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17</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未按规定报告或反馈跨区域涉税事项的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040102</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3695">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18</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未在规定时限内办理增值税一般纳税人资格登记的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040106</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5分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19</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未按规定报告居民企业所得税汇总纳税总分机构信息的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040107</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0.6分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086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汇总纳税企业未按规定提供相关资料，造成其分支机构视同独立纳税人计算并独立缴纳企业所得税的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040108</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0.6分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988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21</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银行账户设置数大于经营主体向税务机关提供数</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11分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11分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8.8分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6.6分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4.4分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22</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纳税缴费信用扣分的</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solidFill>
                      <a:srgbClr val="FFFFFF"/>
                    </a:solidFill>
                  </a:tcPr>
                </a:tc>
                <a:tc gridSpan="4">
                  <a:txBody>
                    <a:bodyPr/>
                    <a:p>
                      <a:pPr indent="0">
                        <a:buNone/>
                      </a:pPr>
                      <a:r>
                        <a:rPr lang="en-US" sz="1200" b="0">
                          <a:solidFill>
                            <a:srgbClr val="FF0000"/>
                          </a:solidFill>
                          <a:latin typeface="仿宋_GB2312" panose="02010609030101010101" charset="-122"/>
                          <a:ea typeface="仿宋_GB2312" panose="02010609030101010101" charset="-122"/>
                          <a:cs typeface="仿宋_GB2312" panose="02010609030101010101" charset="-122"/>
                        </a:rPr>
                        <a:t>已纠正失信行为、履行法律责任，且自评价年度内最后一次评价指标扣分发生后连续6个月以上无新增纳税缴费失信行为记录的，连续无新增纳税缴费失信行为记录的时间每增加1个月，修复分值增加1分，修复分值上限为年度评价指标扣分分值且最高不超过11分。</a:t>
                      </a:r>
                      <a:endParaRPr lang="en-US" altLang="en-US" sz="1200" b="0">
                        <a:solidFill>
                          <a:srgbClr val="FF0000"/>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ctr" anchorCtr="0">
                    <a:lnL w="12700" cap="flat" cmpd="sng">
                      <a:solidFill>
                        <a:srgbClr val="080000"/>
                      </a:solidFill>
                      <a:prstDash val="solid"/>
                      <a:headEnd type="none" w="med" len="med"/>
                      <a:tailEnd type="none" w="med" len="med"/>
                    </a:lnL>
                    <a:lnR w="1905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905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r>
                  <a:rPr lang="zh-CN" altLang="en-US" sz="186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纳税缴费信用修复范围及标准</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633095" y="831850"/>
            <a:ext cx="10877550" cy="553085"/>
          </a:xfrm>
          <a:prstGeom prst="rect">
            <a:avLst/>
          </a:prstGeom>
          <a:noFill/>
        </p:spPr>
        <p:txBody>
          <a:bodyPr wrap="square" rtlCol="0">
            <a:spAutoFit/>
          </a:bodyPr>
          <a:p>
            <a:pPr indent="0" fontAlgn="auto">
              <a:lnSpc>
                <a:spcPts val="3600"/>
              </a:lnSpc>
              <a:buFont typeface="Wingdings" panose="05000000000000000000" charset="0"/>
              <a:buNone/>
            </a:pPr>
            <a:endParaRPr lang="zh-CN" sz="2000"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4" name="表格 3"/>
          <p:cNvGraphicFramePr/>
          <p:nvPr/>
        </p:nvGraphicFramePr>
        <p:xfrm>
          <a:off x="406400" y="666750"/>
          <a:ext cx="11322050" cy="5900420"/>
        </p:xfrm>
        <a:graphic>
          <a:graphicData uri="http://schemas.openxmlformats.org/drawingml/2006/table">
            <a:tbl>
              <a:tblPr firstRow="1" bandRow="1">
                <a:tableStyleId>{5940675A-B579-460E-94D1-54222C63F5DA}</a:tableStyleId>
              </a:tblPr>
              <a:tblGrid>
                <a:gridCol w="795655"/>
                <a:gridCol w="2075815"/>
                <a:gridCol w="1187450"/>
                <a:gridCol w="1219200"/>
                <a:gridCol w="6043930"/>
              </a:tblGrid>
              <a:tr h="309880">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序号</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修复情形</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指标代码</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扣分分值</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修复标准</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rowSpan="3">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23</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200" b="0">
                          <a:latin typeface="仿宋_GB2312" panose="02010609030101010101" charset="-122"/>
                          <a:ea typeface="仿宋_GB2312" panose="02010609030101010101" charset="-122"/>
                          <a:cs typeface="仿宋_GB2312" panose="02010609030101010101" charset="-122"/>
                        </a:rPr>
                        <a:t>提供虚假材料，骗取税收优惠的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010401</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被处不缴或少缴税款1倍（含）以下罚款或未被罚款，已纠正纳税失信行为、履行法律责任，申请前连续3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被处不缴或少缴税款1倍至3倍（含）罚款，已纠正纳税失信行为、履行法律责任，申请前连续6个月没有新增纳税缴费失信行为记录的，税务机关依据经营主体申请重新评价纳税缴费信用级别，但不得评价为A级。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被处不缴或少缴税款3倍以上罚款，已纠正纳税失信行为、履行法律责任，申请前连续12个月没有新增纳税缴费失信行为记录的，税务机关依据经营主体申请重新评价纳税缴费信用级别，但不得评价为A级。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rowSpan="3">
                  <a:txBody>
                    <a:bodyPr/>
                    <a:p>
                      <a:pPr indent="0">
                        <a:buNone/>
                      </a:pPr>
                      <a:r>
                        <a:rPr lang="en-US" sz="1200" b="0">
                          <a:latin typeface="仿宋_GB2312" panose="02010609030101010101" charset="-122"/>
                          <a:ea typeface="仿宋_GB2312" panose="02010609030101010101" charset="-122"/>
                          <a:cs typeface="仿宋_GB2312" panose="02010609030101010101" charset="-122"/>
                        </a:rPr>
                        <a:t>    24</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200" b="0">
                          <a:latin typeface="仿宋_GB2312" panose="02010609030101010101" charset="-122"/>
                          <a:ea typeface="仿宋_GB2312" panose="02010609030101010101" charset="-122"/>
                          <a:cs typeface="仿宋_GB2312" panose="02010609030101010101" charset="-122"/>
                        </a:rPr>
                        <a:t>违反发票管理规定的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030110至030115</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被处1万（含）以下罚款或未被罚款，已纠正纳税失信行为、履行法律责任，申请前连续3个月没有新增纳税缴费失信行为记录的，税务机关依据经营主体申请重新评价纳税缴费信用级别，但不得评价为A级。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被处1万至5万（含）罚款，已纠正纳税失信行为、履行法律责任，申请前连续6个月没有新增纳税缴费失信行为记录的，税务机关依据经营主体申请重新评价纳税缴费信用级别，但不得评价为A级。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被处5万以上罚款，已纠正纳税失信行为、履行法律责任，申请前连续12个月没有新增纳税缴费失信行为记录的，税务机关依据经营主体申请重新评价纳税缴费信用级别，但不得评价为A级。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8465">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25</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认定为非正常户的</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040103</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履行相应法律义务并由税务机关依法解除非正常户状态的，税务机关重新评价纳税缴费信用级别，但不得评价为A级。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26</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由非正常户直接责任人员在认定为非正常户之后注册登记、负责经营的</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040104</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非正常户履行相应法律义务并由税务机关依法解除非正常户状态的，税务机关重新评价纳税缴费信用级别，但不得评价为A级。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7195">
                <a:tc rowSpan="2">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27</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buNone/>
                      </a:pPr>
                      <a:r>
                        <a:rPr lang="en-US" sz="1200" b="0">
                          <a:latin typeface="仿宋_GB2312" panose="02010609030101010101" charset="-122"/>
                          <a:ea typeface="仿宋_GB2312" panose="02010609030101010101" charset="-122"/>
                          <a:cs typeface="仿宋_GB2312" panose="02010609030101010101" charset="-122"/>
                        </a:rPr>
                        <a:t>由纳税缴费信用D级经营主体的直接责任人员被评价为D级之后注册登记、负责经营的</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040105</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纳税缴费信用D级经营主体修复后纳税缴费信用级别不为D级的，税务机关重新评价纳税缴费信用级别，但不得评价为A级。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4864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纳税缴费信用D级经营主体未申请修复或修复后纳税信用级别仍为D级，被关联经营主体申请前连续6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28</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认定为走逃（失联）户的</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040109</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履行相应法律义务并由税务机关依法解除走逃（失联）户状态的，税务机关重新评价纳税缴费信用级别，但不得评价为A级。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r>
                  <a:rPr lang="zh-CN" altLang="en-US" sz="186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纳税缴费信用修复范围及标准</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633095" y="831850"/>
            <a:ext cx="10877550" cy="553085"/>
          </a:xfrm>
          <a:prstGeom prst="rect">
            <a:avLst/>
          </a:prstGeom>
          <a:noFill/>
        </p:spPr>
        <p:txBody>
          <a:bodyPr wrap="square" rtlCol="0">
            <a:spAutoFit/>
          </a:bodyPr>
          <a:p>
            <a:pPr indent="0" fontAlgn="auto">
              <a:lnSpc>
                <a:spcPts val="3600"/>
              </a:lnSpc>
              <a:buFont typeface="Wingdings" panose="05000000000000000000" charset="0"/>
              <a:buNone/>
            </a:pPr>
            <a:endParaRPr lang="zh-CN" sz="2000"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5" name="表格 4"/>
          <p:cNvGraphicFramePr/>
          <p:nvPr/>
        </p:nvGraphicFramePr>
        <p:xfrm>
          <a:off x="475615" y="687705"/>
          <a:ext cx="10800715" cy="5527675"/>
        </p:xfrm>
        <a:graphic>
          <a:graphicData uri="http://schemas.openxmlformats.org/drawingml/2006/table">
            <a:tbl>
              <a:tblPr firstRow="1" bandRow="1">
                <a:tableStyleId>{5940675A-B579-460E-94D1-54222C63F5DA}</a:tableStyleId>
              </a:tblPr>
              <a:tblGrid>
                <a:gridCol w="757555"/>
                <a:gridCol w="1980565"/>
                <a:gridCol w="1134110"/>
                <a:gridCol w="1162685"/>
                <a:gridCol w="5765800"/>
              </a:tblGrid>
              <a:tr h="334010">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序号</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修复情形</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指标代码</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扣分分值</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atin typeface="仿宋_GB2312" panose="02010609030101010101" charset="-122"/>
                          <a:ea typeface="仿宋_GB2312" panose="02010609030101010101" charset="-122"/>
                          <a:cs typeface="仿宋_GB2312" panose="02010609030101010101" charset="-122"/>
                        </a:rPr>
                        <a:t>修复标准</a:t>
                      </a:r>
                      <a:endParaRPr lang="en-US" altLang="en-US" sz="1200" b="1">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422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29</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由走逃（失联）户直接责任人员在认定为走逃（失联）户之后注册登记、负责经营的</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040110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走逃（失联）户履行相应法律义务并由税务机关依法解除走逃（失联）户状态的，税务机关重新评价纳税缴费信用级别，但不得评价为A级。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2110">
                <a:tc rowSpan="3">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200" b="0">
                          <a:latin typeface="仿宋_GB2312" panose="02010609030101010101" charset="-122"/>
                          <a:ea typeface="仿宋_GB2312" panose="02010609030101010101" charset="-122"/>
                          <a:cs typeface="仿宋_GB2312" panose="02010609030101010101" charset="-122"/>
                        </a:rPr>
                        <a:t>在规定期限内未补交或足额补缴税款、利息、滞纳金和罚款的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050107</a:t>
                      </a:r>
                      <a:endParaRPr lang="en-US" sz="1200" b="0">
                        <a:latin typeface="仿宋_GB2312" panose="02010609030101010101" charset="-122"/>
                        <a:ea typeface="仿宋_GB2312" panose="02010609030101010101" charset="-122"/>
                        <a:cs typeface="仿宋_GB2312" panose="02010609030101010101" charset="-122"/>
                      </a:endParaRPr>
                    </a:p>
                    <a:p>
                      <a:pPr indent="0" algn="ctr">
                        <a:buNone/>
                      </a:pPr>
                      <a:r>
                        <a:rPr lang="en-US" sz="1200" b="0">
                          <a:latin typeface="仿宋_GB2312" panose="02010609030101010101" charset="-122"/>
                          <a:ea typeface="仿宋_GB2312" panose="02010609030101010101" charset="-122"/>
                          <a:cs typeface="仿宋_GB2312" panose="02010609030101010101" charset="-122"/>
                        </a:rPr>
                        <a:t>050207</a:t>
                      </a:r>
                      <a:endParaRPr lang="en-US" sz="1200" b="0">
                        <a:latin typeface="仿宋_GB2312" panose="02010609030101010101" charset="-122"/>
                        <a:ea typeface="仿宋_GB2312" panose="02010609030101010101" charset="-122"/>
                        <a:cs typeface="仿宋_GB2312" panose="02010609030101010101" charset="-122"/>
                      </a:endParaRPr>
                    </a:p>
                    <a:p>
                      <a:pPr indent="0" algn="ctr">
                        <a:buNone/>
                      </a:pPr>
                      <a:r>
                        <a:rPr lang="en-US" sz="1200" b="0">
                          <a:latin typeface="仿宋_GB2312" panose="02010609030101010101" charset="-122"/>
                          <a:ea typeface="仿宋_GB2312" panose="02010609030101010101" charset="-122"/>
                          <a:cs typeface="仿宋_GB2312" panose="02010609030101010101" charset="-122"/>
                        </a:rPr>
                        <a:t>060307</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在税务机关处理结论明确的期限期满后60日（含）内足额补缴的，税务机关重新评价纳税缴费信用级别，但不得评价为A级。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753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在税务机关处理结论明确的期限期满60日至180日（含）内足额补缴，申请前连续6个月没有新增纳税缴费失信行为记录的，税务机关依据经营主体申请重新评价纳税缴费信用级别，但不得评价为A级。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753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在税务机关处理结论明确的期限期满180日后足额补缴，申请前连续12个月没有新增纳税缴费失信行为记录的，税务机关依据经营主体申请重新评价纳税缴费信用级别，但不得评价为A级。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1520">
                <a:tc rowSpan="3">
                  <a:txBody>
                    <a:bodyPr/>
                    <a:p>
                      <a:pPr indent="0">
                        <a:buNone/>
                      </a:pPr>
                      <a:r>
                        <a:rPr lang="en-US" sz="1200" b="0">
                          <a:latin typeface="仿宋_GB2312" panose="02010609030101010101" charset="-122"/>
                          <a:ea typeface="仿宋_GB2312" panose="02010609030101010101" charset="-122"/>
                          <a:cs typeface="仿宋_GB2312" panose="02010609030101010101" charset="-122"/>
                        </a:rPr>
                        <a:t>   31</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buNone/>
                      </a:pPr>
                      <a:r>
                        <a:rPr lang="en-US" sz="1200" b="0">
                          <a:latin typeface="仿宋_GB2312" panose="02010609030101010101" charset="-122"/>
                          <a:ea typeface="仿宋_GB2312" panose="02010609030101010101" charset="-122"/>
                          <a:cs typeface="仿宋_GB2312" panose="02010609030101010101" charset="-122"/>
                        </a:rPr>
                        <a:t>涉嫌犯罪或涉税违法的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060101</a:t>
                      </a:r>
                      <a:endParaRPr lang="en-US" sz="1200" b="0">
                        <a:latin typeface="仿宋_GB2312" panose="02010609030101010101" charset="-122"/>
                        <a:ea typeface="仿宋_GB2312" panose="02010609030101010101" charset="-122"/>
                        <a:cs typeface="仿宋_GB2312" panose="02010609030101010101" charset="-122"/>
                      </a:endParaRPr>
                    </a:p>
                    <a:p>
                      <a:pPr indent="0" algn="ctr">
                        <a:buNone/>
                      </a:pPr>
                      <a:r>
                        <a:rPr lang="en-US" sz="1200" b="0">
                          <a:latin typeface="仿宋_GB2312" panose="02010609030101010101" charset="-122"/>
                          <a:ea typeface="仿宋_GB2312" panose="02010609030101010101" charset="-122"/>
                          <a:cs typeface="仿宋_GB2312" panose="02010609030101010101" charset="-122"/>
                        </a:rPr>
                        <a:t>060102</a:t>
                      </a:r>
                      <a:endParaRPr lang="en-US" sz="1200" b="0">
                        <a:latin typeface="仿宋_GB2312" panose="02010609030101010101" charset="-122"/>
                        <a:ea typeface="仿宋_GB2312" panose="02010609030101010101" charset="-122"/>
                        <a:cs typeface="仿宋_GB2312" panose="02010609030101010101" charset="-122"/>
                      </a:endParaRPr>
                    </a:p>
                    <a:p>
                      <a:pPr indent="0" algn="ctr">
                        <a:buNone/>
                      </a:pPr>
                      <a:r>
                        <a:rPr lang="en-US" sz="1200" b="0">
                          <a:latin typeface="仿宋_GB2312" panose="02010609030101010101" charset="-122"/>
                          <a:ea typeface="仿宋_GB2312" panose="02010609030101010101" charset="-122"/>
                          <a:cs typeface="仿宋_GB2312" panose="02010609030101010101" charset="-122"/>
                        </a:rPr>
                        <a:t>060103</a:t>
                      </a:r>
                      <a:endParaRPr lang="en-US" sz="1200" b="0">
                        <a:latin typeface="仿宋_GB2312" panose="02010609030101010101" charset="-122"/>
                        <a:ea typeface="仿宋_GB2312" panose="02010609030101010101" charset="-122"/>
                        <a:cs typeface="仿宋_GB2312" panose="02010609030101010101" charset="-122"/>
                      </a:endParaRPr>
                    </a:p>
                    <a:p>
                      <a:pPr indent="0" algn="ctr">
                        <a:buNone/>
                      </a:pPr>
                      <a:r>
                        <a:rPr lang="en-US" sz="1200" b="0">
                          <a:latin typeface="仿宋_GB2312" panose="02010609030101010101" charset="-122"/>
                          <a:ea typeface="仿宋_GB2312" panose="02010609030101010101" charset="-122"/>
                          <a:cs typeface="仿宋_GB2312" panose="02010609030101010101" charset="-122"/>
                        </a:rPr>
                        <a:t>060104</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已纠正纳税失信行为、履行法律责任，申请前连续12个月没有新增纳税缴费失信行为记录的，税务机关依据经营主体申请重新评价纳税缴费信用级别，但不得评价为A级。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753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060201</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偷税（逃避缴纳税款）金额100万（含）以下，已纠正纳税失信行为、履行法律责任，申请前连续6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7530">
                <a:tc vMerge="1">
                  <a:tcPr>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偷税（逃避缴纳税款）金额100万以上，已纠正纳税失信行为、履行法律责任，申请前连续12个月没有新增纳税缴费失信行为记录的，税务机关依据经营主体申请重新评价纳税缴费信用级别，但不得评价为A级。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8165">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32</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确定为重大税收违法失信主体的</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060501</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重大税收违法失信主体信息已不予公布或停止公布，申请前连续12个月没有新增纳税缴费失信行为记录的，税务机关依据经营主体申请重新评价纳税缴费信用级别，但不得评价为A级。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7530">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33</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因上一年度纳税信用直接判为D级，本年度纳税信用保留为D级</a:t>
                      </a:r>
                      <a:r>
                        <a:rPr lang="en-US" sz="1200" b="0" baseline="3000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ea typeface="仿宋_GB2312" panose="02010609030101010101" charset="-122"/>
                          <a:cs typeface="仿宋_GB2312" panose="02010609030101010101" charset="-122"/>
                        </a:rPr>
                        <a:t>直接判D</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latin typeface="仿宋_GB2312" panose="02010609030101010101" charset="-122"/>
                          <a:ea typeface="仿宋_GB2312" panose="02010609030101010101" charset="-122"/>
                          <a:cs typeface="仿宋_GB2312" panose="02010609030101010101" charset="-122"/>
                        </a:rPr>
                        <a:t>已纠正纳税缴费失信行为、履行法律责任或重大税收违法失信主体信息已不予公布或停止公布，申请前符合上一年度全部纳税缴费信用直接判为D级修复条件的，税务机关依据经营主体申请重新评价纳税缴费信用级别，但不得评价为A级。</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006215" y="1432560"/>
            <a:ext cx="7926070" cy="1076325"/>
          </a:xfrm>
          <a:prstGeom prst="rect">
            <a:avLst/>
          </a:prstGeom>
          <a:noFill/>
        </p:spPr>
        <p:txBody>
          <a:bodyPr wrap="square" rtlCol="0">
            <a:spAutoFit/>
            <a:scene3d>
              <a:camera prst="orthographicFront"/>
              <a:lightRig rig="threePt" dir="t"/>
            </a:scene3d>
          </a:bodyPr>
          <a:p>
            <a:r>
              <a:rPr lang="zh-CN" altLang="en-US" sz="32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一、</a:t>
            </a:r>
            <a:r>
              <a:rPr lang="zh-CN" altLang="en-US" sz="3200">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适用范围及信用信息采集</a:t>
            </a:r>
            <a:endParaRPr lang="zh-CN" altLang="en-US" sz="32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a:p>
            <a:endParaRPr lang="zh-CN" altLang="en-US" sz="320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endParaRPr>
          </a:p>
        </p:txBody>
      </p:sp>
      <p:sp>
        <p:nvSpPr>
          <p:cNvPr id="6" name="文本框 5"/>
          <p:cNvSpPr txBox="1"/>
          <p:nvPr/>
        </p:nvSpPr>
        <p:spPr>
          <a:xfrm>
            <a:off x="4006215" y="3134360"/>
            <a:ext cx="7406005" cy="583565"/>
          </a:xfrm>
          <a:prstGeom prst="rect">
            <a:avLst/>
          </a:prstGeom>
          <a:noFill/>
        </p:spPr>
        <p:txBody>
          <a:bodyPr wrap="square" rtlCol="0">
            <a:spAutoFit/>
          </a:bodyPr>
          <a:p>
            <a:r>
              <a:rPr lang="zh-CN" altLang="en-US" sz="3200" dirty="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二、纳税缴费信用评价</a:t>
            </a:r>
            <a:endParaRPr lang="zh-CN" altLang="en-US" sz="3200" dirty="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7" name="文本框 6"/>
          <p:cNvSpPr txBox="1"/>
          <p:nvPr/>
        </p:nvSpPr>
        <p:spPr>
          <a:xfrm>
            <a:off x="4006215" y="4761865"/>
            <a:ext cx="7285990" cy="583565"/>
          </a:xfrm>
          <a:prstGeom prst="rect">
            <a:avLst/>
          </a:prstGeom>
          <a:noFill/>
        </p:spPr>
        <p:txBody>
          <a:bodyPr wrap="square" rtlCol="0">
            <a:spAutoFit/>
          </a:bodyPr>
          <a:p>
            <a:r>
              <a:rPr lang="zh-CN" altLang="en-US" sz="3200" dirty="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三、纳税缴费信用修复范围及标准</a:t>
            </a:r>
            <a:endParaRPr lang="zh-CN" altLang="en-US" sz="3200" dirty="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
        <p:nvSpPr>
          <p:cNvPr id="9" name="矩形: 剪去左右顶角 3"/>
          <p:cNvSpPr/>
          <p:nvPr/>
        </p:nvSpPr>
        <p:spPr>
          <a:xfrm rot="5400000">
            <a:off x="-1989000" y="1989000"/>
            <a:ext cx="6858000" cy="2880000"/>
          </a:xfrm>
          <a:prstGeom prst="snip2SameRect">
            <a:avLst>
              <a:gd name="adj1" fmla="val 523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仿宋_GB2312" panose="02010609030101010101" charset="-122"/>
              <a:ea typeface="仿宋_GB2312" panose="02010609030101010101" charset="-122"/>
              <a:sym typeface="HarmonyOS Sans SC" panose="00000500000000000000" pitchFamily="2" charset="-122"/>
            </a:endParaRPr>
          </a:p>
        </p:txBody>
      </p:sp>
      <p:grpSp>
        <p:nvGrpSpPr>
          <p:cNvPr id="56" name="组合 55"/>
          <p:cNvGrpSpPr/>
          <p:nvPr/>
        </p:nvGrpSpPr>
        <p:grpSpPr>
          <a:xfrm>
            <a:off x="888095" y="1155672"/>
            <a:ext cx="1223478" cy="4546655"/>
            <a:chOff x="888095" y="1192037"/>
            <a:chExt cx="1223478" cy="4546655"/>
          </a:xfrm>
        </p:grpSpPr>
        <p:sp>
          <p:nvSpPr>
            <p:cNvPr id="48" name="文本框 47"/>
            <p:cNvSpPr txBox="1"/>
            <p:nvPr/>
          </p:nvSpPr>
          <p:spPr>
            <a:xfrm>
              <a:off x="1188243" y="2465211"/>
              <a:ext cx="923330" cy="1990288"/>
            </a:xfrm>
            <a:prstGeom prst="rect">
              <a:avLst/>
            </a:prstGeom>
            <a:noFill/>
          </p:spPr>
          <p:txBody>
            <a:bodyPr vert="eaVert"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solidFill>
                    <a:prstClr val="white"/>
                  </a:solidFill>
                  <a:effectLst/>
                  <a:uLnTx/>
                  <a:uFillTx/>
                  <a:latin typeface="仿宋_GB2312" panose="02010609030101010101" charset="-122"/>
                  <a:ea typeface="仿宋_GB2312" panose="02010609030101010101" charset="-122"/>
                  <a:cs typeface="仿宋_GB2312" panose="02010609030101010101" charset="-122"/>
                  <a:sym typeface="HarmonyOS Sans SC Black" panose="00000A00000000000000" pitchFamily="2" charset="-122"/>
                </a:rPr>
                <a:t>目    录</a:t>
              </a:r>
              <a:endParaRPr kumimoji="0" lang="zh-CN" altLang="en-US" sz="4800" i="0" u="none" strike="noStrike" kern="1200" cap="none" spc="0" normalizeH="0" baseline="0" noProof="0" dirty="0">
                <a:ln>
                  <a:noFill/>
                </a:ln>
                <a:solidFill>
                  <a:prstClr val="white"/>
                </a:solidFill>
                <a:effectLst/>
                <a:uLnTx/>
                <a:uFillTx/>
                <a:latin typeface="仿宋_GB2312" panose="02010609030101010101" charset="-122"/>
                <a:ea typeface="仿宋_GB2312" panose="02010609030101010101" charset="-122"/>
                <a:cs typeface="仿宋_GB2312" panose="02010609030101010101" charset="-122"/>
                <a:sym typeface="HarmonyOS Sans SC Black" panose="00000A00000000000000" pitchFamily="2" charset="-122"/>
              </a:endParaRPr>
            </a:p>
          </p:txBody>
        </p:sp>
        <p:cxnSp>
          <p:nvCxnSpPr>
            <p:cNvPr id="49" name="直接连接符 48"/>
            <p:cNvCxnSpPr/>
            <p:nvPr/>
          </p:nvCxnSpPr>
          <p:spPr>
            <a:xfrm>
              <a:off x="1632382" y="1192037"/>
              <a:ext cx="0" cy="7762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32382" y="4962437"/>
              <a:ext cx="0" cy="7762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rot="5400000">
              <a:off x="-303152" y="3240274"/>
              <a:ext cx="2751826" cy="369332"/>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800" i="0" u="none" strike="noStrike" kern="1200" cap="none" spc="0" normalizeH="0" baseline="0" noProof="0" dirty="0">
                  <a:ln>
                    <a:noFill/>
                  </a:ln>
                  <a:solidFill>
                    <a:prstClr val="white">
                      <a:alpha val="80000"/>
                    </a:prstClr>
                  </a:solidFill>
                  <a:effectLst/>
                  <a:uLnTx/>
                  <a:uFillTx/>
                  <a:latin typeface="仿宋_GB2312" panose="02010609030101010101" charset="-122"/>
                  <a:ea typeface="仿宋_GB2312" panose="02010609030101010101" charset="-122"/>
                  <a:sym typeface="HarmonyOS Sans SC" panose="00000500000000000000" pitchFamily="2" charset="-122"/>
                </a:rPr>
                <a:t>CONTENTS</a:t>
              </a:r>
              <a:endParaRPr kumimoji="0" lang="en-US" altLang="zh-CN" sz="1800" i="0" u="none" strike="noStrike" kern="1200" cap="none" spc="0" normalizeH="0" baseline="0" noProof="0" dirty="0">
                <a:ln>
                  <a:noFill/>
                </a:ln>
                <a:solidFill>
                  <a:prstClr val="white">
                    <a:alpha val="80000"/>
                  </a:prstClr>
                </a:solidFill>
                <a:effectLst/>
                <a:uLnTx/>
                <a:uFillTx/>
                <a:latin typeface="仿宋_GB2312" panose="02010609030101010101" charset="-122"/>
                <a:ea typeface="仿宋_GB2312" panose="02010609030101010101" charset="-122"/>
                <a:sym typeface="HarmonyOS Sans SC"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4" name="组合 51"/>
          <p:cNvGrpSpPr/>
          <p:nvPr/>
        </p:nvGrpSpPr>
        <p:grpSpPr>
          <a:xfrm>
            <a:off x="65617"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r>
                  <a:rPr lang="zh-CN" altLang="en-US" sz="1860"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纳税缴费信用修复范围及标准</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5" name="文本框 4"/>
          <p:cNvSpPr txBox="1"/>
          <p:nvPr/>
        </p:nvSpPr>
        <p:spPr>
          <a:xfrm>
            <a:off x="633095" y="831850"/>
            <a:ext cx="10877550" cy="2891790"/>
          </a:xfrm>
          <a:prstGeom prst="rect">
            <a:avLst/>
          </a:prstGeom>
          <a:noFill/>
        </p:spPr>
        <p:txBody>
          <a:bodyPr wrap="square" rtlCol="0">
            <a:spAutoFit/>
          </a:bodyPr>
          <a:p>
            <a:pPr indent="0" fontAlgn="auto">
              <a:lnSpc>
                <a:spcPct val="130000"/>
              </a:lnSpc>
              <a:spcBef>
                <a:spcPts val="0"/>
              </a:spcBef>
              <a:spcAft>
                <a:spcPts val="0"/>
              </a:spcAft>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信用修复和复评的关系</a:t>
            </a: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“信用修复”的前提是经营主体对税务机关作出的年度评价结果无异议，并在提交《纳税缴费信用修复申请表》时做出承诺。</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如对纳税缴费信用评价结果有异议，应先进行信用复评后再申请信用修复。经营主体申请信用修复之后，税务机关将不再受理对同年度评价结果的复评申请。</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72135" y="382270"/>
            <a:ext cx="10877550" cy="5530850"/>
          </a:xfrm>
          <a:prstGeom prst="rect">
            <a:avLst/>
          </a:prstGeom>
          <a:noFill/>
        </p:spPr>
        <p:txBody>
          <a:bodyPr wrap="square" rtlCol="0">
            <a:spAutoFit/>
          </a:bodyPr>
          <a:p>
            <a:pPr indent="0" fontAlgn="auto">
              <a:lnSpc>
                <a:spcPct val="130000"/>
              </a:lnSpc>
              <a:spcBef>
                <a:spcPts val="0"/>
              </a:spcBef>
              <a:spcAft>
                <a:spcPts val="0"/>
              </a:spcAft>
              <a:buFont typeface="Wingdings" panose="05000000000000000000" charset="0"/>
              <a:buNone/>
            </a:pPr>
            <a:endParaRPr lang="zh-CN" sz="16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b="1" dirty="0">
                <a:effectLst/>
                <a:latin typeface="宋体" panose="02010600030101010101" pitchFamily="2" charset="-122"/>
                <a:ea typeface="宋体" panose="02010600030101010101" pitchFamily="2" charset="-122"/>
                <a:cs typeface="宋体" panose="02010600030101010101" pitchFamily="2" charset="-122"/>
                <a:sym typeface="+mn-ea"/>
              </a:rPr>
              <a:t>对纳税缴费信用评价为</a:t>
            </a:r>
            <a:r>
              <a:rPr lang="zh-CN" sz="16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A级</a:t>
            </a:r>
            <a:r>
              <a:rPr lang="zh-CN" sz="1600" b="1" dirty="0">
                <a:effectLst/>
                <a:latin typeface="宋体" panose="02010600030101010101" pitchFamily="2" charset="-122"/>
                <a:ea typeface="宋体" panose="02010600030101010101" pitchFamily="2" charset="-122"/>
                <a:cs typeface="宋体" panose="02010600030101010101" pitchFamily="2" charset="-122"/>
                <a:sym typeface="+mn-ea"/>
              </a:rPr>
              <a:t>的经营主体，税务机关予以下列激励措施：</a:t>
            </a:r>
            <a:endParaRPr lang="zh-CN" sz="16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（一）主动向社会公布A级名单；</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（二）下一年度起评分提高1分，连续评为A级的可累积提高，起评分最高不超过100分；</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三）可以一次领取不超过3个月的增值税发票用量，需要调整增值税发票用量即时办理；其他普通发票按需领用；符合条件的，可以按规定向主管税务机关申请按需开具全面数字化的电子发票（以下简称数电发票）；</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（四）连续3年评为A级的，除享受以上措施外，还可以由税务机关提供绿色通道或专门人员辅导办理税费事项；</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（五）税务机关与相关部门实施的联合激励措施，以及结合实际情况采取的其他激励措施</a:t>
            </a:r>
            <a:r>
              <a:rPr lang="zh-CN" sz="1600" b="1" dirty="0">
                <a:effectLst/>
                <a:latin typeface="宋体" panose="02010600030101010101" pitchFamily="2" charset="-122"/>
                <a:ea typeface="宋体" panose="02010600030101010101" pitchFamily="2" charset="-122"/>
                <a:cs typeface="宋体" panose="02010600030101010101" pitchFamily="2" charset="-122"/>
                <a:sym typeface="+mn-ea"/>
              </a:rPr>
              <a:t>。</a:t>
            </a:r>
            <a:endParaRPr lang="zh-CN" sz="16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16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b="1" dirty="0">
                <a:effectLst/>
                <a:latin typeface="宋体" panose="02010600030101010101" pitchFamily="2" charset="-122"/>
                <a:ea typeface="宋体" panose="02010600030101010101" pitchFamily="2" charset="-122"/>
                <a:cs typeface="宋体" panose="02010600030101010101" pitchFamily="2" charset="-122"/>
                <a:sym typeface="+mn-ea"/>
              </a:rPr>
              <a:t>对纳税缴费信用评价为</a:t>
            </a:r>
            <a:r>
              <a:rPr lang="zh-CN" sz="16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D级</a:t>
            </a:r>
            <a:r>
              <a:rPr lang="zh-CN" sz="1600" b="1" dirty="0">
                <a:effectLst/>
                <a:latin typeface="宋体" panose="02010600030101010101" pitchFamily="2" charset="-122"/>
                <a:ea typeface="宋体" panose="02010600030101010101" pitchFamily="2" charset="-122"/>
                <a:cs typeface="宋体" panose="02010600030101010101" pitchFamily="2" charset="-122"/>
                <a:sym typeface="+mn-ea"/>
              </a:rPr>
              <a:t>的经营主体，税务机关应当采取下列措施：</a:t>
            </a:r>
            <a:endParaRPr lang="zh-CN" sz="16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（一）对直接责任人员在经营主体被评价为D级之后注册登记、负责经营的其他经营主体直接判为D级；</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（二）结合经营主体风险评估情况，限额限量领用增值税专用发票，限制数电发票额度；普通发票的领用实行交（验）旧领新、严格限量供应；</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（三）列入重点监控对象，加强信用监管；</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（四）除本办法第十八条第十、十一项外，因直接判级评为D级的，D级评价保留至第2年，第3年不得评为A级；因年度评价指标得分评为D级的，次年评价时加扣11分；</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1600" dirty="0">
                <a:effectLst/>
                <a:latin typeface="宋体" panose="02010600030101010101" pitchFamily="2" charset="-122"/>
                <a:ea typeface="宋体" panose="02010600030101010101" pitchFamily="2" charset="-122"/>
                <a:cs typeface="宋体" panose="02010600030101010101" pitchFamily="2" charset="-122"/>
                <a:sym typeface="+mn-ea"/>
              </a:rPr>
              <a:t>（五）依法依规将D级评价结果提供相关部门，并结合实际情况采取其他严格管理措施。</a:t>
            </a:r>
            <a:endParaRPr lang="zh-CN" sz="1600"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1714120"/>
            <a:ext cx="12192001" cy="2578977"/>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p>
            <a:pPr algn="ctr"/>
            <a:endParaRPr lang="zh-CN" altLang="en-US" sz="3200"/>
          </a:p>
        </p:txBody>
      </p:sp>
      <p:sp>
        <p:nvSpPr>
          <p:cNvPr id="2" name="标题 1"/>
          <p:cNvSpPr>
            <a:spLocks noGrp="1"/>
          </p:cNvSpPr>
          <p:nvPr>
            <p:ph type="ctrTitle"/>
          </p:nvPr>
        </p:nvSpPr>
        <p:spPr>
          <a:xfrm>
            <a:off x="2742565" y="2516505"/>
            <a:ext cx="7021830" cy="973455"/>
          </a:xfrm>
        </p:spPr>
        <p:txBody>
          <a:bodyPr>
            <a:normAutofit fontScale="90000"/>
          </a:bodyPr>
          <a:lstStyle/>
          <a:p>
            <a:pPr algn="r" defTabSz="914400">
              <a:lnSpc>
                <a:spcPct val="100000"/>
              </a:lnSpc>
              <a:buClrTx/>
              <a:buSzTx/>
              <a:buFontTx/>
            </a:pPr>
            <a:br>
              <a:rPr lang="zh-CN" altLang="en-US" sz="6400" dirty="0">
                <a:solidFill>
                  <a:schemeClr val="bg1"/>
                </a:solidFill>
                <a:latin typeface="微软雅黑" panose="020B0503020204020204" charset="-122"/>
                <a:ea typeface="微软雅黑" panose="020B0503020204020204" charset="-122"/>
              </a:rPr>
            </a:br>
            <a:r>
              <a:rPr lang="zh-CN" altLang="en-US" sz="6400" dirty="0">
                <a:solidFill>
                  <a:schemeClr val="bg1"/>
                </a:solidFill>
                <a:latin typeface="微软雅黑" panose="020B0503020204020204" charset="-122"/>
                <a:ea typeface="微软雅黑" panose="020B0503020204020204" charset="-122"/>
              </a:rPr>
              <a:t>感谢您的聆听！</a:t>
            </a:r>
            <a:endParaRPr lang="zh-CN" altLang="en-US" sz="6400" dirty="0">
              <a:solidFill>
                <a:schemeClr val="bg1"/>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4664" y="1750283"/>
            <a:ext cx="2634009" cy="250598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9925" y="2232660"/>
            <a:ext cx="10782935" cy="1167765"/>
          </a:xfrm>
        </p:spPr>
        <p:txBody>
          <a:bodyPr>
            <a:noAutofit/>
          </a:bodyPr>
          <a:lstStyle/>
          <a:p>
            <a:r>
              <a:rPr lang="zh-CN" altLang="en-US" sz="4400" dirty="0">
                <a:latin typeface="仿宋_GB2312" panose="02010609030101010101" charset="-122"/>
                <a:ea typeface="仿宋_GB2312" panose="02010609030101010101" charset="-122"/>
                <a:sym typeface="+mn-ea"/>
              </a:rPr>
              <a:t>一、</a:t>
            </a:r>
            <a:r>
              <a:rPr lang="zh-CN" altLang="en-US" sz="4400">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适用范围及信用信息采集</a:t>
            </a:r>
            <a:endParaRPr lang="en-US" altLang="zh-CN" sz="4400" dirty="0">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405" y="109855"/>
            <a:ext cx="4123055" cy="577848"/>
            <a:chOff x="0" y="0"/>
            <a:chExt cx="2919477" cy="432468"/>
          </a:xfrm>
        </p:grpSpPr>
        <p:grpSp>
          <p:nvGrpSpPr>
            <p:cNvPr id="255" name="组合 52"/>
            <p:cNvGrpSpPr/>
            <p:nvPr/>
          </p:nvGrpSpPr>
          <p:grpSpPr>
            <a:xfrm>
              <a:off x="231769" y="37705"/>
              <a:ext cx="2687708" cy="378596"/>
              <a:chOff x="0" y="0"/>
              <a:chExt cx="2687708"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973" y="31683"/>
                <a:ext cx="2553735" cy="282293"/>
              </a:xfrm>
              <a:prstGeom prst="rect">
                <a:avLst/>
              </a:prstGeom>
              <a:noFill/>
              <a:ln w="9525">
                <a:noFill/>
              </a:ln>
            </p:spPr>
            <p:txBody>
              <a:bodyPr wrap="square">
                <a:spAutoFit/>
              </a:bodyPr>
              <a:p>
                <a:pPr eaLnBrk="1" hangingPunct="1"/>
                <a:r>
                  <a:rPr lang="zh-CN" altLang="en-US" sz="1860">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适用范围及信用信息采集</a:t>
                </a:r>
                <a:endParaRPr lang="zh-CN" altLang="en-US"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502285" y="687705"/>
            <a:ext cx="10335260" cy="5631180"/>
          </a:xfrm>
          <a:prstGeom prst="rect">
            <a:avLst/>
          </a:prstGeom>
          <a:noFill/>
        </p:spPr>
        <p:txBody>
          <a:bodyPr wrap="square" rtlCol="0">
            <a:spAutoFit/>
          </a:bodyPr>
          <a:p>
            <a:pPr algn="l">
              <a:lnSpc>
                <a:spcPts val="3600"/>
              </a:lnSpc>
              <a:buClrTx/>
              <a:buSzTx/>
              <a:buFont typeface="Wingdings" panose="05000000000000000000" charset="0"/>
            </a:pPr>
            <a:r>
              <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1.《纳税缴费信用管理办法》</a:t>
            </a:r>
            <a:r>
              <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（国家税务总局公告2025年第12号）</a:t>
            </a:r>
            <a:endPar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algn="l">
              <a:lnSpc>
                <a:spcPts val="3600"/>
              </a:lnSpc>
              <a:buClrTx/>
              <a:buSzTx/>
              <a:buFont typeface="Wingdings" panose="05000000000000000000" charset="0"/>
            </a:pP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    </a:t>
            </a:r>
            <a:r>
              <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在保持评价目标原则、制度框架和评价结果基本稳定的前提下，进一步拓展评价范围、优化评价规则、加大修复力度、强化结果应用，并按照“税费皆重、税费一体、税费协同”理念，将全国统一征收、具备条件的</a:t>
            </a:r>
            <a:r>
              <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社会保险费和非税收入</a:t>
            </a:r>
            <a:r>
              <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纳入信用评价范围。</a:t>
            </a:r>
            <a:endPar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algn="l">
              <a:lnSpc>
                <a:spcPts val="3600"/>
              </a:lnSpc>
              <a:buClrTx/>
              <a:buSzTx/>
              <a:buFont typeface="Wingdings" panose="05000000000000000000" charset="0"/>
            </a:pPr>
            <a:endPar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algn="l">
              <a:lnSpc>
                <a:spcPts val="3600"/>
              </a:lnSpc>
              <a:buClrTx/>
              <a:buSzTx/>
              <a:buFont typeface="Wingdings" panose="05000000000000000000" charset="0"/>
            </a:pP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2.</a:t>
            </a:r>
            <a:r>
              <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纳税缴费信用管理</a:t>
            </a:r>
            <a:r>
              <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是指税务机关对纳税人缴费人的纳税缴费信用信息开展的采集、评价、确定、发布和应用等活动。</a:t>
            </a:r>
            <a:endPar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algn="l">
              <a:lnSpc>
                <a:spcPts val="3600"/>
              </a:lnSpc>
              <a:buClrTx/>
              <a:buSzTx/>
              <a:buFont typeface="Wingdings" panose="05000000000000000000" charset="0"/>
            </a:pPr>
            <a:endPar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algn="l">
              <a:lnSpc>
                <a:spcPts val="3600"/>
              </a:lnSpc>
              <a:buClrTx/>
              <a:buSzTx/>
              <a:buFont typeface="Wingdings" panose="05000000000000000000" charset="0"/>
            </a:pP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3.</a:t>
            </a:r>
            <a:r>
              <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《纳税缴费信用管理办法》</a:t>
            </a:r>
            <a:r>
              <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适用于已办理税务信息确认、身份信息报告，从事生产、经营的企业纳税人缴费人（以下简称经营主体）。包括有限责任公司、股份有限公司、其他企业法人、个人独资企业及合伙企业等。</a:t>
            </a:r>
            <a:endPar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gn="just">
              <a:lnSpc>
                <a:spcPct val="150000"/>
              </a:lnSpc>
            </a:pPr>
            <a:r>
              <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个体工商户和从事生产、经营的其他类型纳税人缴费人可自愿申请纳入本办法管理。</a:t>
            </a:r>
            <a:endPar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3892995" cy="577851"/>
            <a:chOff x="0" y="0"/>
            <a:chExt cx="2919477" cy="432468"/>
          </a:xfrm>
        </p:grpSpPr>
        <p:grpSp>
          <p:nvGrpSpPr>
            <p:cNvPr id="255" name="组合 52"/>
            <p:cNvGrpSpPr/>
            <p:nvPr/>
          </p:nvGrpSpPr>
          <p:grpSpPr>
            <a:xfrm>
              <a:off x="231769" y="37705"/>
              <a:ext cx="2687708" cy="378596"/>
              <a:chOff x="0" y="0"/>
              <a:chExt cx="2687708"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973" y="31683"/>
                <a:ext cx="2553735" cy="282292"/>
              </a:xfrm>
              <a:prstGeom prst="rect">
                <a:avLst/>
              </a:prstGeom>
              <a:noFill/>
              <a:ln w="9525">
                <a:noFill/>
              </a:ln>
            </p:spPr>
            <p:txBody>
              <a:bodyPr wrap="square">
                <a:spAutoFit/>
              </a:bodyPr>
              <a:p>
                <a:pPr eaLnBrk="1" hangingPunct="1"/>
                <a:r>
                  <a:rPr lang="zh-CN" altLang="en-US" sz="1860">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适用范围及信用信息采集</a:t>
                </a:r>
                <a:endParaRPr lang="zh-CN" altLang="en-US"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532130" y="687705"/>
            <a:ext cx="10379710" cy="6554470"/>
          </a:xfrm>
          <a:prstGeom prst="rect">
            <a:avLst/>
          </a:prstGeom>
          <a:noFill/>
        </p:spPr>
        <p:txBody>
          <a:bodyPr wrap="square" rtlCol="0">
            <a:spAutoFit/>
          </a:bodyPr>
          <a:p>
            <a:pPr algn="l">
              <a:lnSpc>
                <a:spcPts val="3600"/>
              </a:lnSpc>
              <a:buClrTx/>
              <a:buSzTx/>
              <a:buFont typeface="Wingdings" panose="05000000000000000000" charset="0"/>
            </a:pPr>
            <a:r>
              <a:rPr lang="en-US" altLang="zh-CN" sz="2000" b="1">
                <a:effectLst/>
                <a:latin typeface="宋体" panose="02010600030101010101" pitchFamily="2" charset="-122"/>
                <a:ea typeface="宋体" panose="02010600030101010101" pitchFamily="2" charset="-122"/>
                <a:cs typeface="宋体" panose="02010600030101010101" pitchFamily="2" charset="-122"/>
                <a:sym typeface="字魂59号-创粗黑" charset="0"/>
              </a:rPr>
              <a:t>4.纳税缴费信用信息</a:t>
            </a:r>
            <a:r>
              <a:rPr lang="zh-CN" altLang="en-US" sz="2000" b="1">
                <a:effectLst/>
                <a:latin typeface="宋体" panose="02010600030101010101" pitchFamily="2" charset="-122"/>
                <a:ea typeface="宋体" panose="02010600030101010101" pitchFamily="2" charset="-122"/>
                <a:cs typeface="宋体" panose="02010600030101010101" pitchFamily="2" charset="-122"/>
                <a:sym typeface="字魂59号-创粗黑" charset="0"/>
              </a:rPr>
              <a:t>包括哪些信息？</a:t>
            </a:r>
            <a:endParaRPr lang="en-US" altLang="zh-CN" sz="2000" b="1">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r>
              <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纳税缴费信用信息包括</a:t>
            </a:r>
            <a:r>
              <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信用基本信息</a:t>
            </a:r>
            <a:r>
              <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a:t>
            </a:r>
            <a:r>
              <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税务内部信息</a:t>
            </a:r>
            <a:r>
              <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a:t>
            </a:r>
            <a:r>
              <a:rPr 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外部信息</a:t>
            </a:r>
            <a:r>
              <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。其中经营主体信用基本信息、税务内部信息由税务机关从税务管理系统中采集。</a:t>
            </a:r>
            <a:endPar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r>
              <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1</a:t>
            </a:r>
            <a:r>
              <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a:t>
            </a: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信用基本信息</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包括经营主体的基础信息和纳税缴费信用历史记录。</a:t>
            </a:r>
            <a:endPar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endPar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r>
              <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2</a:t>
            </a:r>
            <a:r>
              <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a:t>
            </a: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税务内部信息</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包括</a:t>
            </a: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经常性指标信息</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和</a:t>
            </a: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非经常性指标信息</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。经常性指标信息是指</a:t>
            </a: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税费申报信息、税费款缴纳信息、发票与税控器具信息、登记与账簿信息</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等经营主体经常产生的指标信息；非经常性指标信息是指税务检查信息等经营主体不经常产生的指标信息。</a:t>
            </a:r>
            <a:endPar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“非经常性指标信息”</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主要指</a:t>
            </a: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税务部门开展的纳税评估、税务审计、反避税调查或税务稽查信息。</a:t>
            </a:r>
            <a:endPar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endPar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r>
              <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3</a:t>
            </a:r>
            <a:r>
              <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a:t>
            </a:r>
            <a:r>
              <a:rPr lang="en-US" altLang="zh-CN" sz="2000" b="1"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外部信息</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包括外部参考信息和外部评价信息。</a:t>
            </a:r>
            <a:endPar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endParaRPr lang="en-US" alt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endParaRPr lang="zh-CN"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831215" y="-5803900"/>
            <a:ext cx="10105390" cy="922020"/>
          </a:xfrm>
          <a:prstGeom prst="rect">
            <a:avLst/>
          </a:prstGeom>
          <a:noFill/>
        </p:spPr>
        <p:txBody>
          <a:bodyPr wrap="square" rtlCol="0" anchor="t">
            <a:spAutoFit/>
          </a:bodyPr>
          <a:p>
            <a:pPr indent="0">
              <a:lnSpc>
                <a:spcPct val="150000"/>
              </a:lnSpc>
            </a:pPr>
            <a:endParaRPr lang="en-US" altLang="zh-CN" dirty="0">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indent="0">
              <a:lnSpc>
                <a:spcPct val="150000"/>
              </a:lnSpc>
            </a:pPr>
            <a:endParaRPr lang="zh-CN" altLang="en-US">
              <a:solidFill>
                <a:schemeClr val="accent1"/>
              </a:solidFill>
              <a:effectLst>
                <a:outerShdw blurRad="38100" dist="25400" dir="5400000" algn="ctr" rotWithShape="0">
                  <a:srgbClr val="6E747A">
                    <a:alpha val="43000"/>
                  </a:srgbClr>
                </a:outerShdw>
              </a:effectLst>
            </a:endParaRPr>
          </a:p>
        </p:txBody>
      </p:sp>
      <p:grpSp>
        <p:nvGrpSpPr>
          <p:cNvPr id="254" name="组合 51"/>
          <p:cNvGrpSpPr/>
          <p:nvPr/>
        </p:nvGrpSpPr>
        <p:grpSpPr>
          <a:xfrm>
            <a:off x="65617" y="110067"/>
            <a:ext cx="3892995" cy="577851"/>
            <a:chOff x="0" y="0"/>
            <a:chExt cx="2919477" cy="432468"/>
          </a:xfrm>
        </p:grpSpPr>
        <p:grpSp>
          <p:nvGrpSpPr>
            <p:cNvPr id="255" name="组合 52"/>
            <p:cNvGrpSpPr/>
            <p:nvPr/>
          </p:nvGrpSpPr>
          <p:grpSpPr>
            <a:xfrm>
              <a:off x="231769" y="37705"/>
              <a:ext cx="2687708" cy="378596"/>
              <a:chOff x="0" y="0"/>
              <a:chExt cx="2687708"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973" y="31683"/>
                <a:ext cx="2553735" cy="282292"/>
              </a:xfrm>
              <a:prstGeom prst="rect">
                <a:avLst/>
              </a:prstGeom>
              <a:noFill/>
              <a:ln w="9525">
                <a:noFill/>
              </a:ln>
            </p:spPr>
            <p:txBody>
              <a:bodyPr wrap="square">
                <a:spAutoFit/>
              </a:bodyPr>
              <a:p>
                <a:pPr eaLnBrk="1" hangingPunct="1"/>
                <a:r>
                  <a:rPr lang="zh-CN" altLang="en-US" sz="1860">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适用范围及信用信息采集</a:t>
                </a:r>
                <a:endParaRPr lang="zh-CN" altLang="en-US"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6" name="文本框 5"/>
          <p:cNvSpPr txBox="1"/>
          <p:nvPr/>
        </p:nvSpPr>
        <p:spPr>
          <a:xfrm>
            <a:off x="587375" y="640080"/>
            <a:ext cx="10841990" cy="1014730"/>
          </a:xfrm>
          <a:prstGeom prst="rect">
            <a:avLst/>
          </a:prstGeom>
          <a:noFill/>
        </p:spPr>
        <p:txBody>
          <a:bodyPr wrap="square" rtlCol="0">
            <a:spAutoFit/>
          </a:bodyPr>
          <a:p>
            <a:pPr>
              <a:lnSpc>
                <a:spcPts val="3600"/>
              </a:lnSpc>
              <a:buClrTx/>
              <a:buSzTx/>
              <a:buFont typeface="Wingdings" panose="05000000000000000000" charset="0"/>
            </a:pPr>
            <a:r>
              <a:rPr lang="en-US" altLang="zh-CN" sz="2000" b="1">
                <a:latin typeface="宋体" panose="02010600030101010101" pitchFamily="2" charset="-122"/>
                <a:ea typeface="宋体" panose="02010600030101010101" pitchFamily="2" charset="-122"/>
                <a:cs typeface="宋体" panose="02010600030101010101" pitchFamily="2" charset="-122"/>
                <a:sym typeface="字魂59号-创粗黑" charset="0"/>
              </a:rPr>
              <a:t>4.纳税缴费信用评价指标</a:t>
            </a:r>
            <a:endParaRPr lang="en-US" altLang="zh-CN" sz="2000" b="1">
              <a:latin typeface="宋体" panose="02010600030101010101" pitchFamily="2" charset="-122"/>
              <a:ea typeface="宋体" panose="02010600030101010101" pitchFamily="2" charset="-122"/>
              <a:cs typeface="宋体" panose="02010600030101010101" pitchFamily="2" charset="-122"/>
              <a:sym typeface="字魂59号-创粗黑" charset="0"/>
            </a:endParaRPr>
          </a:p>
          <a:p>
            <a:pPr>
              <a:lnSpc>
                <a:spcPts val="3600"/>
              </a:lnSpc>
              <a:buClrTx/>
              <a:buSzTx/>
              <a:buFont typeface="Wingdings" panose="05000000000000000000" charset="0"/>
            </a:pPr>
            <a:r>
              <a:rPr lang="zh-CN" altLang="en-US" sz="2000" dirty="0">
                <a:effectLst/>
                <a:latin typeface="宋体" panose="02010600030101010101" pitchFamily="2" charset="-122"/>
                <a:ea typeface="宋体" panose="02010600030101010101" pitchFamily="2" charset="-122"/>
                <a:cs typeface="宋体" panose="02010600030101010101" pitchFamily="2" charset="-122"/>
                <a:sym typeface="字魂59号-创粗黑" charset="0"/>
              </a:rPr>
              <a:t>注：具体详见《纳税缴费信用评价指标和评价方式》（国家税务总局公告2025年第12号附件）</a:t>
            </a:r>
            <a:endParaRPr lang="zh-CN" sz="2000" dirty="0">
              <a:latin typeface="宋体" panose="02010600030101010101" pitchFamily="2" charset="-122"/>
              <a:ea typeface="宋体" panose="02010600030101010101" pitchFamily="2" charset="-122"/>
              <a:cs typeface="宋体" panose="02010600030101010101" pitchFamily="2" charset="-122"/>
              <a:sym typeface="字魂59号-创粗黑" charset="0"/>
            </a:endParaRPr>
          </a:p>
        </p:txBody>
      </p:sp>
      <p:pic>
        <p:nvPicPr>
          <p:cNvPr id="9" name="图片 8"/>
          <p:cNvPicPr>
            <a:picLocks noChangeAspect="1"/>
          </p:cNvPicPr>
          <p:nvPr/>
        </p:nvPicPr>
        <p:blipFill>
          <a:blip r:embed="rId3"/>
          <a:stretch>
            <a:fillRect/>
          </a:stretch>
        </p:blipFill>
        <p:spPr>
          <a:xfrm>
            <a:off x="831215" y="1654810"/>
            <a:ext cx="9850120" cy="4580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0875" y="2918460"/>
            <a:ext cx="8555355" cy="501015"/>
          </a:xfrm>
        </p:spPr>
        <p:txBody>
          <a:bodyPr>
            <a:noAutofit/>
          </a:bodyPr>
          <a:lstStyle/>
          <a:p>
            <a:pPr algn="l">
              <a:buClrTx/>
              <a:buSzTx/>
              <a:buFontTx/>
            </a:pPr>
            <a:r>
              <a:rPr lang="zh-CN" altLang="en-US" sz="4400" dirty="0">
                <a:latin typeface="仿宋_GB2312" panose="02010609030101010101" charset="-122"/>
                <a:ea typeface="仿宋_GB2312" panose="02010609030101010101" charset="-122"/>
              </a:rPr>
              <a:t>二、纳税缴费信用评价</a:t>
            </a:r>
            <a:endParaRPr lang="zh-CN" altLang="en-US" sz="4400" dirty="0">
              <a:latin typeface="仿宋_GB2312" panose="02010609030101010101" charset="-122"/>
              <a:ea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4381944" cy="577851"/>
            <a:chOff x="0" y="0"/>
            <a:chExt cx="3286155" cy="432468"/>
          </a:xfrm>
        </p:grpSpPr>
        <p:grpSp>
          <p:nvGrpSpPr>
            <p:cNvPr id="255" name="组合 52"/>
            <p:cNvGrpSpPr/>
            <p:nvPr/>
          </p:nvGrpSpPr>
          <p:grpSpPr>
            <a:xfrm>
              <a:off x="231769" y="37705"/>
              <a:ext cx="3054386" cy="378596"/>
              <a:chOff x="0" y="0"/>
              <a:chExt cx="3054386"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814" y="31841"/>
                <a:ext cx="2920572" cy="282292"/>
              </a:xfrm>
              <a:prstGeom prst="rect">
                <a:avLst/>
              </a:prstGeom>
              <a:noFill/>
              <a:ln w="9525">
                <a:noFill/>
              </a:ln>
            </p:spPr>
            <p:txBody>
              <a:bodyPr wrap="square">
                <a:spAutoFit/>
              </a:bodyPr>
              <a:p>
                <a:pPr eaLnBrk="1" hangingPunct="1"/>
                <a:r>
                  <a:rPr lang="zh-CN" altLang="en-US" sz="1860" dirty="0">
                    <a:latin typeface="仿宋_GB2312" panose="02010609030101010101" charset="-122"/>
                    <a:ea typeface="仿宋_GB2312" panose="02010609030101010101" charset="-122"/>
                    <a:sym typeface="+mn-ea"/>
                  </a:rPr>
                  <a:t>纳税缴费信用评价</a:t>
                </a:r>
                <a:endParaRPr lang="zh-CN" altLang="zh-CN"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633095" y="831850"/>
            <a:ext cx="10877550" cy="5713730"/>
          </a:xfrm>
          <a:prstGeom prst="rect">
            <a:avLst/>
          </a:prstGeom>
          <a:noFill/>
        </p:spPr>
        <p:txBody>
          <a:bodyPr wrap="square" rtlCol="0">
            <a:spAutoFit/>
          </a:bodyPr>
          <a:p>
            <a:pPr indent="0" fontAlgn="auto">
              <a:lnSpc>
                <a:spcPts val="3600"/>
              </a:lnSpc>
              <a:buFont typeface="Wingdings" panose="05000000000000000000" charset="0"/>
              <a:buNone/>
            </a:pPr>
            <a:r>
              <a:rPr lang="en-US" altLang="zh-CN" sz="2400" b="1" dirty="0">
                <a:effectLst/>
                <a:latin typeface="宋体" panose="02010600030101010101" pitchFamily="2" charset="-122"/>
                <a:ea typeface="宋体" panose="02010600030101010101" pitchFamily="2" charset="-122"/>
                <a:cs typeface="宋体" panose="02010600030101010101" pitchFamily="2" charset="-122"/>
                <a:sym typeface="+mn-ea"/>
              </a:rPr>
              <a:t>1.</a:t>
            </a:r>
            <a:r>
              <a:rPr lang="zh-CN" sz="2400" b="1" dirty="0">
                <a:effectLst/>
                <a:latin typeface="宋体" panose="02010600030101010101" pitchFamily="2" charset="-122"/>
                <a:ea typeface="宋体" panose="02010600030101010101" pitchFamily="2" charset="-122"/>
                <a:cs typeface="宋体" panose="02010600030101010101" pitchFamily="2" charset="-122"/>
                <a:sym typeface="+mn-ea"/>
              </a:rPr>
              <a:t>纳税缴费信用评价方式和周期</a:t>
            </a:r>
            <a:endParaRPr sz="2400" b="1" dirty="0">
              <a:latin typeface="黑体" panose="02010609060101010101" charset="-122"/>
              <a:ea typeface="黑体" panose="02010609060101010101" charset="-122"/>
            </a:endParaRPr>
          </a:p>
          <a:p>
            <a:pPr marL="342900" indent="-342900" fontAlgn="auto">
              <a:lnSpc>
                <a:spcPct val="130000"/>
              </a:lnSpc>
              <a:spcBef>
                <a:spcPts val="0"/>
              </a:spcBef>
              <a:spcAft>
                <a:spcPts val="0"/>
              </a:spcAft>
              <a:buFont typeface="Wingdings" panose="05000000000000000000" charset="0"/>
              <a:buChar char="Ø"/>
            </a:pPr>
            <a:endParaRPr lang="zh-CN" dirty="0">
              <a:effectLst/>
              <a:latin typeface="微软雅黑" panose="020B0503020204020204" charset="-122"/>
              <a:ea typeface="微软雅黑" panose="020B0503020204020204" charset="-122"/>
              <a:cs typeface="微软雅黑" panose="020B0503020204020204"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纳税缴费信用评价采取</a:t>
            </a: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年度评价指标得分</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和</a:t>
            </a: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直接判级方式</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。评价指标包括税务内部信息和外部评价信息。</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mn-ea"/>
              </a:rPr>
              <a:t>1</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）年度评价指标得分采取扣分方式。</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a:effectLst/>
                <a:latin typeface="宋体" panose="02010600030101010101" pitchFamily="2" charset="-122"/>
                <a:ea typeface="宋体" panose="02010600030101010101" pitchFamily="2" charset="-122"/>
                <a:cs typeface="宋体" panose="02010600030101010101" pitchFamily="2" charset="-122"/>
                <a:sym typeface="+mn-ea"/>
              </a:rPr>
              <a:t>2</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）直接判级适用于首次在税务机关办理税费事宜的经营主体或者有严重失信行为的经营主体。</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纳税缴费信用评价周期</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为一个公历年度。距首次在税务机关办理税费事宜时间不满一个评价年度的经营主体，不参加本期年度评价。</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税务机关原则上</a:t>
            </a: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每年4月</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确定上一年度纳税缴费信用评价结果，并为经营主体提供纳税缴费信用评价信息的自我查询服务。</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30000"/>
              </a:lnSpc>
              <a:spcBef>
                <a:spcPts val="0"/>
              </a:spcBef>
              <a:spcAft>
                <a:spcPts val="0"/>
              </a:spcAft>
              <a:buFont typeface="Wingdings" panose="05000000000000000000" charset="0"/>
              <a:buNone/>
            </a:pP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组合 51"/>
          <p:cNvGrpSpPr/>
          <p:nvPr/>
        </p:nvGrpSpPr>
        <p:grpSpPr>
          <a:xfrm>
            <a:off x="65617" y="110067"/>
            <a:ext cx="3892995" cy="577851"/>
            <a:chOff x="0" y="0"/>
            <a:chExt cx="2919477" cy="432468"/>
          </a:xfrm>
        </p:grpSpPr>
        <p:grpSp>
          <p:nvGrpSpPr>
            <p:cNvPr id="255" name="组合 52"/>
            <p:cNvGrpSpPr/>
            <p:nvPr/>
          </p:nvGrpSpPr>
          <p:grpSpPr>
            <a:xfrm>
              <a:off x="231769" y="37705"/>
              <a:ext cx="2687708" cy="378596"/>
              <a:chOff x="0" y="0"/>
              <a:chExt cx="2687708" cy="378596"/>
            </a:xfrm>
          </p:grpSpPr>
          <p:sp>
            <p:nvSpPr>
              <p:cNvPr id="1051071" name="圆角矩形 354"/>
              <p:cNvSpPr/>
              <p:nvPr/>
            </p:nvSpPr>
            <p:spPr>
              <a:xfrm>
                <a:off x="0" y="0"/>
                <a:ext cx="2647691" cy="378596"/>
              </a:xfrm>
              <a:prstGeom prst="roundRect">
                <a:avLst>
                  <a:gd name="adj" fmla="val 14153"/>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2" name="TextBox 356"/>
              <p:cNvSpPr txBox="1"/>
              <p:nvPr/>
            </p:nvSpPr>
            <p:spPr>
              <a:xfrm>
                <a:off x="133973" y="31683"/>
                <a:ext cx="2553735" cy="282292"/>
              </a:xfrm>
              <a:prstGeom prst="rect">
                <a:avLst/>
              </a:prstGeom>
              <a:noFill/>
              <a:ln w="9525">
                <a:noFill/>
              </a:ln>
            </p:spPr>
            <p:txBody>
              <a:bodyPr wrap="square">
                <a:spAutoFit/>
              </a:bodyPr>
              <a:p>
                <a:pPr eaLnBrk="1" hangingPunct="1"/>
                <a:r>
                  <a:rPr lang="zh-CN" altLang="en-US" sz="1860" dirty="0">
                    <a:latin typeface="仿宋_GB2312" panose="02010609030101010101" charset="-122"/>
                    <a:ea typeface="仿宋_GB2312" panose="02010609030101010101" charset="-122"/>
                    <a:sym typeface="+mn-ea"/>
                  </a:rPr>
                  <a:t>纳税缴费信用评价</a:t>
                </a:r>
                <a:endParaRPr lang="zh-CN" altLang="en-US" sz="1860" b="1" noProof="0" dirty="0">
                  <a:solidFill>
                    <a:schemeClr val="bg1"/>
                  </a:solidFill>
                  <a:latin typeface="微软雅黑" panose="020B0503020204020204" charset="-122"/>
                  <a:ea typeface="微软雅黑" panose="020B0503020204020204" charset="-122"/>
                  <a:sym typeface="+mn-ea"/>
                </a:endParaRPr>
              </a:p>
            </p:txBody>
          </p:sp>
        </p:grpSp>
        <p:grpSp>
          <p:nvGrpSpPr>
            <p:cNvPr id="256" name="组合 53"/>
            <p:cNvGrpSpPr/>
            <p:nvPr/>
          </p:nvGrpSpPr>
          <p:grpSpPr>
            <a:xfrm>
              <a:off x="0" y="0"/>
              <a:ext cx="425573" cy="432468"/>
              <a:chOff x="0" y="0"/>
              <a:chExt cx="4502157" cy="4575094"/>
            </a:xfrm>
          </p:grpSpPr>
          <p:sp>
            <p:nvSpPr>
              <p:cNvPr id="1051073" name="AutoShape 4510"/>
              <p:cNvSpPr>
                <a:spLocks noChangeAspect="1" noTextEdit="1"/>
              </p:cNvSpPr>
              <p:nvPr/>
            </p:nvSpPr>
            <p:spPr>
              <a:xfrm>
                <a:off x="0" y="109231"/>
                <a:ext cx="3869295" cy="4226394"/>
              </a:xfrm>
              <a:prstGeom prst="rect">
                <a:avLst/>
              </a:prstGeom>
              <a:noFill/>
              <a:ln w="9525">
                <a:noFill/>
              </a:ln>
            </p:spPr>
            <p:txBody>
              <a:bodyPr/>
              <a:p>
                <a:endParaRPr lang="zh-CN" altLang="en-US" sz="2400"/>
              </a:p>
            </p:txBody>
          </p:sp>
          <p:sp>
            <p:nvSpPr>
              <p:cNvPr id="1051074" name="Freeform 4512"/>
              <p:cNvSpPr/>
              <p:nvPr/>
            </p:nvSpPr>
            <p:spPr>
              <a:xfrm>
                <a:off x="1188937" y="0"/>
                <a:ext cx="2482903" cy="2760181"/>
              </a:xfrm>
              <a:custGeom>
                <a:avLst/>
                <a:gdLst>
                  <a:gd name="txL" fmla="*/ 0 w 250"/>
                  <a:gd name="txT" fmla="*/ 0 h 278"/>
                  <a:gd name="txR" fmla="*/ 250 w 250"/>
                  <a:gd name="txB" fmla="*/ 278 h 278"/>
                </a:gdLst>
                <a:ahLst/>
                <a:cxnLst>
                  <a:cxn ang="0">
                    <a:pos x="0" y="2147483647"/>
                  </a:cxn>
                  <a:cxn ang="0">
                    <a:pos x="2147483647" y="2147483647"/>
                  </a:cxn>
                  <a:cxn ang="0">
                    <a:pos x="2147483647" y="2147483647"/>
                  </a:cxn>
                  <a:cxn ang="0">
                    <a:pos x="2147483647" y="2147483647"/>
                  </a:cxn>
                  <a:cxn ang="0">
                    <a:pos x="0" y="2147483647"/>
                  </a:cxn>
                </a:cxnLst>
                <a:rect l="txL" t="txT" r="txR" b="txB"/>
                <a:pathLst>
                  <a:path w="250" h="278">
                    <a:moveTo>
                      <a:pt x="0" y="37"/>
                    </a:moveTo>
                    <a:cubicBezTo>
                      <a:pt x="17" y="28"/>
                      <a:pt x="36" y="21"/>
                      <a:pt x="57" y="16"/>
                    </a:cubicBezTo>
                    <a:cubicBezTo>
                      <a:pt x="127" y="0"/>
                      <a:pt x="196" y="16"/>
                      <a:pt x="250" y="56"/>
                    </a:cubicBezTo>
                    <a:cubicBezTo>
                      <a:pt x="132" y="278"/>
                      <a:pt x="132" y="278"/>
                      <a:pt x="132" y="278"/>
                    </a:cubicBezTo>
                    <a:lnTo>
                      <a:pt x="0" y="37"/>
                    </a:lnTo>
                    <a:close/>
                  </a:path>
                </a:pathLst>
              </a:custGeom>
              <a:solidFill>
                <a:srgbClr val="2786C9">
                  <a:alpha val="100000"/>
                </a:srgbClr>
              </a:solidFill>
              <a:ln w="9525">
                <a:noFill/>
              </a:ln>
            </p:spPr>
            <p:txBody>
              <a:bodyPr/>
              <a:p>
                <a:endParaRPr lang="zh-CN" altLang="en-US" sz="2400"/>
              </a:p>
            </p:txBody>
          </p:sp>
          <p:pic>
            <p:nvPicPr>
              <p:cNvPr id="2097180" name="组合 56"/>
              <p:cNvPicPr/>
              <p:nvPr/>
            </p:nvPicPr>
            <p:blipFill>
              <a:blip r:embed="rId1"/>
              <a:stretch>
                <a:fillRect/>
              </a:stretch>
            </p:blipFill>
            <p:spPr>
              <a:xfrm>
                <a:off x="1929812" y="158201"/>
                <a:ext cx="1225195" cy="1158352"/>
              </a:xfrm>
              <a:prstGeom prst="rect">
                <a:avLst/>
              </a:prstGeom>
              <a:noFill/>
              <a:ln w="9525">
                <a:noFill/>
              </a:ln>
            </p:spPr>
          </p:pic>
          <p:grpSp>
            <p:nvGrpSpPr>
              <p:cNvPr id="257" name="组合 57"/>
              <p:cNvGrpSpPr/>
              <p:nvPr/>
            </p:nvGrpSpPr>
            <p:grpSpPr>
              <a:xfrm>
                <a:off x="0" y="301021"/>
                <a:ext cx="2550122" cy="2089456"/>
                <a:chOff x="0" y="0"/>
                <a:chExt cx="2550122" cy="2089456"/>
              </a:xfrm>
            </p:grpSpPr>
            <p:sp>
              <p:nvSpPr>
                <p:cNvPr id="1051075" name="矩形 284"/>
                <p:cNvSpPr/>
                <p:nvPr/>
              </p:nvSpPr>
              <p:spPr>
                <a:xfrm rot="-1797759">
                  <a:off x="1646642" y="0"/>
                  <a:ext cx="65731" cy="1258893"/>
                </a:xfrm>
                <a:prstGeom prst="rect">
                  <a:avLst/>
                </a:prstGeom>
                <a:solidFill>
                  <a:srgbClr val="1D6697">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076" name="Freeform 4513"/>
                <p:cNvSpPr/>
                <p:nvPr/>
              </p:nvSpPr>
              <p:spPr>
                <a:xfrm>
                  <a:off x="0" y="77086"/>
                  <a:ext cx="2550122" cy="2012370"/>
                </a:xfrm>
                <a:custGeom>
                  <a:avLst/>
                  <a:gdLst>
                    <a:gd name="txL" fmla="*/ 0 w 257"/>
                    <a:gd name="txT" fmla="*/ 0 h 203"/>
                    <a:gd name="txR" fmla="*/ 257 w 257"/>
                    <a:gd name="txB" fmla="*/ 203 h 203"/>
                  </a:gdLst>
                  <a:ahLst/>
                  <a:cxnLst>
                    <a:cxn ang="0">
                      <a:pos x="0" y="2147483647"/>
                    </a:cxn>
                    <a:cxn ang="0">
                      <a:pos x="2147483647" y="2147483647"/>
                    </a:cxn>
                    <a:cxn ang="0">
                      <a:pos x="2147483647" y="0"/>
                    </a:cxn>
                    <a:cxn ang="0">
                      <a:pos x="2147483647" y="2147483647"/>
                    </a:cxn>
                    <a:cxn ang="0">
                      <a:pos x="0" y="2147483647"/>
                    </a:cxn>
                  </a:cxnLst>
                  <a:rect l="txL" t="txT" r="txR" b="txB"/>
                  <a:pathLst>
                    <a:path w="257" h="203">
                      <a:moveTo>
                        <a:pt x="0" y="190"/>
                      </a:moveTo>
                      <a:cubicBezTo>
                        <a:pt x="2" y="171"/>
                        <a:pt x="5" y="152"/>
                        <a:pt x="11" y="134"/>
                      </a:cubicBezTo>
                      <a:cubicBezTo>
                        <a:pt x="32" y="70"/>
                        <a:pt x="80" y="23"/>
                        <a:pt x="137" y="0"/>
                      </a:cubicBezTo>
                      <a:cubicBezTo>
                        <a:pt x="257" y="203"/>
                        <a:pt x="257" y="203"/>
                        <a:pt x="257" y="203"/>
                      </a:cubicBezTo>
                      <a:lnTo>
                        <a:pt x="0" y="190"/>
                      </a:lnTo>
                      <a:close/>
                    </a:path>
                  </a:pathLst>
                </a:custGeom>
                <a:solidFill>
                  <a:srgbClr val="4CA1DC">
                    <a:alpha val="100000"/>
                  </a:srgbClr>
                </a:solidFill>
                <a:ln w="9525">
                  <a:noFill/>
                </a:ln>
              </p:spPr>
              <p:txBody>
                <a:bodyPr/>
                <a:p>
                  <a:endParaRPr lang="zh-CN" altLang="en-US" sz="2400"/>
                </a:p>
              </p:txBody>
            </p:sp>
          </p:grpSp>
          <p:grpSp>
            <p:nvGrpSpPr>
              <p:cNvPr id="258" name="组合 58"/>
              <p:cNvGrpSpPr/>
              <p:nvPr/>
            </p:nvGrpSpPr>
            <p:grpSpPr>
              <a:xfrm rot="-3029167">
                <a:off x="467780" y="981306"/>
                <a:ext cx="1147626" cy="974204"/>
                <a:chOff x="0" y="0"/>
                <a:chExt cx="860424" cy="884237"/>
              </a:xfrm>
            </p:grpSpPr>
            <p:sp>
              <p:nvSpPr>
                <p:cNvPr id="1051077" name="AutoShape 77"/>
                <p:cNvSpPr>
                  <a:spLocks noChangeAspect="1" noTextEdit="1"/>
                </p:cNvSpPr>
                <p:nvPr/>
              </p:nvSpPr>
              <p:spPr>
                <a:xfrm>
                  <a:off x="1587" y="0"/>
                  <a:ext cx="858837" cy="884237"/>
                </a:xfrm>
                <a:prstGeom prst="rect">
                  <a:avLst/>
                </a:prstGeom>
                <a:noFill/>
                <a:ln w="9525">
                  <a:noFill/>
                </a:ln>
              </p:spPr>
              <p:txBody>
                <a:bodyPr/>
                <a:p>
                  <a:endParaRPr lang="zh-CN" altLang="en-US" sz="2400"/>
                </a:p>
              </p:txBody>
            </p:sp>
            <p:sp>
              <p:nvSpPr>
                <p:cNvPr id="1051078" name="Freeform 80"/>
                <p:cNvSpPr/>
                <p:nvPr/>
              </p:nvSpPr>
              <p:spPr>
                <a:xfrm>
                  <a:off x="0" y="0"/>
                  <a:ext cx="860424" cy="166687"/>
                </a:xfrm>
                <a:custGeom>
                  <a:avLst/>
                  <a:gdLst>
                    <a:gd name="txL" fmla="*/ 0 w 542"/>
                    <a:gd name="txT" fmla="*/ 0 h 105"/>
                    <a:gd name="txR" fmla="*/ 542 w 542"/>
                    <a:gd name="txB" fmla="*/ 105 h 105"/>
                  </a:gdLst>
                  <a:ahLst/>
                  <a:cxnLst>
                    <a:cxn ang="0">
                      <a:pos x="0" y="2147483647"/>
                    </a:cxn>
                    <a:cxn ang="0">
                      <a:pos x="0" y="0"/>
                    </a:cxn>
                    <a:cxn ang="0">
                      <a:pos x="2147483647" y="0"/>
                    </a:cxn>
                    <a:cxn ang="0">
                      <a:pos x="2147483647" y="2147483647"/>
                    </a:cxn>
                    <a:cxn ang="0">
                      <a:pos x="0" y="2147483647"/>
                    </a:cxn>
                    <a:cxn ang="0">
                      <a:pos x="0" y="2147483647"/>
                    </a:cxn>
                  </a:cxnLst>
                  <a:rect l="txL" t="txT" r="txR" b="txB"/>
                  <a:pathLst>
                    <a:path w="542" h="105">
                      <a:moveTo>
                        <a:pt x="0" y="28"/>
                      </a:moveTo>
                      <a:lnTo>
                        <a:pt x="0" y="0"/>
                      </a:lnTo>
                      <a:lnTo>
                        <a:pt x="542" y="0"/>
                      </a:lnTo>
                      <a:lnTo>
                        <a:pt x="542" y="105"/>
                      </a:lnTo>
                      <a:lnTo>
                        <a:pt x="0" y="105"/>
                      </a:lnTo>
                      <a:lnTo>
                        <a:pt x="0" y="28"/>
                      </a:lnTo>
                    </a:path>
                  </a:pathLst>
                </a:custGeom>
                <a:noFill/>
                <a:ln w="9525">
                  <a:noFill/>
                </a:ln>
              </p:spPr>
              <p:txBody>
                <a:bodyPr/>
                <a:p>
                  <a:endParaRPr lang="zh-CN" altLang="en-US" sz="2400"/>
                </a:p>
              </p:txBody>
            </p:sp>
            <p:sp>
              <p:nvSpPr>
                <p:cNvPr id="1051079" name="Freeform 81"/>
                <p:cNvSpPr/>
                <p:nvPr/>
              </p:nvSpPr>
              <p:spPr>
                <a:xfrm>
                  <a:off x="122237" y="38100"/>
                  <a:ext cx="52387" cy="98425"/>
                </a:xfrm>
                <a:custGeom>
                  <a:avLst/>
                  <a:gdLst>
                    <a:gd name="txL" fmla="*/ 0 w 29"/>
                    <a:gd name="txT" fmla="*/ 0 h 56"/>
                    <a:gd name="txR" fmla="*/ 29 w 29"/>
                    <a:gd name="txB" fmla="*/ 56 h 56"/>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9" h="56">
                      <a:moveTo>
                        <a:pt x="0" y="56"/>
                      </a:moveTo>
                      <a:cubicBezTo>
                        <a:pt x="0" y="17"/>
                        <a:pt x="0" y="17"/>
                        <a:pt x="0" y="17"/>
                      </a:cubicBezTo>
                      <a:cubicBezTo>
                        <a:pt x="0" y="7"/>
                        <a:pt x="5" y="0"/>
                        <a:pt x="16" y="0"/>
                      </a:cubicBezTo>
                      <a:cubicBezTo>
                        <a:pt x="29" y="0"/>
                        <a:pt x="29" y="0"/>
                        <a:pt x="29" y="0"/>
                      </a:cubicBezTo>
                      <a:cubicBezTo>
                        <a:pt x="29" y="11"/>
                        <a:pt x="29" y="11"/>
                        <a:pt x="29" y="11"/>
                      </a:cubicBezTo>
                      <a:cubicBezTo>
                        <a:pt x="19" y="11"/>
                        <a:pt x="19" y="11"/>
                        <a:pt x="19" y="11"/>
                      </a:cubicBezTo>
                      <a:cubicBezTo>
                        <a:pt x="14" y="11"/>
                        <a:pt x="12" y="13"/>
                        <a:pt x="12" y="18"/>
                      </a:cubicBezTo>
                      <a:cubicBezTo>
                        <a:pt x="12" y="24"/>
                        <a:pt x="12" y="24"/>
                        <a:pt x="12" y="24"/>
                      </a:cubicBezTo>
                      <a:cubicBezTo>
                        <a:pt x="29" y="24"/>
                        <a:pt x="29" y="24"/>
                        <a:pt x="29" y="24"/>
                      </a:cubicBezTo>
                      <a:cubicBezTo>
                        <a:pt x="29" y="35"/>
                        <a:pt x="29" y="35"/>
                        <a:pt x="29" y="35"/>
                      </a:cubicBezTo>
                      <a:cubicBezTo>
                        <a:pt x="12" y="35"/>
                        <a:pt x="12" y="35"/>
                        <a:pt x="12" y="35"/>
                      </a:cubicBezTo>
                      <a:cubicBezTo>
                        <a:pt x="12" y="56"/>
                        <a:pt x="12" y="56"/>
                        <a:pt x="12" y="56"/>
                      </a:cubicBezTo>
                      <a:lnTo>
                        <a:pt x="0" y="56"/>
                      </a:lnTo>
                      <a:close/>
                    </a:path>
                  </a:pathLst>
                </a:custGeom>
                <a:solidFill>
                  <a:srgbClr val="FFFFFF">
                    <a:alpha val="61960"/>
                  </a:srgbClr>
                </a:solidFill>
                <a:ln w="9525">
                  <a:noFill/>
                </a:ln>
              </p:spPr>
              <p:txBody>
                <a:bodyPr/>
                <a:p>
                  <a:endParaRPr lang="zh-CN" altLang="en-US" sz="2400"/>
                </a:p>
              </p:txBody>
            </p:sp>
            <p:sp>
              <p:nvSpPr>
                <p:cNvPr id="1051080" name="Freeform 82"/>
                <p:cNvSpPr/>
                <p:nvPr/>
              </p:nvSpPr>
              <p:spPr>
                <a:xfrm>
                  <a:off x="182562" y="38100"/>
                  <a:ext cx="61912" cy="98425"/>
                </a:xfrm>
                <a:custGeom>
                  <a:avLst/>
                  <a:gdLst>
                    <a:gd name="txL" fmla="*/ 0 w 35"/>
                    <a:gd name="txT" fmla="*/ 0 h 56"/>
                    <a:gd name="txR" fmla="*/ 35 w 35"/>
                    <a:gd name="txB" fmla="*/ 56 h 56"/>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35" h="56">
                      <a:moveTo>
                        <a:pt x="35" y="11"/>
                      </a:moveTo>
                      <a:cubicBezTo>
                        <a:pt x="27" y="11"/>
                        <a:pt x="27" y="11"/>
                        <a:pt x="27" y="11"/>
                      </a:cubicBezTo>
                      <a:cubicBezTo>
                        <a:pt x="18" y="11"/>
                        <a:pt x="14" y="17"/>
                        <a:pt x="13" y="23"/>
                      </a:cubicBezTo>
                      <a:cubicBezTo>
                        <a:pt x="35" y="23"/>
                        <a:pt x="35" y="23"/>
                        <a:pt x="35" y="23"/>
                      </a:cubicBezTo>
                      <a:cubicBezTo>
                        <a:pt x="35" y="33"/>
                        <a:pt x="35" y="33"/>
                        <a:pt x="35" y="33"/>
                      </a:cubicBezTo>
                      <a:cubicBezTo>
                        <a:pt x="13" y="33"/>
                        <a:pt x="13" y="33"/>
                        <a:pt x="13" y="33"/>
                      </a:cubicBezTo>
                      <a:cubicBezTo>
                        <a:pt x="14" y="39"/>
                        <a:pt x="18" y="45"/>
                        <a:pt x="27" y="45"/>
                      </a:cubicBezTo>
                      <a:cubicBezTo>
                        <a:pt x="35" y="45"/>
                        <a:pt x="35" y="45"/>
                        <a:pt x="35" y="45"/>
                      </a:cubicBezTo>
                      <a:cubicBezTo>
                        <a:pt x="35" y="56"/>
                        <a:pt x="35" y="56"/>
                        <a:pt x="35" y="56"/>
                      </a:cubicBezTo>
                      <a:cubicBezTo>
                        <a:pt x="28" y="56"/>
                        <a:pt x="28" y="56"/>
                        <a:pt x="28" y="56"/>
                      </a:cubicBezTo>
                      <a:cubicBezTo>
                        <a:pt x="9" y="56"/>
                        <a:pt x="0" y="42"/>
                        <a:pt x="0" y="28"/>
                      </a:cubicBezTo>
                      <a:cubicBezTo>
                        <a:pt x="0" y="14"/>
                        <a:pt x="9" y="0"/>
                        <a:pt x="28" y="0"/>
                      </a:cubicBezTo>
                      <a:cubicBezTo>
                        <a:pt x="35" y="0"/>
                        <a:pt x="35" y="0"/>
                        <a:pt x="35" y="0"/>
                      </a:cubicBezTo>
                      <a:lnTo>
                        <a:pt x="35" y="11"/>
                      </a:lnTo>
                      <a:close/>
                    </a:path>
                  </a:pathLst>
                </a:custGeom>
                <a:solidFill>
                  <a:srgbClr val="FFFFFF">
                    <a:alpha val="61960"/>
                  </a:srgbClr>
                </a:solidFill>
                <a:ln w="9525">
                  <a:noFill/>
                </a:ln>
              </p:spPr>
              <p:txBody>
                <a:bodyPr/>
                <a:p>
                  <a:endParaRPr lang="zh-CN" altLang="en-US" sz="2400"/>
                </a:p>
              </p:txBody>
            </p:sp>
            <p:sp>
              <p:nvSpPr>
                <p:cNvPr id="1051081" name="Freeform 83"/>
                <p:cNvSpPr/>
                <p:nvPr/>
              </p:nvSpPr>
              <p:spPr>
                <a:xfrm>
                  <a:off x="25876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20"/>
                        <a:pt x="0" y="20"/>
                        <a:pt x="0" y="20"/>
                      </a:cubicBezTo>
                      <a:cubicBezTo>
                        <a:pt x="0" y="5"/>
                        <a:pt x="7" y="0"/>
                        <a:pt x="19" y="0"/>
                      </a:cubicBezTo>
                      <a:cubicBezTo>
                        <a:pt x="28" y="0"/>
                        <a:pt x="36" y="6"/>
                        <a:pt x="36" y="16"/>
                      </a:cubicBezTo>
                      <a:cubicBezTo>
                        <a:pt x="36" y="20"/>
                        <a:pt x="34" y="25"/>
                        <a:pt x="30" y="27"/>
                      </a:cubicBezTo>
                      <a:cubicBezTo>
                        <a:pt x="35" y="30"/>
                        <a:pt x="38" y="35"/>
                        <a:pt x="38" y="41"/>
                      </a:cubicBezTo>
                      <a:cubicBezTo>
                        <a:pt x="38" y="50"/>
                        <a:pt x="32" y="57"/>
                        <a:pt x="22" y="57"/>
                      </a:cubicBezTo>
                      <a:cubicBezTo>
                        <a:pt x="14" y="57"/>
                        <a:pt x="14" y="57"/>
                        <a:pt x="14" y="57"/>
                      </a:cubicBezTo>
                      <a:cubicBezTo>
                        <a:pt x="14" y="46"/>
                        <a:pt x="14" y="46"/>
                        <a:pt x="14" y="46"/>
                      </a:cubicBezTo>
                      <a:cubicBezTo>
                        <a:pt x="21" y="46"/>
                        <a:pt x="21" y="46"/>
                        <a:pt x="21" y="46"/>
                      </a:cubicBezTo>
                      <a:cubicBezTo>
                        <a:pt x="24" y="46"/>
                        <a:pt x="26" y="43"/>
                        <a:pt x="26" y="40"/>
                      </a:cubicBezTo>
                      <a:cubicBezTo>
                        <a:pt x="26" y="35"/>
                        <a:pt x="23" y="33"/>
                        <a:pt x="20" y="33"/>
                      </a:cubicBezTo>
                      <a:cubicBezTo>
                        <a:pt x="14" y="33"/>
                        <a:pt x="14" y="33"/>
                        <a:pt x="14" y="33"/>
                      </a:cubicBezTo>
                      <a:cubicBezTo>
                        <a:pt x="14" y="23"/>
                        <a:pt x="14" y="23"/>
                        <a:pt x="14" y="23"/>
                      </a:cubicBezTo>
                      <a:cubicBezTo>
                        <a:pt x="17" y="23"/>
                        <a:pt x="17" y="23"/>
                        <a:pt x="17" y="23"/>
                      </a:cubicBezTo>
                      <a:cubicBezTo>
                        <a:pt x="21" y="23"/>
                        <a:pt x="24" y="21"/>
                        <a:pt x="24" y="17"/>
                      </a:cubicBezTo>
                      <a:cubicBezTo>
                        <a:pt x="24" y="14"/>
                        <a:pt x="22" y="11"/>
                        <a:pt x="18" y="11"/>
                      </a:cubicBezTo>
                      <a:cubicBezTo>
                        <a:pt x="14" y="11"/>
                        <a:pt x="11" y="13"/>
                        <a:pt x="11" y="19"/>
                      </a:cubicBezTo>
                      <a:cubicBezTo>
                        <a:pt x="11" y="57"/>
                        <a:pt x="11" y="57"/>
                        <a:pt x="11" y="57"/>
                      </a:cubicBezTo>
                      <a:lnTo>
                        <a:pt x="0" y="57"/>
                      </a:lnTo>
                      <a:close/>
                    </a:path>
                  </a:pathLst>
                </a:custGeom>
                <a:solidFill>
                  <a:srgbClr val="FFFFFF">
                    <a:alpha val="61960"/>
                  </a:srgbClr>
                </a:solidFill>
                <a:ln w="9525">
                  <a:noFill/>
                </a:ln>
              </p:spPr>
              <p:txBody>
                <a:bodyPr/>
                <a:p>
                  <a:endParaRPr lang="zh-CN" altLang="en-US" sz="2400"/>
                </a:p>
              </p:txBody>
            </p:sp>
            <p:sp>
              <p:nvSpPr>
                <p:cNvPr id="1051082" name="Freeform 84"/>
                <p:cNvSpPr/>
                <p:nvPr/>
              </p:nvSpPr>
              <p:spPr>
                <a:xfrm>
                  <a:off x="339724" y="34925"/>
                  <a:ext cx="66675"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5"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20"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3" name="Freeform 85"/>
                <p:cNvSpPr/>
                <p:nvPr/>
              </p:nvSpPr>
              <p:spPr>
                <a:xfrm>
                  <a:off x="420687" y="38100"/>
                  <a:ext cx="69850" cy="100012"/>
                </a:xfrm>
                <a:custGeom>
                  <a:avLst/>
                  <a:gdLst>
                    <a:gd name="txL" fmla="*/ 0 w 39"/>
                    <a:gd name="txT" fmla="*/ 0 h 57"/>
                    <a:gd name="txR" fmla="*/ 39 w 39"/>
                    <a:gd name="txB" fmla="*/ 57 h 57"/>
                  </a:gdLst>
                  <a:ahLst/>
                  <a:cxnLst>
                    <a:cxn ang="0">
                      <a:pos x="2147483647" y="0"/>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39" h="57">
                      <a:moveTo>
                        <a:pt x="39" y="0"/>
                      </a:moveTo>
                      <a:cubicBezTo>
                        <a:pt x="39" y="40"/>
                        <a:pt x="39" y="40"/>
                        <a:pt x="39" y="40"/>
                      </a:cubicBezTo>
                      <a:cubicBezTo>
                        <a:pt x="39" y="48"/>
                        <a:pt x="33" y="57"/>
                        <a:pt x="19" y="57"/>
                      </a:cubicBezTo>
                      <a:cubicBezTo>
                        <a:pt x="6" y="57"/>
                        <a:pt x="0" y="48"/>
                        <a:pt x="0" y="40"/>
                      </a:cubicBezTo>
                      <a:cubicBezTo>
                        <a:pt x="0" y="0"/>
                        <a:pt x="0" y="0"/>
                        <a:pt x="0" y="0"/>
                      </a:cubicBezTo>
                      <a:cubicBezTo>
                        <a:pt x="11" y="0"/>
                        <a:pt x="11" y="0"/>
                        <a:pt x="11" y="0"/>
                      </a:cubicBezTo>
                      <a:cubicBezTo>
                        <a:pt x="11" y="36"/>
                        <a:pt x="11" y="36"/>
                        <a:pt x="11" y="36"/>
                      </a:cubicBezTo>
                      <a:cubicBezTo>
                        <a:pt x="11" y="44"/>
                        <a:pt x="15" y="46"/>
                        <a:pt x="19" y="46"/>
                      </a:cubicBezTo>
                      <a:cubicBezTo>
                        <a:pt x="24" y="46"/>
                        <a:pt x="27" y="44"/>
                        <a:pt x="27" y="36"/>
                      </a:cubicBezTo>
                      <a:cubicBezTo>
                        <a:pt x="27" y="0"/>
                        <a:pt x="27" y="0"/>
                        <a:pt x="27" y="0"/>
                      </a:cubicBezTo>
                      <a:lnTo>
                        <a:pt x="39" y="0"/>
                      </a:lnTo>
                      <a:close/>
                    </a:path>
                  </a:pathLst>
                </a:custGeom>
                <a:solidFill>
                  <a:srgbClr val="FFFFFF">
                    <a:alpha val="61960"/>
                  </a:srgbClr>
                </a:solidFill>
                <a:ln w="9525">
                  <a:noFill/>
                </a:ln>
              </p:spPr>
              <p:txBody>
                <a:bodyPr/>
                <a:p>
                  <a:endParaRPr lang="zh-CN" altLang="en-US" sz="2400"/>
                </a:p>
              </p:txBody>
            </p:sp>
            <p:sp>
              <p:nvSpPr>
                <p:cNvPr id="1051084" name="Freeform 86"/>
                <p:cNvSpPr/>
                <p:nvPr/>
              </p:nvSpPr>
              <p:spPr>
                <a:xfrm>
                  <a:off x="506412" y="34925"/>
                  <a:ext cx="73025" cy="101600"/>
                </a:xfrm>
                <a:custGeom>
                  <a:avLst/>
                  <a:gdLst>
                    <a:gd name="txL" fmla="*/ 0 w 41"/>
                    <a:gd name="txT" fmla="*/ 0 h 57"/>
                    <a:gd name="txR" fmla="*/ 41 w 41"/>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1" h="57">
                      <a:moveTo>
                        <a:pt x="0" y="57"/>
                      </a:moveTo>
                      <a:cubicBezTo>
                        <a:pt x="0" y="20"/>
                        <a:pt x="0" y="20"/>
                        <a:pt x="0" y="20"/>
                      </a:cubicBezTo>
                      <a:cubicBezTo>
                        <a:pt x="0" y="10"/>
                        <a:pt x="6" y="0"/>
                        <a:pt x="21" y="0"/>
                      </a:cubicBezTo>
                      <a:cubicBezTo>
                        <a:pt x="35" y="0"/>
                        <a:pt x="41" y="10"/>
                        <a:pt x="41" y="20"/>
                      </a:cubicBezTo>
                      <a:cubicBezTo>
                        <a:pt x="41" y="57"/>
                        <a:pt x="41" y="57"/>
                        <a:pt x="41"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7" y="11"/>
                        <a:pt x="21" y="11"/>
                      </a:cubicBezTo>
                      <a:cubicBezTo>
                        <a:pt x="15" y="11"/>
                        <a:pt x="13" y="14"/>
                        <a:pt x="13" y="18"/>
                      </a:cubicBezTo>
                      <a:cubicBezTo>
                        <a:pt x="13" y="57"/>
                        <a:pt x="13" y="57"/>
                        <a:pt x="13" y="57"/>
                      </a:cubicBezTo>
                      <a:lnTo>
                        <a:pt x="0" y="57"/>
                      </a:lnTo>
                      <a:close/>
                    </a:path>
                  </a:pathLst>
                </a:custGeom>
                <a:solidFill>
                  <a:srgbClr val="FFFFFF">
                    <a:alpha val="61960"/>
                  </a:srgbClr>
                </a:solidFill>
                <a:ln w="9525">
                  <a:noFill/>
                </a:ln>
              </p:spPr>
              <p:txBody>
                <a:bodyPr/>
                <a:p>
                  <a:endParaRPr lang="zh-CN" altLang="en-US" sz="2400"/>
                </a:p>
              </p:txBody>
            </p:sp>
            <p:sp>
              <p:nvSpPr>
                <p:cNvPr id="1051085" name="Freeform 87"/>
                <p:cNvSpPr/>
                <p:nvPr/>
              </p:nvSpPr>
              <p:spPr>
                <a:xfrm>
                  <a:off x="595312" y="34925"/>
                  <a:ext cx="68262" cy="101600"/>
                </a:xfrm>
                <a:custGeom>
                  <a:avLst/>
                  <a:gdLst>
                    <a:gd name="txL" fmla="*/ 0 w 38"/>
                    <a:gd name="txT" fmla="*/ 0 h 57"/>
                    <a:gd name="txR" fmla="*/ 38 w 38"/>
                    <a:gd name="txB" fmla="*/ 57 h 57"/>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7">
                      <a:moveTo>
                        <a:pt x="0" y="57"/>
                      </a:moveTo>
                      <a:cubicBezTo>
                        <a:pt x="0" y="18"/>
                        <a:pt x="0" y="18"/>
                        <a:pt x="0" y="18"/>
                      </a:cubicBezTo>
                      <a:cubicBezTo>
                        <a:pt x="0" y="10"/>
                        <a:pt x="4" y="0"/>
                        <a:pt x="20" y="0"/>
                      </a:cubicBezTo>
                      <a:cubicBezTo>
                        <a:pt x="31"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4" y="35"/>
                        <a:pt x="19" y="35"/>
                      </a:cubicBezTo>
                      <a:cubicBezTo>
                        <a:pt x="15" y="35"/>
                        <a:pt x="15" y="35"/>
                        <a:pt x="15" y="35"/>
                      </a:cubicBezTo>
                      <a:cubicBezTo>
                        <a:pt x="15" y="24"/>
                        <a:pt x="15" y="24"/>
                        <a:pt x="15" y="24"/>
                      </a:cubicBezTo>
                      <a:cubicBezTo>
                        <a:pt x="20" y="24"/>
                        <a:pt x="25" y="23"/>
                        <a:pt x="25" y="18"/>
                      </a:cubicBezTo>
                      <a:cubicBezTo>
                        <a:pt x="25" y="13"/>
                        <a:pt x="22" y="11"/>
                        <a:pt x="18" y="11"/>
                      </a:cubicBezTo>
                      <a:cubicBezTo>
                        <a:pt x="15" y="11"/>
                        <a:pt x="12" y="13"/>
                        <a:pt x="12" y="18"/>
                      </a:cubicBezTo>
                      <a:cubicBezTo>
                        <a:pt x="12" y="57"/>
                        <a:pt x="12" y="57"/>
                        <a:pt x="12" y="57"/>
                      </a:cubicBezTo>
                      <a:lnTo>
                        <a:pt x="0" y="57"/>
                      </a:lnTo>
                      <a:close/>
                    </a:path>
                  </a:pathLst>
                </a:custGeom>
                <a:solidFill>
                  <a:srgbClr val="FFFFFF">
                    <a:alpha val="61960"/>
                  </a:srgbClr>
                </a:solidFill>
                <a:ln w="9525">
                  <a:noFill/>
                </a:ln>
              </p:spPr>
              <p:txBody>
                <a:bodyPr/>
                <a:p>
                  <a:endParaRPr lang="zh-CN" altLang="en-US" sz="2400"/>
                </a:p>
              </p:txBody>
            </p:sp>
            <p:sp>
              <p:nvSpPr>
                <p:cNvPr id="1051086" name="Freeform 88"/>
                <p:cNvSpPr/>
                <p:nvPr/>
              </p:nvSpPr>
              <p:spPr>
                <a:xfrm>
                  <a:off x="673099" y="38100"/>
                  <a:ext cx="66675" cy="98425"/>
                </a:xfrm>
                <a:custGeom>
                  <a:avLst/>
                  <a:gdLst>
                    <a:gd name="txL" fmla="*/ 0 w 37"/>
                    <a:gd name="txT" fmla="*/ 0 h 56"/>
                    <a:gd name="txR" fmla="*/ 37 w 37"/>
                    <a:gd name="txB" fmla="*/ 56 h 56"/>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37" h="56">
                      <a:moveTo>
                        <a:pt x="12" y="0"/>
                      </a:moveTo>
                      <a:cubicBezTo>
                        <a:pt x="12" y="16"/>
                        <a:pt x="12" y="16"/>
                        <a:pt x="12" y="16"/>
                      </a:cubicBezTo>
                      <a:cubicBezTo>
                        <a:pt x="12" y="22"/>
                        <a:pt x="14" y="25"/>
                        <a:pt x="19" y="25"/>
                      </a:cubicBezTo>
                      <a:cubicBezTo>
                        <a:pt x="24" y="25"/>
                        <a:pt x="25" y="22"/>
                        <a:pt x="25" y="16"/>
                      </a:cubicBezTo>
                      <a:cubicBezTo>
                        <a:pt x="25" y="0"/>
                        <a:pt x="25" y="0"/>
                        <a:pt x="25" y="0"/>
                      </a:cubicBezTo>
                      <a:cubicBezTo>
                        <a:pt x="37" y="0"/>
                        <a:pt x="37" y="0"/>
                        <a:pt x="37" y="0"/>
                      </a:cubicBezTo>
                      <a:cubicBezTo>
                        <a:pt x="37" y="20"/>
                        <a:pt x="37" y="20"/>
                        <a:pt x="37" y="20"/>
                      </a:cubicBezTo>
                      <a:cubicBezTo>
                        <a:pt x="37" y="26"/>
                        <a:pt x="34" y="33"/>
                        <a:pt x="25" y="35"/>
                      </a:cubicBezTo>
                      <a:cubicBezTo>
                        <a:pt x="25" y="56"/>
                        <a:pt x="25" y="56"/>
                        <a:pt x="25" y="56"/>
                      </a:cubicBezTo>
                      <a:cubicBezTo>
                        <a:pt x="13" y="56"/>
                        <a:pt x="13" y="56"/>
                        <a:pt x="13" y="56"/>
                      </a:cubicBezTo>
                      <a:cubicBezTo>
                        <a:pt x="13" y="35"/>
                        <a:pt x="13" y="35"/>
                        <a:pt x="13" y="35"/>
                      </a:cubicBezTo>
                      <a:cubicBezTo>
                        <a:pt x="8" y="34"/>
                        <a:pt x="5" y="32"/>
                        <a:pt x="3" y="29"/>
                      </a:cubicBezTo>
                      <a:cubicBezTo>
                        <a:pt x="1" y="26"/>
                        <a:pt x="0" y="23"/>
                        <a:pt x="0" y="20"/>
                      </a:cubicBezTo>
                      <a:cubicBezTo>
                        <a:pt x="0" y="0"/>
                        <a:pt x="0" y="0"/>
                        <a:pt x="0" y="0"/>
                      </a:cubicBezTo>
                      <a:lnTo>
                        <a:pt x="12" y="0"/>
                      </a:lnTo>
                      <a:close/>
                    </a:path>
                  </a:pathLst>
                </a:custGeom>
                <a:solidFill>
                  <a:srgbClr val="FFFFFF">
                    <a:alpha val="61960"/>
                  </a:srgbClr>
                </a:solidFill>
                <a:ln w="9525">
                  <a:noFill/>
                </a:ln>
              </p:spPr>
              <p:txBody>
                <a:bodyPr/>
                <a:p>
                  <a:endParaRPr lang="zh-CN" altLang="en-US" sz="2400"/>
                </a:p>
              </p:txBody>
            </p:sp>
            <p:sp>
              <p:nvSpPr>
                <p:cNvPr id="1051087" name="Line 89"/>
                <p:cNvSpPr/>
                <p:nvPr/>
              </p:nvSpPr>
              <p:spPr>
                <a:xfrm>
                  <a:off x="-12676" y="300127"/>
                  <a:ext cx="892091" cy="0"/>
                </a:xfrm>
                <a:prstGeom prst="line">
                  <a:avLst/>
                </a:prstGeom>
                <a:ln w="14288" cap="flat" cmpd="sng">
                  <a:solidFill>
                    <a:srgbClr val="FFFF00">
                      <a:alpha val="29803"/>
                    </a:srgbClr>
                  </a:solidFill>
                  <a:prstDash val="solid"/>
                  <a:headEnd type="none" w="med" len="med"/>
                  <a:tailEnd type="none" w="med" len="med"/>
                </a:ln>
              </p:spPr>
            </p:sp>
            <p:sp>
              <p:nvSpPr>
                <p:cNvPr id="1051088" name="Freeform 90"/>
                <p:cNvSpPr/>
                <p:nvPr/>
              </p:nvSpPr>
              <p:spPr>
                <a:xfrm>
                  <a:off x="33337" y="227012"/>
                  <a:ext cx="41275" cy="68262"/>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89" name="Freeform 91"/>
                <p:cNvSpPr/>
                <p:nvPr/>
              </p:nvSpPr>
              <p:spPr>
                <a:xfrm>
                  <a:off x="139699" y="227012"/>
                  <a:ext cx="77787" cy="68262"/>
                </a:xfrm>
                <a:custGeom>
                  <a:avLst/>
                  <a:gdLst>
                    <a:gd name="txL" fmla="*/ 0 w 43"/>
                    <a:gd name="txT" fmla="*/ 0 h 38"/>
                    <a:gd name="txR" fmla="*/ 43 w 43"/>
                    <a:gd name="txB" fmla="*/ 38 h 38"/>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8">
                      <a:moveTo>
                        <a:pt x="0" y="38"/>
                      </a:moveTo>
                      <a:cubicBezTo>
                        <a:pt x="4" y="7"/>
                        <a:pt x="4" y="7"/>
                        <a:pt x="4" y="7"/>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9" y="0"/>
                        <a:pt x="32" y="0"/>
                      </a:cubicBezTo>
                      <a:cubicBezTo>
                        <a:pt x="37" y="0"/>
                        <a:pt x="38" y="3"/>
                        <a:pt x="39" y="7"/>
                      </a:cubicBezTo>
                      <a:cubicBezTo>
                        <a:pt x="43" y="38"/>
                        <a:pt x="43" y="38"/>
                        <a:pt x="43" y="38"/>
                      </a:cubicBezTo>
                      <a:cubicBezTo>
                        <a:pt x="34" y="38"/>
                        <a:pt x="34" y="38"/>
                        <a:pt x="34" y="38"/>
                      </a:cubicBezTo>
                      <a:cubicBezTo>
                        <a:pt x="31" y="9"/>
                        <a:pt x="31" y="9"/>
                        <a:pt x="31" y="9"/>
                      </a:cubicBezTo>
                      <a:cubicBezTo>
                        <a:pt x="31" y="9"/>
                        <a:pt x="31" y="9"/>
                        <a:pt x="31" y="9"/>
                      </a:cubicBezTo>
                      <a:cubicBezTo>
                        <a:pt x="25" y="36"/>
                        <a:pt x="25" y="36"/>
                        <a:pt x="25" y="36"/>
                      </a:cubicBezTo>
                      <a:cubicBezTo>
                        <a:pt x="24" y="38"/>
                        <a:pt x="23" y="38"/>
                        <a:pt x="21" y="38"/>
                      </a:cubicBezTo>
                      <a:cubicBezTo>
                        <a:pt x="19" y="38"/>
                        <a:pt x="18" y="38"/>
                        <a:pt x="18"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0" name="Freeform 92"/>
                <p:cNvSpPr/>
                <p:nvPr/>
              </p:nvSpPr>
              <p:spPr>
                <a:xfrm>
                  <a:off x="280987" y="227012"/>
                  <a:ext cx="42862" cy="68262"/>
                </a:xfrm>
                <a:custGeom>
                  <a:avLst/>
                  <a:gdLst>
                    <a:gd name="txL" fmla="*/ 0 w 27"/>
                    <a:gd name="txT" fmla="*/ 0 h 43"/>
                    <a:gd name="txR" fmla="*/ 27 w 27"/>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7" h="43">
                      <a:moveTo>
                        <a:pt x="9" y="9"/>
                      </a:moveTo>
                      <a:lnTo>
                        <a:pt x="0" y="9"/>
                      </a:lnTo>
                      <a:lnTo>
                        <a:pt x="0" y="0"/>
                      </a:lnTo>
                      <a:lnTo>
                        <a:pt x="27" y="0"/>
                      </a:lnTo>
                      <a:lnTo>
                        <a:pt x="27" y="9"/>
                      </a:lnTo>
                      <a:lnTo>
                        <a:pt x="18" y="9"/>
                      </a:lnTo>
                      <a:lnTo>
                        <a:pt x="18" y="43"/>
                      </a:lnTo>
                      <a:lnTo>
                        <a:pt x="9" y="43"/>
                      </a:lnTo>
                      <a:lnTo>
                        <a:pt x="9" y="9"/>
                      </a:lnTo>
                      <a:close/>
                    </a:path>
                  </a:pathLst>
                </a:custGeom>
                <a:solidFill>
                  <a:schemeClr val="bg1">
                    <a:alpha val="56862"/>
                  </a:schemeClr>
                </a:solidFill>
                <a:ln w="9525">
                  <a:noFill/>
                </a:ln>
              </p:spPr>
              <p:txBody>
                <a:bodyPr/>
                <a:p>
                  <a:endParaRPr lang="zh-CN" altLang="en-US" sz="2400"/>
                </a:p>
              </p:txBody>
            </p:sp>
            <p:sp>
              <p:nvSpPr>
                <p:cNvPr id="1051091" name="Freeform 93"/>
                <p:cNvSpPr/>
                <p:nvPr/>
              </p:nvSpPr>
              <p:spPr>
                <a:xfrm>
                  <a:off x="388937" y="227012"/>
                  <a:ext cx="73025" cy="69850"/>
                </a:xfrm>
                <a:custGeom>
                  <a:avLst/>
                  <a:gdLst>
                    <a:gd name="txL" fmla="*/ 0 w 41"/>
                    <a:gd name="txT" fmla="*/ 0 h 39"/>
                    <a:gd name="txR" fmla="*/ 41 w 41"/>
                    <a:gd name="txB" fmla="*/ 39 h 39"/>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1" h="39">
                      <a:moveTo>
                        <a:pt x="25" y="0"/>
                      </a:moveTo>
                      <a:cubicBezTo>
                        <a:pt x="25" y="24"/>
                        <a:pt x="25" y="24"/>
                        <a:pt x="25" y="24"/>
                      </a:cubicBezTo>
                      <a:cubicBezTo>
                        <a:pt x="25"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7" y="39"/>
                        <a:pt x="30" y="39"/>
                      </a:cubicBezTo>
                      <a:cubicBezTo>
                        <a:pt x="26" y="39"/>
                        <a:pt x="24" y="37"/>
                        <a:pt x="21" y="34"/>
                      </a:cubicBezTo>
                      <a:cubicBezTo>
                        <a:pt x="18" y="37"/>
                        <a:pt x="15" y="39"/>
                        <a:pt x="11" y="39"/>
                      </a:cubicBezTo>
                      <a:cubicBezTo>
                        <a:pt x="5" y="39"/>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6862"/>
                  </a:schemeClr>
                </a:solidFill>
                <a:ln w="9525">
                  <a:noFill/>
                </a:ln>
              </p:spPr>
              <p:txBody>
                <a:bodyPr/>
                <a:p>
                  <a:endParaRPr lang="zh-CN" altLang="en-US" sz="2400"/>
                </a:p>
              </p:txBody>
            </p:sp>
            <p:sp>
              <p:nvSpPr>
                <p:cNvPr id="1051092" name="Freeform 94"/>
                <p:cNvSpPr/>
                <p:nvPr/>
              </p:nvSpPr>
              <p:spPr>
                <a:xfrm>
                  <a:off x="528637" y="227012"/>
                  <a:ext cx="44450" cy="68262"/>
                </a:xfrm>
                <a:custGeom>
                  <a:avLst/>
                  <a:gdLst>
                    <a:gd name="txL" fmla="*/ 0 w 28"/>
                    <a:gd name="txT" fmla="*/ 0 h 43"/>
                    <a:gd name="txR" fmla="*/ 28 w 28"/>
                    <a:gd name="txB" fmla="*/ 43 h 43"/>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8" h="43">
                      <a:moveTo>
                        <a:pt x="10" y="9"/>
                      </a:moveTo>
                      <a:lnTo>
                        <a:pt x="0" y="9"/>
                      </a:lnTo>
                      <a:lnTo>
                        <a:pt x="0" y="0"/>
                      </a:lnTo>
                      <a:lnTo>
                        <a:pt x="28" y="0"/>
                      </a:lnTo>
                      <a:lnTo>
                        <a:pt x="28" y="9"/>
                      </a:lnTo>
                      <a:lnTo>
                        <a:pt x="17" y="9"/>
                      </a:lnTo>
                      <a:lnTo>
                        <a:pt x="17" y="43"/>
                      </a:lnTo>
                      <a:lnTo>
                        <a:pt x="10" y="43"/>
                      </a:lnTo>
                      <a:lnTo>
                        <a:pt x="10" y="9"/>
                      </a:lnTo>
                      <a:close/>
                    </a:path>
                  </a:pathLst>
                </a:custGeom>
                <a:solidFill>
                  <a:schemeClr val="bg1">
                    <a:alpha val="56862"/>
                  </a:schemeClr>
                </a:solidFill>
                <a:ln w="9525">
                  <a:noFill/>
                </a:ln>
              </p:spPr>
              <p:txBody>
                <a:bodyPr/>
                <a:p>
                  <a:endParaRPr lang="zh-CN" altLang="en-US" sz="2400"/>
                </a:p>
              </p:txBody>
            </p:sp>
            <p:sp>
              <p:nvSpPr>
                <p:cNvPr id="1051093" name="Freeform 95"/>
                <p:cNvSpPr/>
                <p:nvPr/>
              </p:nvSpPr>
              <p:spPr>
                <a:xfrm>
                  <a:off x="657224" y="227012"/>
                  <a:ext cx="34925" cy="68262"/>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8"/>
                        <a:pt x="19" y="8"/>
                        <a:pt x="19" y="8"/>
                      </a:cubicBezTo>
                      <a:cubicBezTo>
                        <a:pt x="12" y="8"/>
                        <a:pt x="12" y="8"/>
                        <a:pt x="12" y="8"/>
                      </a:cubicBezTo>
                      <a:cubicBezTo>
                        <a:pt x="9" y="8"/>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6862"/>
                  </a:schemeClr>
                </a:solidFill>
                <a:ln w="9525">
                  <a:noFill/>
                </a:ln>
              </p:spPr>
              <p:txBody>
                <a:bodyPr/>
                <a:p>
                  <a:endParaRPr lang="zh-CN" altLang="en-US" sz="2400"/>
                </a:p>
              </p:txBody>
            </p:sp>
            <p:sp>
              <p:nvSpPr>
                <p:cNvPr id="1051094" name="Freeform 96"/>
                <p:cNvSpPr/>
                <p:nvPr/>
              </p:nvSpPr>
              <p:spPr>
                <a:xfrm>
                  <a:off x="776287" y="227012"/>
                  <a:ext cx="42862" cy="68262"/>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1" y="7"/>
                        <a:pt x="11" y="7"/>
                        <a:pt x="11" y="7"/>
                      </a:cubicBezTo>
                      <a:cubicBezTo>
                        <a:pt x="9" y="7"/>
                        <a:pt x="9" y="8"/>
                        <a:pt x="9" y="10"/>
                      </a:cubicBezTo>
                      <a:cubicBezTo>
                        <a:pt x="9" y="13"/>
                        <a:pt x="24" y="19"/>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8"/>
                      </a:cubicBezTo>
                      <a:cubicBezTo>
                        <a:pt x="15" y="24"/>
                        <a:pt x="0" y="20"/>
                        <a:pt x="0" y="10"/>
                      </a:cubicBezTo>
                      <a:cubicBezTo>
                        <a:pt x="0" y="3"/>
                        <a:pt x="5" y="0"/>
                        <a:pt x="10" y="0"/>
                      </a:cubicBezTo>
                      <a:cubicBezTo>
                        <a:pt x="22" y="0"/>
                        <a:pt x="22" y="0"/>
                        <a:pt x="22" y="0"/>
                      </a:cubicBezTo>
                      <a:lnTo>
                        <a:pt x="22" y="7"/>
                      </a:lnTo>
                      <a:close/>
                    </a:path>
                  </a:pathLst>
                </a:custGeom>
                <a:solidFill>
                  <a:schemeClr val="bg1">
                    <a:alpha val="56862"/>
                  </a:schemeClr>
                </a:solidFill>
                <a:ln w="9525">
                  <a:noFill/>
                </a:ln>
              </p:spPr>
              <p:txBody>
                <a:bodyPr/>
                <a:p>
                  <a:endParaRPr lang="zh-CN" altLang="en-US" sz="2400"/>
                </a:p>
              </p:txBody>
            </p:sp>
            <p:sp>
              <p:nvSpPr>
                <p:cNvPr id="1051095" name="Freeform 97"/>
                <p:cNvSpPr/>
                <p:nvPr/>
              </p:nvSpPr>
              <p:spPr>
                <a:xfrm>
                  <a:off x="784224" y="379412"/>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096" name="Freeform 98"/>
                <p:cNvSpPr/>
                <p:nvPr/>
              </p:nvSpPr>
              <p:spPr>
                <a:xfrm>
                  <a:off x="34924" y="490537"/>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097" name="Freeform 99"/>
                <p:cNvSpPr/>
                <p:nvPr/>
              </p:nvSpPr>
              <p:spPr>
                <a:xfrm>
                  <a:off x="160337" y="492125"/>
                  <a:ext cx="33337" cy="49212"/>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098" name="Freeform 100"/>
                <p:cNvSpPr/>
                <p:nvPr/>
              </p:nvSpPr>
              <p:spPr>
                <a:xfrm>
                  <a:off x="282574" y="490537"/>
                  <a:ext cx="36512" cy="5080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099" name="Freeform 101"/>
                <p:cNvSpPr/>
                <p:nvPr/>
              </p:nvSpPr>
              <p:spPr>
                <a:xfrm>
                  <a:off x="407987" y="492125"/>
                  <a:ext cx="34925" cy="49212"/>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6" y="5"/>
                        <a:pt x="6" y="5"/>
                        <a:pt x="6" y="5"/>
                      </a:cubicBezTo>
                      <a:cubicBezTo>
                        <a:pt x="6" y="10"/>
                        <a:pt x="6" y="10"/>
                        <a:pt x="6" y="10"/>
                      </a:cubicBezTo>
                      <a:cubicBezTo>
                        <a:pt x="10" y="10"/>
                        <a:pt x="10" y="10"/>
                        <a:pt x="10" y="10"/>
                      </a:cubicBezTo>
                      <a:cubicBezTo>
                        <a:pt x="14" y="10"/>
                        <a:pt x="19" y="13"/>
                        <a:pt x="19" y="19"/>
                      </a:cubicBezTo>
                      <a:cubicBezTo>
                        <a:pt x="19" y="25"/>
                        <a:pt x="14" y="28"/>
                        <a:pt x="10" y="28"/>
                      </a:cubicBezTo>
                      <a:cubicBezTo>
                        <a:pt x="0" y="28"/>
                        <a:pt x="0" y="28"/>
                        <a:pt x="0" y="28"/>
                      </a:cubicBezTo>
                      <a:cubicBezTo>
                        <a:pt x="0" y="22"/>
                        <a:pt x="0" y="22"/>
                        <a:pt x="0" y="22"/>
                      </a:cubicBezTo>
                      <a:cubicBezTo>
                        <a:pt x="8" y="22"/>
                        <a:pt x="8" y="22"/>
                        <a:pt x="8" y="22"/>
                      </a:cubicBezTo>
                      <a:cubicBezTo>
                        <a:pt x="10" y="22"/>
                        <a:pt x="12" y="22"/>
                        <a:pt x="12" y="19"/>
                      </a:cubicBezTo>
                      <a:cubicBezTo>
                        <a:pt x="12" y="15"/>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6862"/>
                  </a:schemeClr>
                </a:solidFill>
                <a:ln w="9525">
                  <a:noFill/>
                </a:ln>
              </p:spPr>
              <p:txBody>
                <a:bodyPr/>
                <a:p>
                  <a:endParaRPr lang="zh-CN" altLang="en-US" sz="2400"/>
                </a:p>
              </p:txBody>
            </p:sp>
            <p:sp>
              <p:nvSpPr>
                <p:cNvPr id="1051100" name="Freeform 102"/>
                <p:cNvSpPr/>
                <p:nvPr/>
              </p:nvSpPr>
              <p:spPr>
                <a:xfrm>
                  <a:off x="531812" y="492125"/>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7" y="16"/>
                        <a:pt x="6" y="17"/>
                        <a:pt x="6" y="18"/>
                      </a:cubicBezTo>
                      <a:cubicBezTo>
                        <a:pt x="6" y="21"/>
                        <a:pt x="8" y="22"/>
                        <a:pt x="10" y="22"/>
                      </a:cubicBezTo>
                      <a:cubicBezTo>
                        <a:pt x="12" y="22"/>
                        <a:pt x="14" y="21"/>
                        <a:pt x="14" y="18"/>
                      </a:cubicBezTo>
                      <a:cubicBezTo>
                        <a:pt x="14" y="16"/>
                        <a:pt x="12" y="14"/>
                        <a:pt x="10" y="14"/>
                      </a:cubicBezTo>
                      <a:cubicBezTo>
                        <a:pt x="13" y="9"/>
                        <a:pt x="13" y="9"/>
                        <a:pt x="13"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01" name="Freeform 103"/>
                <p:cNvSpPr/>
                <p:nvPr/>
              </p:nvSpPr>
              <p:spPr>
                <a:xfrm>
                  <a:off x="657224" y="492125"/>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02" name="Freeform 104"/>
                <p:cNvSpPr>
                  <a:spLocks noEditPoints="1"/>
                </p:cNvSpPr>
                <p:nvPr/>
              </p:nvSpPr>
              <p:spPr>
                <a:xfrm>
                  <a:off x="777874" y="490537"/>
                  <a:ext cx="36512"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5" y="29"/>
                        <a:pt x="0" y="26"/>
                        <a:pt x="0" y="20"/>
                      </a:cubicBezTo>
                      <a:cubicBezTo>
                        <a:pt x="0" y="17"/>
                        <a:pt x="2" y="15"/>
                        <a:pt x="5" y="13"/>
                      </a:cubicBezTo>
                      <a:cubicBezTo>
                        <a:pt x="3" y="12"/>
                        <a:pt x="1" y="10"/>
                        <a:pt x="1" y="8"/>
                      </a:cubicBezTo>
                      <a:cubicBezTo>
                        <a:pt x="1" y="3"/>
                        <a:pt x="6" y="0"/>
                        <a:pt x="11"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sp>
              <p:nvSpPr>
                <p:cNvPr id="1051103" name="Freeform 105"/>
                <p:cNvSpPr/>
                <p:nvPr/>
              </p:nvSpPr>
              <p:spPr>
                <a:xfrm>
                  <a:off x="34924"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3"/>
                        <a:pt x="13" y="13"/>
                        <a:pt x="13" y="13"/>
                      </a:cubicBezTo>
                      <a:cubicBezTo>
                        <a:pt x="14" y="12"/>
                        <a:pt x="14" y="11"/>
                        <a:pt x="14" y="10"/>
                      </a:cubicBezTo>
                      <a:cubicBezTo>
                        <a:pt x="14" y="8"/>
                        <a:pt x="12" y="6"/>
                        <a:pt x="10" y="6"/>
                      </a:cubicBezTo>
                      <a:cubicBezTo>
                        <a:pt x="8" y="6"/>
                        <a:pt x="6" y="8"/>
                        <a:pt x="6" y="10"/>
                      </a:cubicBezTo>
                      <a:cubicBezTo>
                        <a:pt x="6" y="13"/>
                        <a:pt x="8" y="14"/>
                        <a:pt x="10"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6862"/>
                  </a:schemeClr>
                </a:solidFill>
                <a:ln w="9525">
                  <a:noFill/>
                </a:ln>
              </p:spPr>
              <p:txBody>
                <a:bodyPr/>
                <a:p>
                  <a:endParaRPr lang="zh-CN" altLang="en-US" sz="2400"/>
                </a:p>
              </p:txBody>
            </p:sp>
            <p:sp>
              <p:nvSpPr>
                <p:cNvPr id="1051104" name="Freeform 106"/>
                <p:cNvSpPr/>
                <p:nvPr/>
              </p:nvSpPr>
              <p:spPr>
                <a:xfrm>
                  <a:off x="147637"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5" name="Freeform 107"/>
                <p:cNvSpPr>
                  <a:spLocks noEditPoints="1"/>
                </p:cNvSpPr>
                <p:nvPr/>
              </p:nvSpPr>
              <p:spPr>
                <a:xfrm>
                  <a:off x="173037" y="603250"/>
                  <a:ext cx="34925" cy="52387"/>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06" name="Freeform 108"/>
                <p:cNvSpPr/>
                <p:nvPr/>
              </p:nvSpPr>
              <p:spPr>
                <a:xfrm>
                  <a:off x="277812"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7" name="Freeform 109"/>
                <p:cNvSpPr/>
                <p:nvPr/>
              </p:nvSpPr>
              <p:spPr>
                <a:xfrm>
                  <a:off x="3032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5" y="32"/>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8" name="Freeform 110"/>
                <p:cNvSpPr/>
                <p:nvPr/>
              </p:nvSpPr>
              <p:spPr>
                <a:xfrm>
                  <a:off x="396874"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09" name="Freeform 111"/>
                <p:cNvSpPr/>
                <p:nvPr/>
              </p:nvSpPr>
              <p:spPr>
                <a:xfrm>
                  <a:off x="420687" y="603250"/>
                  <a:ext cx="36512"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10" name="Freeform 112"/>
                <p:cNvSpPr/>
                <p:nvPr/>
              </p:nvSpPr>
              <p:spPr>
                <a:xfrm>
                  <a:off x="519112" y="604837"/>
                  <a:ext cx="19050" cy="50800"/>
                </a:xfrm>
                <a:custGeom>
                  <a:avLst/>
                  <a:gdLst>
                    <a:gd name="txL" fmla="*/ 0 w 12"/>
                    <a:gd name="txT" fmla="*/ 0 h 32"/>
                    <a:gd name="txR" fmla="*/ 12 w 12"/>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2" h="32">
                      <a:moveTo>
                        <a:pt x="0" y="0"/>
                      </a:moveTo>
                      <a:lnTo>
                        <a:pt x="12" y="0"/>
                      </a:lnTo>
                      <a:lnTo>
                        <a:pt x="12"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1" name="Freeform 113"/>
                <p:cNvSpPr/>
                <p:nvPr/>
              </p:nvSpPr>
              <p:spPr>
                <a:xfrm>
                  <a:off x="544512" y="604837"/>
                  <a:ext cx="33337" cy="50800"/>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12" name="Freeform 114"/>
                <p:cNvSpPr/>
                <p:nvPr/>
              </p:nvSpPr>
              <p:spPr>
                <a:xfrm>
                  <a:off x="642937" y="604837"/>
                  <a:ext cx="20637" cy="50800"/>
                </a:xfrm>
                <a:custGeom>
                  <a:avLst/>
                  <a:gdLst>
                    <a:gd name="txL" fmla="*/ 0 w 13"/>
                    <a:gd name="txT" fmla="*/ 0 h 32"/>
                    <a:gd name="txR" fmla="*/ 13 w 13"/>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3" h="32">
                      <a:moveTo>
                        <a:pt x="0" y="0"/>
                      </a:moveTo>
                      <a:lnTo>
                        <a:pt x="13" y="0"/>
                      </a:lnTo>
                      <a:lnTo>
                        <a:pt x="13" y="32"/>
                      </a:lnTo>
                      <a:lnTo>
                        <a:pt x="6" y="32"/>
                      </a:lnTo>
                      <a:lnTo>
                        <a:pt x="6"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3" name="Freeform 115"/>
                <p:cNvSpPr/>
                <p:nvPr/>
              </p:nvSpPr>
              <p:spPr>
                <a:xfrm>
                  <a:off x="668337" y="603250"/>
                  <a:ext cx="34925" cy="52387"/>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0" h="29">
                      <a:moveTo>
                        <a:pt x="16" y="1"/>
                      </a:moveTo>
                      <a:cubicBezTo>
                        <a:pt x="5" y="17"/>
                        <a:pt x="5" y="17"/>
                        <a:pt x="5" y="17"/>
                      </a:cubicBezTo>
                      <a:cubicBezTo>
                        <a:pt x="12" y="17"/>
                        <a:pt x="12" y="17"/>
                        <a:pt x="12" y="17"/>
                      </a:cubicBezTo>
                      <a:cubicBezTo>
                        <a:pt x="12" y="10"/>
                        <a:pt x="12" y="10"/>
                        <a:pt x="12" y="10"/>
                      </a:cubicBezTo>
                      <a:cubicBezTo>
                        <a:pt x="17" y="1"/>
                        <a:pt x="17" y="1"/>
                        <a:pt x="17" y="1"/>
                      </a:cubicBezTo>
                      <a:cubicBezTo>
                        <a:pt x="17" y="1"/>
                        <a:pt x="18" y="0"/>
                        <a:pt x="18" y="0"/>
                      </a:cubicBezTo>
                      <a:cubicBezTo>
                        <a:pt x="18" y="0"/>
                        <a:pt x="18" y="1"/>
                        <a:pt x="18" y="1"/>
                      </a:cubicBezTo>
                      <a:cubicBezTo>
                        <a:pt x="18" y="17"/>
                        <a:pt x="18" y="17"/>
                        <a:pt x="18" y="17"/>
                      </a:cubicBezTo>
                      <a:cubicBezTo>
                        <a:pt x="20" y="17"/>
                        <a:pt x="20" y="17"/>
                        <a:pt x="20" y="17"/>
                      </a:cubicBezTo>
                      <a:cubicBezTo>
                        <a:pt x="20" y="23"/>
                        <a:pt x="20" y="23"/>
                        <a:pt x="20"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1"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14" name="Freeform 116"/>
                <p:cNvSpPr/>
                <p:nvPr/>
              </p:nvSpPr>
              <p:spPr>
                <a:xfrm>
                  <a:off x="768349" y="604837"/>
                  <a:ext cx="17462" cy="50800"/>
                </a:xfrm>
                <a:custGeom>
                  <a:avLst/>
                  <a:gdLst>
                    <a:gd name="txL" fmla="*/ 0 w 11"/>
                    <a:gd name="txT" fmla="*/ 0 h 32"/>
                    <a:gd name="txR" fmla="*/ 11 w 11"/>
                    <a:gd name="txB" fmla="*/ 32 h 32"/>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2">
                      <a:moveTo>
                        <a:pt x="0" y="0"/>
                      </a:moveTo>
                      <a:lnTo>
                        <a:pt x="11" y="0"/>
                      </a:lnTo>
                      <a:lnTo>
                        <a:pt x="11" y="32"/>
                      </a:lnTo>
                      <a:lnTo>
                        <a:pt x="4" y="32"/>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5" name="Freeform 117"/>
                <p:cNvSpPr/>
                <p:nvPr/>
              </p:nvSpPr>
              <p:spPr>
                <a:xfrm>
                  <a:off x="792162" y="604837"/>
                  <a:ext cx="33337" cy="50800"/>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16" name="Freeform 118"/>
                <p:cNvSpPr/>
                <p:nvPr/>
              </p:nvSpPr>
              <p:spPr>
                <a:xfrm>
                  <a:off x="25399"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7" name="Freeform 119"/>
                <p:cNvSpPr/>
                <p:nvPr/>
              </p:nvSpPr>
              <p:spPr>
                <a:xfrm>
                  <a:off x="49212" y="719137"/>
                  <a:ext cx="36512"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6862"/>
                  </a:schemeClr>
                </a:solidFill>
                <a:ln w="9525">
                  <a:noFill/>
                </a:ln>
              </p:spPr>
              <p:txBody>
                <a:bodyPr/>
                <a:p>
                  <a:endParaRPr lang="zh-CN" altLang="en-US" sz="2400"/>
                </a:p>
              </p:txBody>
            </p:sp>
            <p:sp>
              <p:nvSpPr>
                <p:cNvPr id="1051118" name="Freeform 120"/>
                <p:cNvSpPr/>
                <p:nvPr/>
              </p:nvSpPr>
              <p:spPr>
                <a:xfrm>
                  <a:off x="14922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19" name="Freeform 121"/>
                <p:cNvSpPr/>
                <p:nvPr/>
              </p:nvSpPr>
              <p:spPr>
                <a:xfrm>
                  <a:off x="173037" y="719137"/>
                  <a:ext cx="31750" cy="49212"/>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20" name="Freeform 122"/>
                <p:cNvSpPr/>
                <p:nvPr/>
              </p:nvSpPr>
              <p:spPr>
                <a:xfrm>
                  <a:off x="271462"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5" y="31"/>
                      </a:lnTo>
                      <a:lnTo>
                        <a:pt x="5"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1" name="Freeform 123"/>
                <p:cNvSpPr>
                  <a:spLocks noEditPoints="1"/>
                </p:cNvSpPr>
                <p:nvPr/>
              </p:nvSpPr>
              <p:spPr>
                <a:xfrm>
                  <a:off x="296862" y="717550"/>
                  <a:ext cx="34925" cy="50800"/>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56862"/>
                  </a:schemeClr>
                </a:solidFill>
                <a:ln w="9525">
                  <a:noFill/>
                </a:ln>
              </p:spPr>
              <p:txBody>
                <a:bodyPr/>
                <a:p>
                  <a:endParaRPr lang="zh-CN" altLang="en-US" sz="2400"/>
                </a:p>
              </p:txBody>
            </p:sp>
            <p:sp>
              <p:nvSpPr>
                <p:cNvPr id="1051122" name="Freeform 124"/>
                <p:cNvSpPr/>
                <p:nvPr/>
              </p:nvSpPr>
              <p:spPr>
                <a:xfrm>
                  <a:off x="3968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3" name="Freeform 125"/>
                <p:cNvSpPr/>
                <p:nvPr/>
              </p:nvSpPr>
              <p:spPr>
                <a:xfrm>
                  <a:off x="419099"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5" y="29"/>
                      </a:moveTo>
                      <a:cubicBezTo>
                        <a:pt x="13" y="13"/>
                        <a:pt x="13" y="13"/>
                        <a:pt x="13" y="13"/>
                      </a:cubicBezTo>
                      <a:cubicBezTo>
                        <a:pt x="14" y="12"/>
                        <a:pt x="14" y="11"/>
                        <a:pt x="14" y="10"/>
                      </a:cubicBezTo>
                      <a:cubicBezTo>
                        <a:pt x="14" y="8"/>
                        <a:pt x="13" y="6"/>
                        <a:pt x="10" y="6"/>
                      </a:cubicBezTo>
                      <a:cubicBezTo>
                        <a:pt x="8" y="6"/>
                        <a:pt x="6" y="8"/>
                        <a:pt x="6" y="10"/>
                      </a:cubicBezTo>
                      <a:cubicBezTo>
                        <a:pt x="6" y="13"/>
                        <a:pt x="8" y="14"/>
                        <a:pt x="11" y="14"/>
                      </a:cubicBezTo>
                      <a:cubicBezTo>
                        <a:pt x="8" y="20"/>
                        <a:pt x="8" y="20"/>
                        <a:pt x="8"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5" y="29"/>
                      </a:lnTo>
                      <a:close/>
                    </a:path>
                  </a:pathLst>
                </a:custGeom>
                <a:solidFill>
                  <a:schemeClr val="bg1">
                    <a:alpha val="56862"/>
                  </a:schemeClr>
                </a:solidFill>
                <a:ln w="9525">
                  <a:noFill/>
                </a:ln>
              </p:spPr>
              <p:txBody>
                <a:bodyPr/>
                <a:p>
                  <a:endParaRPr lang="zh-CN" altLang="en-US" sz="2400"/>
                </a:p>
              </p:txBody>
            </p:sp>
            <p:sp>
              <p:nvSpPr>
                <p:cNvPr id="1051124" name="Freeform 126"/>
                <p:cNvSpPr/>
                <p:nvPr/>
              </p:nvSpPr>
              <p:spPr>
                <a:xfrm>
                  <a:off x="511174" y="717550"/>
                  <a:ext cx="34925"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25" name="Freeform 127"/>
                <p:cNvSpPr>
                  <a:spLocks noEditPoints="1"/>
                </p:cNvSpPr>
                <p:nvPr/>
              </p:nvSpPr>
              <p:spPr>
                <a:xfrm>
                  <a:off x="549274" y="717550"/>
                  <a:ext cx="34925" cy="50800"/>
                </a:xfrm>
                <a:custGeom>
                  <a:avLst/>
                  <a:gdLst>
                    <a:gd name="txL" fmla="*/ 0 w 20"/>
                    <a:gd name="txT" fmla="*/ 0 h 29"/>
                    <a:gd name="txR" fmla="*/ 20 w 20"/>
                    <a:gd name="txB" fmla="*/ 29 h 29"/>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56862"/>
                  </a:schemeClr>
                </a:solidFill>
                <a:ln w="9525">
                  <a:noFill/>
                </a:ln>
              </p:spPr>
              <p:txBody>
                <a:bodyPr/>
                <a:p>
                  <a:endParaRPr lang="zh-CN" altLang="en-US" sz="2400"/>
                </a:p>
              </p:txBody>
            </p:sp>
            <p:sp>
              <p:nvSpPr>
                <p:cNvPr id="1051126" name="Freeform 128"/>
                <p:cNvSpPr/>
                <p:nvPr/>
              </p:nvSpPr>
              <p:spPr>
                <a:xfrm>
                  <a:off x="638174" y="717550"/>
                  <a:ext cx="34925"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7" name="Freeform 129"/>
                <p:cNvSpPr/>
                <p:nvPr/>
              </p:nvSpPr>
              <p:spPr>
                <a:xfrm>
                  <a:off x="676274" y="719137"/>
                  <a:ext cx="17462" cy="49212"/>
                </a:xfrm>
                <a:custGeom>
                  <a:avLst/>
                  <a:gdLst>
                    <a:gd name="txL" fmla="*/ 0 w 11"/>
                    <a:gd name="txT" fmla="*/ 0 h 31"/>
                    <a:gd name="txR" fmla="*/ 11 w 11"/>
                    <a:gd name="txB" fmla="*/ 31 h 31"/>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11" h="31">
                      <a:moveTo>
                        <a:pt x="0" y="0"/>
                      </a:moveTo>
                      <a:lnTo>
                        <a:pt x="11" y="0"/>
                      </a:lnTo>
                      <a:lnTo>
                        <a:pt x="11" y="31"/>
                      </a:lnTo>
                      <a:lnTo>
                        <a:pt x="4" y="31"/>
                      </a:lnTo>
                      <a:lnTo>
                        <a:pt x="4" y="6"/>
                      </a:lnTo>
                      <a:lnTo>
                        <a:pt x="0" y="6"/>
                      </a:lnTo>
                      <a:lnTo>
                        <a:pt x="0" y="0"/>
                      </a:lnTo>
                      <a:close/>
                    </a:path>
                  </a:pathLst>
                </a:custGeom>
                <a:solidFill>
                  <a:schemeClr val="bg1">
                    <a:alpha val="56862"/>
                  </a:schemeClr>
                </a:solidFill>
                <a:ln w="9525">
                  <a:noFill/>
                </a:ln>
              </p:spPr>
              <p:txBody>
                <a:bodyPr/>
                <a:p>
                  <a:endParaRPr lang="zh-CN" altLang="en-US" sz="2400"/>
                </a:p>
              </p:txBody>
            </p:sp>
            <p:sp>
              <p:nvSpPr>
                <p:cNvPr id="1051128" name="Freeform 130"/>
                <p:cNvSpPr/>
                <p:nvPr/>
              </p:nvSpPr>
              <p:spPr>
                <a:xfrm>
                  <a:off x="758824" y="717550"/>
                  <a:ext cx="36512" cy="5080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29" name="Freeform 131"/>
                <p:cNvSpPr/>
                <p:nvPr/>
              </p:nvSpPr>
              <p:spPr>
                <a:xfrm>
                  <a:off x="800099" y="717550"/>
                  <a:ext cx="33337" cy="5080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0" name="Freeform 132"/>
                <p:cNvSpPr/>
                <p:nvPr/>
              </p:nvSpPr>
              <p:spPr>
                <a:xfrm>
                  <a:off x="1587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1" name="Freeform 133"/>
                <p:cNvSpPr/>
                <p:nvPr/>
              </p:nvSpPr>
              <p:spPr>
                <a:xfrm>
                  <a:off x="55562" y="833437"/>
                  <a:ext cx="34925" cy="49212"/>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56862"/>
                  </a:schemeClr>
                </a:solidFill>
                <a:ln w="9525">
                  <a:noFill/>
                </a:ln>
              </p:spPr>
              <p:txBody>
                <a:bodyPr/>
                <a:p>
                  <a:endParaRPr lang="zh-CN" altLang="en-US" sz="2400"/>
                </a:p>
              </p:txBody>
            </p:sp>
            <p:sp>
              <p:nvSpPr>
                <p:cNvPr id="1051132" name="Freeform 134"/>
                <p:cNvSpPr/>
                <p:nvPr/>
              </p:nvSpPr>
              <p:spPr>
                <a:xfrm>
                  <a:off x="141287" y="830262"/>
                  <a:ext cx="34925" cy="52387"/>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56862"/>
                  </a:schemeClr>
                </a:solidFill>
                <a:ln w="9525">
                  <a:noFill/>
                </a:ln>
              </p:spPr>
              <p:txBody>
                <a:bodyPr/>
                <a:p>
                  <a:endParaRPr lang="zh-CN" altLang="en-US" sz="2400"/>
                </a:p>
              </p:txBody>
            </p:sp>
            <p:sp>
              <p:nvSpPr>
                <p:cNvPr id="1051133" name="Freeform 135"/>
                <p:cNvSpPr/>
                <p:nvPr/>
              </p:nvSpPr>
              <p:spPr>
                <a:xfrm>
                  <a:off x="176212" y="830262"/>
                  <a:ext cx="36512" cy="52387"/>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6862"/>
                  </a:schemeClr>
                </a:solidFill>
                <a:ln w="9525">
                  <a:noFill/>
                </a:ln>
              </p:spPr>
              <p:txBody>
                <a:bodyPr/>
                <a:p>
                  <a:endParaRPr lang="zh-CN" altLang="en-US" sz="2400"/>
                </a:p>
              </p:txBody>
            </p:sp>
            <p:sp>
              <p:nvSpPr>
                <p:cNvPr id="1051134" name="Freeform 136"/>
                <p:cNvSpPr/>
                <p:nvPr/>
              </p:nvSpPr>
              <p:spPr>
                <a:xfrm>
                  <a:off x="263524"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5" name="Freeform 137"/>
                <p:cNvSpPr/>
                <p:nvPr/>
              </p:nvSpPr>
              <p:spPr>
                <a:xfrm>
                  <a:off x="306387" y="833437"/>
                  <a:ext cx="31750" cy="49212"/>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6862"/>
                  </a:schemeClr>
                </a:solidFill>
                <a:ln w="9525">
                  <a:noFill/>
                </a:ln>
              </p:spPr>
              <p:txBody>
                <a:bodyPr/>
                <a:p>
                  <a:endParaRPr lang="zh-CN" altLang="en-US" sz="2400"/>
                </a:p>
              </p:txBody>
            </p:sp>
            <p:sp>
              <p:nvSpPr>
                <p:cNvPr id="1051136" name="Freeform 138"/>
                <p:cNvSpPr/>
                <p:nvPr/>
              </p:nvSpPr>
              <p:spPr>
                <a:xfrm>
                  <a:off x="387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7" name="Freeform 139"/>
                <p:cNvSpPr/>
                <p:nvPr/>
              </p:nvSpPr>
              <p:spPr>
                <a:xfrm>
                  <a:off x="425449" y="833437"/>
                  <a:ext cx="34925" cy="49212"/>
                </a:xfrm>
                <a:custGeom>
                  <a:avLst/>
                  <a:gdLst>
                    <a:gd name="txL" fmla="*/ 0 w 20"/>
                    <a:gd name="txT" fmla="*/ 0 h 28"/>
                    <a:gd name="txR" fmla="*/ 20 w 20"/>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8">
                      <a:moveTo>
                        <a:pt x="15"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5" y="0"/>
                      </a:lnTo>
                      <a:close/>
                    </a:path>
                  </a:pathLst>
                </a:custGeom>
                <a:solidFill>
                  <a:schemeClr val="bg1">
                    <a:alpha val="56862"/>
                  </a:schemeClr>
                </a:solidFill>
                <a:ln w="9525">
                  <a:noFill/>
                </a:ln>
              </p:spPr>
              <p:txBody>
                <a:bodyPr/>
                <a:p>
                  <a:endParaRPr lang="zh-CN" altLang="en-US" sz="2400"/>
                </a:p>
              </p:txBody>
            </p:sp>
            <p:sp>
              <p:nvSpPr>
                <p:cNvPr id="1051138" name="Freeform 140"/>
                <p:cNvSpPr/>
                <p:nvPr/>
              </p:nvSpPr>
              <p:spPr>
                <a:xfrm>
                  <a:off x="514349"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39" name="Freeform 141"/>
                <p:cNvSpPr/>
                <p:nvPr/>
              </p:nvSpPr>
              <p:spPr>
                <a:xfrm>
                  <a:off x="550862" y="833437"/>
                  <a:ext cx="30162" cy="49212"/>
                </a:xfrm>
                <a:custGeom>
                  <a:avLst/>
                  <a:gdLst>
                    <a:gd name="txL" fmla="*/ 0 w 17"/>
                    <a:gd name="txT" fmla="*/ 0 h 28"/>
                    <a:gd name="txR" fmla="*/ 17 w 17"/>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7" h="28">
                      <a:moveTo>
                        <a:pt x="0" y="0"/>
                      </a:moveTo>
                      <a:cubicBezTo>
                        <a:pt x="13" y="0"/>
                        <a:pt x="13" y="0"/>
                        <a:pt x="13" y="0"/>
                      </a:cubicBezTo>
                      <a:cubicBezTo>
                        <a:pt x="15" y="0"/>
                        <a:pt x="17" y="1"/>
                        <a:pt x="17" y="3"/>
                      </a:cubicBezTo>
                      <a:cubicBezTo>
                        <a:pt x="17" y="4"/>
                        <a:pt x="17" y="6"/>
                        <a:pt x="17" y="7"/>
                      </a:cubicBezTo>
                      <a:cubicBezTo>
                        <a:pt x="10" y="28"/>
                        <a:pt x="10" y="28"/>
                        <a:pt x="10" y="28"/>
                      </a:cubicBezTo>
                      <a:cubicBezTo>
                        <a:pt x="3" y="28"/>
                        <a:pt x="3" y="28"/>
                        <a:pt x="3" y="28"/>
                      </a:cubicBezTo>
                      <a:cubicBezTo>
                        <a:pt x="11" y="5"/>
                        <a:pt x="11" y="5"/>
                        <a:pt x="11" y="5"/>
                      </a:cubicBezTo>
                      <a:cubicBezTo>
                        <a:pt x="0" y="5"/>
                        <a:pt x="0" y="5"/>
                        <a:pt x="0" y="5"/>
                      </a:cubicBezTo>
                      <a:lnTo>
                        <a:pt x="0" y="0"/>
                      </a:lnTo>
                      <a:close/>
                    </a:path>
                  </a:pathLst>
                </a:custGeom>
                <a:solidFill>
                  <a:schemeClr val="bg1">
                    <a:alpha val="56862"/>
                  </a:schemeClr>
                </a:solidFill>
                <a:ln w="9525">
                  <a:noFill/>
                </a:ln>
              </p:spPr>
              <p:txBody>
                <a:bodyPr/>
                <a:p>
                  <a:endParaRPr lang="zh-CN" altLang="en-US" sz="2400"/>
                </a:p>
              </p:txBody>
            </p:sp>
            <p:sp>
              <p:nvSpPr>
                <p:cNvPr id="1051140" name="Freeform 142"/>
                <p:cNvSpPr/>
                <p:nvPr/>
              </p:nvSpPr>
              <p:spPr>
                <a:xfrm>
                  <a:off x="636587" y="830262"/>
                  <a:ext cx="34925" cy="52387"/>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6862"/>
                  </a:schemeClr>
                </a:solidFill>
                <a:ln w="9525">
                  <a:noFill/>
                </a:ln>
              </p:spPr>
              <p:txBody>
                <a:bodyPr/>
                <a:p>
                  <a:endParaRPr lang="zh-CN" altLang="en-US" sz="2400"/>
                </a:p>
              </p:txBody>
            </p:sp>
            <p:sp>
              <p:nvSpPr>
                <p:cNvPr id="1051141" name="Freeform 143"/>
                <p:cNvSpPr>
                  <a:spLocks noEditPoints="1"/>
                </p:cNvSpPr>
                <p:nvPr/>
              </p:nvSpPr>
              <p:spPr>
                <a:xfrm>
                  <a:off x="673099" y="830262"/>
                  <a:ext cx="36512" cy="52387"/>
                </a:xfrm>
                <a:custGeom>
                  <a:avLst/>
                  <a:gdLst>
                    <a:gd name="txL" fmla="*/ 0 w 20"/>
                    <a:gd name="txT" fmla="*/ 0 h 29"/>
                    <a:gd name="txR" fmla="*/ 20 w 20"/>
                    <a:gd name="txB" fmla="*/ 29 h 29"/>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10" y="29"/>
                      </a:moveTo>
                      <a:cubicBezTo>
                        <a:pt x="4" y="29"/>
                        <a:pt x="0" y="26"/>
                        <a:pt x="0" y="20"/>
                      </a:cubicBezTo>
                      <a:cubicBezTo>
                        <a:pt x="0" y="17"/>
                        <a:pt x="2" y="15"/>
                        <a:pt x="5"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1"/>
                        <a:pt x="10" y="11"/>
                      </a:cubicBezTo>
                      <a:cubicBezTo>
                        <a:pt x="12" y="11"/>
                        <a:pt x="13" y="10"/>
                        <a:pt x="13" y="8"/>
                      </a:cubicBezTo>
                      <a:cubicBezTo>
                        <a:pt x="13" y="6"/>
                        <a:pt x="12" y="5"/>
                        <a:pt x="10" y="5"/>
                      </a:cubicBezTo>
                      <a:cubicBezTo>
                        <a:pt x="8" y="5"/>
                        <a:pt x="7" y="6"/>
                        <a:pt x="7" y="8"/>
                      </a:cubicBezTo>
                      <a:close/>
                    </a:path>
                  </a:pathLst>
                </a:custGeom>
                <a:solidFill>
                  <a:schemeClr val="bg1">
                    <a:alpha val="56862"/>
                  </a:schemeClr>
                </a:solidFill>
                <a:ln w="9525">
                  <a:noFill/>
                </a:ln>
              </p:spPr>
              <p:txBody>
                <a:bodyPr/>
                <a:p>
                  <a:endParaRPr lang="zh-CN" altLang="en-US" sz="2400"/>
                </a:p>
              </p:txBody>
            </p:sp>
          </p:grpSp>
          <p:grpSp>
            <p:nvGrpSpPr>
              <p:cNvPr id="259" name="组合 59"/>
              <p:cNvGrpSpPr/>
              <p:nvPr/>
            </p:nvGrpSpPr>
            <p:grpSpPr>
              <a:xfrm>
                <a:off x="50414" y="2214027"/>
                <a:ext cx="2529115" cy="1844322"/>
                <a:chOff x="0" y="0"/>
                <a:chExt cx="2529115" cy="1844322"/>
              </a:xfrm>
            </p:grpSpPr>
            <p:sp>
              <p:nvSpPr>
                <p:cNvPr id="1051142" name="矩形 217"/>
                <p:cNvSpPr/>
                <p:nvPr/>
              </p:nvSpPr>
              <p:spPr>
                <a:xfrm rot="-5247081">
                  <a:off x="1236935" y="-1201762"/>
                  <a:ext cx="65731" cy="2508711"/>
                </a:xfrm>
                <a:prstGeom prst="rect">
                  <a:avLst/>
                </a:prstGeom>
                <a:solidFill>
                  <a:srgbClr val="1D6697">
                    <a:alpha val="39999"/>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143" name="Freeform 4514"/>
                <p:cNvSpPr/>
                <p:nvPr/>
              </p:nvSpPr>
              <p:spPr>
                <a:xfrm>
                  <a:off x="0" y="0"/>
                  <a:ext cx="2529115" cy="1844322"/>
                </a:xfrm>
                <a:custGeom>
                  <a:avLst/>
                  <a:gdLst>
                    <a:gd name="txL" fmla="*/ 0 w 255"/>
                    <a:gd name="txT" fmla="*/ 0 h 186"/>
                    <a:gd name="txR" fmla="*/ 255 w 255"/>
                    <a:gd name="txB" fmla="*/ 186 h 186"/>
                  </a:gdLst>
                  <a:ahLst/>
                  <a:cxnLst>
                    <a:cxn ang="0">
                      <a:pos x="2147483647" y="0"/>
                    </a:cxn>
                    <a:cxn ang="0">
                      <a:pos x="2147483647" y="2147483647"/>
                    </a:cxn>
                    <a:cxn ang="0">
                      <a:pos x="2147483647" y="2147483647"/>
                    </a:cxn>
                    <a:cxn ang="0">
                      <a:pos x="2147483647" y="0"/>
                    </a:cxn>
                  </a:cxnLst>
                  <a:rect l="txL" t="txT" r="txR" b="txB"/>
                  <a:pathLst>
                    <a:path w="255" h="186">
                      <a:moveTo>
                        <a:pt x="3" y="0"/>
                      </a:moveTo>
                      <a:cubicBezTo>
                        <a:pt x="255" y="9"/>
                        <a:pt x="255" y="9"/>
                        <a:pt x="255" y="9"/>
                      </a:cubicBezTo>
                      <a:cubicBezTo>
                        <a:pt x="94" y="186"/>
                        <a:pt x="94" y="186"/>
                        <a:pt x="94" y="186"/>
                      </a:cubicBezTo>
                      <a:cubicBezTo>
                        <a:pt x="34" y="144"/>
                        <a:pt x="0" y="73"/>
                        <a:pt x="3" y="0"/>
                      </a:cubicBezTo>
                      <a:close/>
                    </a:path>
                  </a:pathLst>
                </a:custGeom>
                <a:solidFill>
                  <a:srgbClr val="6AAFE6">
                    <a:alpha val="100000"/>
                  </a:srgbClr>
                </a:solidFill>
                <a:ln w="9525">
                  <a:noFill/>
                </a:ln>
              </p:spPr>
              <p:txBody>
                <a:bodyPr/>
                <a:p>
                  <a:endParaRPr lang="zh-CN" altLang="en-US" sz="2400"/>
                </a:p>
              </p:txBody>
            </p:sp>
          </p:grpSp>
          <p:grpSp>
            <p:nvGrpSpPr>
              <p:cNvPr id="260" name="组合 60"/>
              <p:cNvGrpSpPr/>
              <p:nvPr/>
            </p:nvGrpSpPr>
            <p:grpSpPr>
              <a:xfrm rot="-5999114">
                <a:off x="488949" y="2390857"/>
                <a:ext cx="954426" cy="1065483"/>
                <a:chOff x="0" y="0"/>
                <a:chExt cx="1083870" cy="1209989"/>
              </a:xfrm>
            </p:grpSpPr>
            <p:grpSp>
              <p:nvGrpSpPr>
                <p:cNvPr id="261" name="组合 149"/>
                <p:cNvGrpSpPr/>
                <p:nvPr/>
              </p:nvGrpSpPr>
              <p:grpSpPr>
                <a:xfrm>
                  <a:off x="0" y="0"/>
                  <a:ext cx="1083870" cy="1209989"/>
                  <a:chOff x="0" y="0"/>
                  <a:chExt cx="1083870" cy="1209989"/>
                </a:xfrm>
              </p:grpSpPr>
              <p:sp>
                <p:nvSpPr>
                  <p:cNvPr id="1051144" name="Freeform 149"/>
                  <p:cNvSpPr/>
                  <p:nvPr/>
                </p:nvSpPr>
                <p:spPr>
                  <a:xfrm>
                    <a:off x="260347" y="-2122"/>
                    <a:ext cx="152251" cy="133485"/>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64" h="58">
                        <a:moveTo>
                          <a:pt x="0" y="57"/>
                        </a:moveTo>
                        <a:cubicBezTo>
                          <a:pt x="5" y="12"/>
                          <a:pt x="5" y="12"/>
                          <a:pt x="5" y="12"/>
                        </a:cubicBezTo>
                        <a:cubicBezTo>
                          <a:pt x="6" y="4"/>
                          <a:pt x="9" y="0"/>
                          <a:pt x="15" y="0"/>
                        </a:cubicBezTo>
                        <a:cubicBezTo>
                          <a:pt x="20" y="0"/>
                          <a:pt x="24" y="2"/>
                          <a:pt x="26" y="8"/>
                        </a:cubicBezTo>
                        <a:cubicBezTo>
                          <a:pt x="32" y="35"/>
                          <a:pt x="32" y="35"/>
                          <a:pt x="32" y="35"/>
                        </a:cubicBezTo>
                        <a:cubicBezTo>
                          <a:pt x="32" y="35"/>
                          <a:pt x="32" y="35"/>
                          <a:pt x="32" y="35"/>
                        </a:cubicBezTo>
                        <a:cubicBezTo>
                          <a:pt x="38" y="8"/>
                          <a:pt x="38" y="8"/>
                          <a:pt x="38" y="8"/>
                        </a:cubicBezTo>
                        <a:cubicBezTo>
                          <a:pt x="39" y="2"/>
                          <a:pt x="43" y="0"/>
                          <a:pt x="48" y="0"/>
                        </a:cubicBezTo>
                        <a:cubicBezTo>
                          <a:pt x="55" y="0"/>
                          <a:pt x="57" y="4"/>
                          <a:pt x="58" y="12"/>
                        </a:cubicBezTo>
                        <a:cubicBezTo>
                          <a:pt x="64" y="57"/>
                          <a:pt x="64" y="57"/>
                          <a:pt x="64" y="57"/>
                        </a:cubicBezTo>
                        <a:cubicBezTo>
                          <a:pt x="51" y="57"/>
                          <a:pt x="51" y="57"/>
                          <a:pt x="51" y="57"/>
                        </a:cubicBezTo>
                        <a:cubicBezTo>
                          <a:pt x="47" y="13"/>
                          <a:pt x="47" y="13"/>
                          <a:pt x="47" y="13"/>
                        </a:cubicBezTo>
                        <a:cubicBezTo>
                          <a:pt x="47" y="13"/>
                          <a:pt x="47" y="13"/>
                          <a:pt x="47" y="13"/>
                        </a:cubicBezTo>
                        <a:cubicBezTo>
                          <a:pt x="36" y="54"/>
                          <a:pt x="36" y="54"/>
                          <a:pt x="36" y="54"/>
                        </a:cubicBezTo>
                        <a:cubicBezTo>
                          <a:pt x="36" y="57"/>
                          <a:pt x="34" y="58"/>
                          <a:pt x="31" y="58"/>
                        </a:cubicBezTo>
                        <a:cubicBezTo>
                          <a:pt x="28" y="58"/>
                          <a:pt x="27" y="57"/>
                          <a:pt x="26" y="54"/>
                        </a:cubicBezTo>
                        <a:cubicBezTo>
                          <a:pt x="17" y="13"/>
                          <a:pt x="17" y="13"/>
                          <a:pt x="17" y="13"/>
                        </a:cubicBezTo>
                        <a:cubicBezTo>
                          <a:pt x="17" y="13"/>
                          <a:pt x="17" y="13"/>
                          <a:pt x="17" y="13"/>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5" name="Freeform 150"/>
                  <p:cNvSpPr/>
                  <p:nvPr/>
                </p:nvSpPr>
                <p:spPr>
                  <a:xfrm>
                    <a:off x="476851" y="-27052"/>
                    <a:ext cx="95163" cy="133497"/>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0" h="57">
                        <a:moveTo>
                          <a:pt x="0" y="57"/>
                        </a:moveTo>
                        <a:cubicBezTo>
                          <a:pt x="0" y="20"/>
                          <a:pt x="0" y="20"/>
                          <a:pt x="0" y="20"/>
                        </a:cubicBezTo>
                        <a:cubicBezTo>
                          <a:pt x="0" y="10"/>
                          <a:pt x="5" y="0"/>
                          <a:pt x="20" y="0"/>
                        </a:cubicBezTo>
                        <a:cubicBezTo>
                          <a:pt x="35" y="0"/>
                          <a:pt x="40" y="10"/>
                          <a:pt x="40" y="20"/>
                        </a:cubicBezTo>
                        <a:cubicBezTo>
                          <a:pt x="40" y="57"/>
                          <a:pt x="40" y="57"/>
                          <a:pt x="40" y="57"/>
                        </a:cubicBezTo>
                        <a:cubicBezTo>
                          <a:pt x="28" y="57"/>
                          <a:pt x="28" y="57"/>
                          <a:pt x="28" y="57"/>
                        </a:cubicBezTo>
                        <a:cubicBezTo>
                          <a:pt x="28" y="37"/>
                          <a:pt x="28" y="37"/>
                          <a:pt x="28" y="37"/>
                        </a:cubicBezTo>
                        <a:cubicBezTo>
                          <a:pt x="16" y="37"/>
                          <a:pt x="16" y="37"/>
                          <a:pt x="16" y="37"/>
                        </a:cubicBezTo>
                        <a:cubicBezTo>
                          <a:pt x="16" y="26"/>
                          <a:pt x="16" y="26"/>
                          <a:pt x="16" y="26"/>
                        </a:cubicBezTo>
                        <a:cubicBezTo>
                          <a:pt x="28" y="26"/>
                          <a:pt x="28" y="26"/>
                          <a:pt x="28" y="26"/>
                        </a:cubicBezTo>
                        <a:cubicBezTo>
                          <a:pt x="28" y="18"/>
                          <a:pt x="28" y="18"/>
                          <a:pt x="28" y="18"/>
                        </a:cubicBezTo>
                        <a:cubicBezTo>
                          <a:pt x="28" y="14"/>
                          <a:pt x="26" y="11"/>
                          <a:pt x="20" y="11"/>
                        </a:cubicBezTo>
                        <a:cubicBezTo>
                          <a:pt x="14" y="11"/>
                          <a:pt x="12" y="14"/>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6" name="Freeform 151"/>
                  <p:cNvSpPr/>
                  <p:nvPr/>
                </p:nvSpPr>
                <p:spPr>
                  <a:xfrm>
                    <a:off x="573863" y="-29308"/>
                    <a:ext cx="95151" cy="133485"/>
                  </a:xfrm>
                  <a:custGeom>
                    <a:avLst/>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38" h="57">
                        <a:moveTo>
                          <a:pt x="0" y="57"/>
                        </a:moveTo>
                        <a:cubicBezTo>
                          <a:pt x="0" y="18"/>
                          <a:pt x="0" y="18"/>
                          <a:pt x="0" y="18"/>
                        </a:cubicBezTo>
                        <a:cubicBezTo>
                          <a:pt x="0" y="10"/>
                          <a:pt x="5" y="0"/>
                          <a:pt x="20" y="0"/>
                        </a:cubicBezTo>
                        <a:cubicBezTo>
                          <a:pt x="32" y="0"/>
                          <a:pt x="37" y="8"/>
                          <a:pt x="37" y="16"/>
                        </a:cubicBezTo>
                        <a:cubicBezTo>
                          <a:pt x="37" y="22"/>
                          <a:pt x="35" y="26"/>
                          <a:pt x="30" y="28"/>
                        </a:cubicBezTo>
                        <a:cubicBezTo>
                          <a:pt x="37" y="31"/>
                          <a:pt x="38" y="34"/>
                          <a:pt x="38" y="41"/>
                        </a:cubicBezTo>
                        <a:cubicBezTo>
                          <a:pt x="38" y="57"/>
                          <a:pt x="38" y="57"/>
                          <a:pt x="38" y="57"/>
                        </a:cubicBezTo>
                        <a:cubicBezTo>
                          <a:pt x="26" y="57"/>
                          <a:pt x="26" y="57"/>
                          <a:pt x="26" y="57"/>
                        </a:cubicBezTo>
                        <a:cubicBezTo>
                          <a:pt x="26" y="41"/>
                          <a:pt x="26" y="41"/>
                          <a:pt x="26" y="41"/>
                        </a:cubicBezTo>
                        <a:cubicBezTo>
                          <a:pt x="26" y="37"/>
                          <a:pt x="25" y="35"/>
                          <a:pt x="20" y="35"/>
                        </a:cubicBezTo>
                        <a:cubicBezTo>
                          <a:pt x="15" y="35"/>
                          <a:pt x="15" y="35"/>
                          <a:pt x="15" y="35"/>
                        </a:cubicBezTo>
                        <a:cubicBezTo>
                          <a:pt x="15" y="24"/>
                          <a:pt x="15" y="24"/>
                          <a:pt x="15" y="24"/>
                        </a:cubicBezTo>
                        <a:cubicBezTo>
                          <a:pt x="20" y="24"/>
                          <a:pt x="25" y="23"/>
                          <a:pt x="25" y="18"/>
                        </a:cubicBezTo>
                        <a:cubicBezTo>
                          <a:pt x="25" y="13"/>
                          <a:pt x="22" y="11"/>
                          <a:pt x="19" y="11"/>
                        </a:cubicBezTo>
                        <a:cubicBezTo>
                          <a:pt x="15" y="11"/>
                          <a:pt x="12" y="13"/>
                          <a:pt x="12" y="18"/>
                        </a:cubicBezTo>
                        <a:cubicBezTo>
                          <a:pt x="12" y="57"/>
                          <a:pt x="12" y="57"/>
                          <a:pt x="12" y="57"/>
                        </a:cubicBezTo>
                        <a:lnTo>
                          <a:pt x="0" y="57"/>
                        </a:lnTo>
                        <a:close/>
                      </a:path>
                    </a:pathLst>
                  </a:custGeom>
                  <a:solidFill>
                    <a:schemeClr val="bg1">
                      <a:alpha val="50195"/>
                    </a:schemeClr>
                  </a:solidFill>
                  <a:ln w="9525">
                    <a:noFill/>
                  </a:ln>
                </p:spPr>
                <p:txBody>
                  <a:bodyPr/>
                  <a:p>
                    <a:endParaRPr lang="zh-CN" altLang="en-US" sz="2400"/>
                  </a:p>
                </p:txBody>
              </p:sp>
              <p:sp>
                <p:nvSpPr>
                  <p:cNvPr id="1051147" name="Freeform 152"/>
                  <p:cNvSpPr/>
                  <p:nvPr/>
                </p:nvSpPr>
                <p:spPr>
                  <a:xfrm>
                    <a:off x="626940" y="-2253"/>
                    <a:ext cx="76125" cy="13349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36" h="56">
                        <a:moveTo>
                          <a:pt x="36" y="11"/>
                        </a:moveTo>
                        <a:cubicBezTo>
                          <a:pt x="28" y="11"/>
                          <a:pt x="28" y="11"/>
                          <a:pt x="28" y="11"/>
                        </a:cubicBezTo>
                        <a:cubicBezTo>
                          <a:pt x="19" y="11"/>
                          <a:pt x="13" y="20"/>
                          <a:pt x="13" y="28"/>
                        </a:cubicBezTo>
                        <a:cubicBezTo>
                          <a:pt x="13" y="36"/>
                          <a:pt x="19" y="45"/>
                          <a:pt x="28" y="45"/>
                        </a:cubicBezTo>
                        <a:cubicBezTo>
                          <a:pt x="36" y="45"/>
                          <a:pt x="36" y="45"/>
                          <a:pt x="36" y="45"/>
                        </a:cubicBezTo>
                        <a:cubicBezTo>
                          <a:pt x="36" y="56"/>
                          <a:pt x="36" y="56"/>
                          <a:pt x="36" y="56"/>
                        </a:cubicBezTo>
                        <a:cubicBezTo>
                          <a:pt x="27" y="56"/>
                          <a:pt x="27" y="56"/>
                          <a:pt x="27" y="56"/>
                        </a:cubicBezTo>
                        <a:cubicBezTo>
                          <a:pt x="13" y="56"/>
                          <a:pt x="0" y="45"/>
                          <a:pt x="0" y="28"/>
                        </a:cubicBezTo>
                        <a:cubicBezTo>
                          <a:pt x="0" y="11"/>
                          <a:pt x="13" y="0"/>
                          <a:pt x="27" y="0"/>
                        </a:cubicBezTo>
                        <a:cubicBezTo>
                          <a:pt x="36" y="0"/>
                          <a:pt x="36" y="0"/>
                          <a:pt x="36" y="0"/>
                        </a:cubicBezTo>
                        <a:lnTo>
                          <a:pt x="36" y="11"/>
                        </a:lnTo>
                        <a:close/>
                      </a:path>
                    </a:pathLst>
                  </a:custGeom>
                  <a:solidFill>
                    <a:schemeClr val="bg1">
                      <a:alpha val="50195"/>
                    </a:schemeClr>
                  </a:solidFill>
                  <a:ln w="9525">
                    <a:noFill/>
                  </a:ln>
                </p:spPr>
                <p:txBody>
                  <a:bodyPr/>
                  <a:p>
                    <a:endParaRPr lang="zh-CN" altLang="en-US" sz="2400"/>
                  </a:p>
                </p:txBody>
              </p:sp>
              <p:sp>
                <p:nvSpPr>
                  <p:cNvPr id="1051148" name="Freeform 153"/>
                  <p:cNvSpPr/>
                  <p:nvPr/>
                </p:nvSpPr>
                <p:spPr>
                  <a:xfrm>
                    <a:off x="723808" y="-2855"/>
                    <a:ext cx="95151" cy="133485"/>
                  </a:xfrm>
                  <a:custGeom>
                    <a:avLst/>
                    <a:gdLst/>
                    <a:ahLst/>
                    <a:cxnLst>
                      <a:cxn ang="0">
                        <a:pos x="0" y="2147483647"/>
                      </a:cxn>
                      <a:cxn ang="0">
                        <a:pos x="0" y="0"/>
                      </a:cxn>
                      <a:cxn ang="0">
                        <a:pos x="2147483647" y="0"/>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94" h="132">
                        <a:moveTo>
                          <a:pt x="0" y="132"/>
                        </a:moveTo>
                        <a:lnTo>
                          <a:pt x="0" y="0"/>
                        </a:lnTo>
                        <a:lnTo>
                          <a:pt x="28" y="0"/>
                        </a:lnTo>
                        <a:lnTo>
                          <a:pt x="28" y="47"/>
                        </a:lnTo>
                        <a:lnTo>
                          <a:pt x="66" y="47"/>
                        </a:lnTo>
                        <a:lnTo>
                          <a:pt x="66" y="0"/>
                        </a:lnTo>
                        <a:lnTo>
                          <a:pt x="94" y="0"/>
                        </a:lnTo>
                        <a:lnTo>
                          <a:pt x="94" y="132"/>
                        </a:lnTo>
                        <a:lnTo>
                          <a:pt x="66" y="132"/>
                        </a:lnTo>
                        <a:lnTo>
                          <a:pt x="66" y="73"/>
                        </a:lnTo>
                        <a:lnTo>
                          <a:pt x="28" y="73"/>
                        </a:lnTo>
                        <a:lnTo>
                          <a:pt x="28" y="132"/>
                        </a:lnTo>
                        <a:lnTo>
                          <a:pt x="0" y="132"/>
                        </a:lnTo>
                        <a:close/>
                      </a:path>
                    </a:pathLst>
                  </a:custGeom>
                  <a:solidFill>
                    <a:schemeClr val="bg1">
                      <a:alpha val="50195"/>
                    </a:schemeClr>
                  </a:solidFill>
                  <a:ln w="9525">
                    <a:noFill/>
                  </a:ln>
                </p:spPr>
                <p:txBody>
                  <a:bodyPr/>
                  <a:p>
                    <a:endParaRPr lang="zh-CN" altLang="en-US" sz="2400"/>
                  </a:p>
                </p:txBody>
              </p:sp>
              <p:sp>
                <p:nvSpPr>
                  <p:cNvPr id="1051149" name="Line 154"/>
                  <p:cNvSpPr/>
                  <p:nvPr/>
                </p:nvSpPr>
                <p:spPr>
                  <a:xfrm>
                    <a:off x="2555" y="362804"/>
                    <a:ext cx="1084793" cy="0"/>
                  </a:xfrm>
                  <a:prstGeom prst="line">
                    <a:avLst/>
                  </a:prstGeom>
                  <a:ln w="9525">
                    <a:noFill/>
                  </a:ln>
                </p:spPr>
              </p:sp>
              <p:sp>
                <p:nvSpPr>
                  <p:cNvPr id="1051150" name="Freeform 155"/>
                  <p:cNvSpPr/>
                  <p:nvPr/>
                </p:nvSpPr>
                <p:spPr>
                  <a:xfrm>
                    <a:off x="51263" y="221561"/>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2"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1" name="Freeform 156"/>
                  <p:cNvSpPr/>
                  <p:nvPr/>
                </p:nvSpPr>
                <p:spPr>
                  <a:xfrm>
                    <a:off x="246517" y="203101"/>
                    <a:ext cx="95163" cy="95357"/>
                  </a:xfrm>
                  <a:custGeom>
                    <a:avLst/>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42" h="38">
                        <a:moveTo>
                          <a:pt x="0" y="38"/>
                        </a:moveTo>
                        <a:cubicBezTo>
                          <a:pt x="3" y="8"/>
                          <a:pt x="3" y="8"/>
                          <a:pt x="3" y="8"/>
                        </a:cubicBezTo>
                        <a:cubicBezTo>
                          <a:pt x="4" y="3"/>
                          <a:pt x="6" y="0"/>
                          <a:pt x="10" y="0"/>
                        </a:cubicBezTo>
                        <a:cubicBezTo>
                          <a:pt x="14" y="0"/>
                          <a:pt x="16" y="1"/>
                          <a:pt x="17" y="5"/>
                        </a:cubicBezTo>
                        <a:cubicBezTo>
                          <a:pt x="21" y="23"/>
                          <a:pt x="21" y="23"/>
                          <a:pt x="21" y="23"/>
                        </a:cubicBezTo>
                        <a:cubicBezTo>
                          <a:pt x="21" y="23"/>
                          <a:pt x="21" y="23"/>
                          <a:pt x="21" y="23"/>
                        </a:cubicBezTo>
                        <a:cubicBezTo>
                          <a:pt x="25" y="5"/>
                          <a:pt x="25" y="5"/>
                          <a:pt x="25" y="5"/>
                        </a:cubicBezTo>
                        <a:cubicBezTo>
                          <a:pt x="26" y="1"/>
                          <a:pt x="28" y="0"/>
                          <a:pt x="32" y="0"/>
                        </a:cubicBezTo>
                        <a:cubicBezTo>
                          <a:pt x="36" y="0"/>
                          <a:pt x="38" y="3"/>
                          <a:pt x="39" y="8"/>
                        </a:cubicBezTo>
                        <a:cubicBezTo>
                          <a:pt x="42" y="38"/>
                          <a:pt x="42" y="38"/>
                          <a:pt x="42" y="38"/>
                        </a:cubicBezTo>
                        <a:cubicBezTo>
                          <a:pt x="34" y="38"/>
                          <a:pt x="34" y="38"/>
                          <a:pt x="34" y="38"/>
                        </a:cubicBezTo>
                        <a:cubicBezTo>
                          <a:pt x="31" y="9"/>
                          <a:pt x="31" y="9"/>
                          <a:pt x="31" y="9"/>
                        </a:cubicBezTo>
                        <a:cubicBezTo>
                          <a:pt x="31" y="9"/>
                          <a:pt x="31" y="9"/>
                          <a:pt x="31" y="9"/>
                        </a:cubicBezTo>
                        <a:cubicBezTo>
                          <a:pt x="24" y="36"/>
                          <a:pt x="24" y="36"/>
                          <a:pt x="24" y="36"/>
                        </a:cubicBezTo>
                        <a:cubicBezTo>
                          <a:pt x="24" y="38"/>
                          <a:pt x="23" y="38"/>
                          <a:pt x="21" y="38"/>
                        </a:cubicBezTo>
                        <a:cubicBezTo>
                          <a:pt x="19" y="38"/>
                          <a:pt x="18" y="38"/>
                          <a:pt x="17" y="36"/>
                        </a:cubicBezTo>
                        <a:cubicBezTo>
                          <a:pt x="11" y="9"/>
                          <a:pt x="11" y="9"/>
                          <a:pt x="11" y="9"/>
                        </a:cubicBezTo>
                        <a:cubicBezTo>
                          <a:pt x="11" y="9"/>
                          <a:pt x="11" y="9"/>
                          <a:pt x="11" y="9"/>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2" name="Freeform 157"/>
                  <p:cNvSpPr/>
                  <p:nvPr/>
                </p:nvSpPr>
                <p:spPr>
                  <a:xfrm>
                    <a:off x="415499" y="229554"/>
                    <a:ext cx="57088" cy="95357"/>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7" h="90">
                        <a:moveTo>
                          <a:pt x="19" y="19"/>
                        </a:moveTo>
                        <a:lnTo>
                          <a:pt x="0" y="19"/>
                        </a:lnTo>
                        <a:lnTo>
                          <a:pt x="0" y="0"/>
                        </a:lnTo>
                        <a:lnTo>
                          <a:pt x="57" y="0"/>
                        </a:lnTo>
                        <a:lnTo>
                          <a:pt x="57" y="19"/>
                        </a:lnTo>
                        <a:lnTo>
                          <a:pt x="38" y="19"/>
                        </a:lnTo>
                        <a:lnTo>
                          <a:pt x="38"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3" name="Freeform 158"/>
                  <p:cNvSpPr/>
                  <p:nvPr/>
                </p:nvSpPr>
                <p:spPr>
                  <a:xfrm>
                    <a:off x="553006" y="218445"/>
                    <a:ext cx="95163" cy="95357"/>
                  </a:xfrm>
                  <a:custGeom>
                    <a:avLst/>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0" t="0" r="0" b="0"/>
                    <a:pathLst>
                      <a:path w="41" h="39">
                        <a:moveTo>
                          <a:pt x="24" y="0"/>
                        </a:moveTo>
                        <a:cubicBezTo>
                          <a:pt x="24" y="24"/>
                          <a:pt x="24" y="24"/>
                          <a:pt x="24" y="24"/>
                        </a:cubicBezTo>
                        <a:cubicBezTo>
                          <a:pt x="24" y="29"/>
                          <a:pt x="25" y="31"/>
                          <a:pt x="29" y="31"/>
                        </a:cubicBezTo>
                        <a:cubicBezTo>
                          <a:pt x="33" y="31"/>
                          <a:pt x="33" y="29"/>
                          <a:pt x="33" y="24"/>
                        </a:cubicBezTo>
                        <a:cubicBezTo>
                          <a:pt x="33" y="0"/>
                          <a:pt x="33" y="0"/>
                          <a:pt x="33" y="0"/>
                        </a:cubicBezTo>
                        <a:cubicBezTo>
                          <a:pt x="41" y="0"/>
                          <a:pt x="41" y="0"/>
                          <a:pt x="41" y="0"/>
                        </a:cubicBezTo>
                        <a:cubicBezTo>
                          <a:pt x="41" y="29"/>
                          <a:pt x="41" y="29"/>
                          <a:pt x="41" y="29"/>
                        </a:cubicBezTo>
                        <a:cubicBezTo>
                          <a:pt x="41" y="34"/>
                          <a:pt x="36" y="39"/>
                          <a:pt x="30" y="39"/>
                        </a:cubicBezTo>
                        <a:cubicBezTo>
                          <a:pt x="26" y="39"/>
                          <a:pt x="23" y="37"/>
                          <a:pt x="20" y="34"/>
                        </a:cubicBezTo>
                        <a:cubicBezTo>
                          <a:pt x="18" y="37"/>
                          <a:pt x="15" y="39"/>
                          <a:pt x="11" y="39"/>
                        </a:cubicBezTo>
                        <a:cubicBezTo>
                          <a:pt x="4" y="39"/>
                          <a:pt x="0" y="34"/>
                          <a:pt x="0" y="29"/>
                        </a:cubicBezTo>
                        <a:cubicBezTo>
                          <a:pt x="0" y="0"/>
                          <a:pt x="0" y="0"/>
                          <a:pt x="0" y="0"/>
                        </a:cubicBezTo>
                        <a:cubicBezTo>
                          <a:pt x="8" y="0"/>
                          <a:pt x="8" y="0"/>
                          <a:pt x="8" y="0"/>
                        </a:cubicBezTo>
                        <a:cubicBezTo>
                          <a:pt x="8" y="24"/>
                          <a:pt x="8" y="24"/>
                          <a:pt x="8" y="24"/>
                        </a:cubicBezTo>
                        <a:cubicBezTo>
                          <a:pt x="8" y="29"/>
                          <a:pt x="8" y="31"/>
                          <a:pt x="12" y="31"/>
                        </a:cubicBezTo>
                        <a:cubicBezTo>
                          <a:pt x="16" y="31"/>
                          <a:pt x="16" y="29"/>
                          <a:pt x="16" y="24"/>
                        </a:cubicBezTo>
                        <a:cubicBezTo>
                          <a:pt x="16" y="0"/>
                          <a:pt x="16" y="0"/>
                          <a:pt x="16" y="0"/>
                        </a:cubicBezTo>
                        <a:lnTo>
                          <a:pt x="24" y="0"/>
                        </a:lnTo>
                        <a:close/>
                      </a:path>
                    </a:pathLst>
                  </a:custGeom>
                  <a:solidFill>
                    <a:schemeClr val="bg1">
                      <a:alpha val="50195"/>
                    </a:schemeClr>
                  </a:solidFill>
                  <a:ln w="9525">
                    <a:noFill/>
                  </a:ln>
                </p:spPr>
                <p:txBody>
                  <a:bodyPr/>
                  <a:p>
                    <a:endParaRPr lang="zh-CN" altLang="en-US" sz="2400"/>
                  </a:p>
                </p:txBody>
              </p:sp>
              <p:sp>
                <p:nvSpPr>
                  <p:cNvPr id="1051154" name="Freeform 159"/>
                  <p:cNvSpPr/>
                  <p:nvPr/>
                </p:nvSpPr>
                <p:spPr>
                  <a:xfrm>
                    <a:off x="675652" y="178640"/>
                    <a:ext cx="57100" cy="95345"/>
                  </a:xfrm>
                  <a:custGeom>
                    <a:avLst/>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56" h="90">
                        <a:moveTo>
                          <a:pt x="19" y="19"/>
                        </a:moveTo>
                        <a:lnTo>
                          <a:pt x="0" y="19"/>
                        </a:lnTo>
                        <a:lnTo>
                          <a:pt x="0" y="0"/>
                        </a:lnTo>
                        <a:lnTo>
                          <a:pt x="56" y="0"/>
                        </a:lnTo>
                        <a:lnTo>
                          <a:pt x="56" y="19"/>
                        </a:lnTo>
                        <a:lnTo>
                          <a:pt x="37" y="19"/>
                        </a:lnTo>
                        <a:lnTo>
                          <a:pt x="37" y="90"/>
                        </a:lnTo>
                        <a:lnTo>
                          <a:pt x="19" y="90"/>
                        </a:lnTo>
                        <a:lnTo>
                          <a:pt x="19" y="19"/>
                        </a:lnTo>
                        <a:close/>
                      </a:path>
                    </a:pathLst>
                  </a:custGeom>
                  <a:solidFill>
                    <a:schemeClr val="bg1">
                      <a:alpha val="50195"/>
                    </a:schemeClr>
                  </a:solidFill>
                  <a:ln w="9525">
                    <a:noFill/>
                  </a:ln>
                </p:spPr>
                <p:txBody>
                  <a:bodyPr/>
                  <a:p>
                    <a:endParaRPr lang="zh-CN" altLang="en-US" sz="2400"/>
                  </a:p>
                </p:txBody>
              </p:sp>
              <p:sp>
                <p:nvSpPr>
                  <p:cNvPr id="1051155" name="Freeform 160"/>
                  <p:cNvSpPr/>
                  <p:nvPr/>
                </p:nvSpPr>
                <p:spPr>
                  <a:xfrm>
                    <a:off x="788255" y="196826"/>
                    <a:ext cx="38063" cy="95345"/>
                  </a:xfrm>
                  <a:custGeom>
                    <a:avLst/>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0" t="0" r="0" b="0"/>
                    <a:pathLst>
                      <a:path w="20" h="38">
                        <a:moveTo>
                          <a:pt x="0" y="38"/>
                        </a:moveTo>
                        <a:cubicBezTo>
                          <a:pt x="0" y="12"/>
                          <a:pt x="0" y="12"/>
                          <a:pt x="0" y="12"/>
                        </a:cubicBezTo>
                        <a:cubicBezTo>
                          <a:pt x="0" y="5"/>
                          <a:pt x="4" y="0"/>
                          <a:pt x="11" y="0"/>
                        </a:cubicBezTo>
                        <a:cubicBezTo>
                          <a:pt x="20" y="0"/>
                          <a:pt x="20" y="0"/>
                          <a:pt x="20" y="0"/>
                        </a:cubicBezTo>
                        <a:cubicBezTo>
                          <a:pt x="20" y="8"/>
                          <a:pt x="20" y="8"/>
                          <a:pt x="20" y="8"/>
                        </a:cubicBezTo>
                        <a:cubicBezTo>
                          <a:pt x="13" y="8"/>
                          <a:pt x="13" y="8"/>
                          <a:pt x="13" y="8"/>
                        </a:cubicBezTo>
                        <a:cubicBezTo>
                          <a:pt x="10" y="8"/>
                          <a:pt x="8" y="9"/>
                          <a:pt x="8" y="12"/>
                        </a:cubicBezTo>
                        <a:cubicBezTo>
                          <a:pt x="8" y="16"/>
                          <a:pt x="8" y="16"/>
                          <a:pt x="8" y="16"/>
                        </a:cubicBezTo>
                        <a:cubicBezTo>
                          <a:pt x="20" y="16"/>
                          <a:pt x="20" y="16"/>
                          <a:pt x="20" y="16"/>
                        </a:cubicBezTo>
                        <a:cubicBezTo>
                          <a:pt x="20" y="24"/>
                          <a:pt x="20" y="24"/>
                          <a:pt x="20"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156" name="Freeform 161"/>
                  <p:cNvSpPr/>
                  <p:nvPr/>
                </p:nvSpPr>
                <p:spPr>
                  <a:xfrm>
                    <a:off x="1022923" y="181803"/>
                    <a:ext cx="57100" cy="9535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0" t="0" r="0" b="0"/>
                    <a:pathLst>
                      <a:path w="23" h="38">
                        <a:moveTo>
                          <a:pt x="22" y="7"/>
                        </a:moveTo>
                        <a:cubicBezTo>
                          <a:pt x="11" y="7"/>
                          <a:pt x="11" y="7"/>
                          <a:pt x="11" y="7"/>
                        </a:cubicBezTo>
                        <a:cubicBezTo>
                          <a:pt x="9" y="7"/>
                          <a:pt x="8" y="8"/>
                          <a:pt x="8" y="10"/>
                        </a:cubicBezTo>
                        <a:cubicBezTo>
                          <a:pt x="8" y="13"/>
                          <a:pt x="23" y="19"/>
                          <a:pt x="23" y="26"/>
                        </a:cubicBezTo>
                        <a:cubicBezTo>
                          <a:pt x="23" y="32"/>
                          <a:pt x="21" y="38"/>
                          <a:pt x="13" y="38"/>
                        </a:cubicBezTo>
                        <a:cubicBezTo>
                          <a:pt x="0" y="38"/>
                          <a:pt x="0" y="38"/>
                          <a:pt x="0" y="38"/>
                        </a:cubicBezTo>
                        <a:cubicBezTo>
                          <a:pt x="0" y="30"/>
                          <a:pt x="0" y="30"/>
                          <a:pt x="0" y="30"/>
                        </a:cubicBezTo>
                        <a:cubicBezTo>
                          <a:pt x="12" y="30"/>
                          <a:pt x="12" y="30"/>
                          <a:pt x="12" y="30"/>
                        </a:cubicBezTo>
                        <a:cubicBezTo>
                          <a:pt x="14" y="30"/>
                          <a:pt x="15" y="29"/>
                          <a:pt x="15" y="28"/>
                        </a:cubicBezTo>
                        <a:cubicBezTo>
                          <a:pt x="15" y="24"/>
                          <a:pt x="0" y="20"/>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157" name="Freeform 162"/>
                  <p:cNvSpPr/>
                  <p:nvPr/>
                </p:nvSpPr>
                <p:spPr>
                  <a:xfrm>
                    <a:off x="1046447" y="395305"/>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58" name="Freeform 163"/>
                  <p:cNvSpPr/>
                  <p:nvPr/>
                </p:nvSpPr>
                <p:spPr>
                  <a:xfrm>
                    <a:off x="49750" y="56968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9"/>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59" name="Freeform 164"/>
                  <p:cNvSpPr/>
                  <p:nvPr/>
                </p:nvSpPr>
                <p:spPr>
                  <a:xfrm>
                    <a:off x="194146" y="517710"/>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0" y="22"/>
                          <a:pt x="12" y="21"/>
                          <a:pt x="12" y="19"/>
                        </a:cubicBezTo>
                        <a:cubicBezTo>
                          <a:pt x="12" y="16"/>
                          <a:pt x="10"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7" y="2"/>
                          <a:pt x="17" y="4"/>
                        </a:cubicBezTo>
                        <a:cubicBezTo>
                          <a:pt x="17" y="8"/>
                          <a:pt x="14" y="9"/>
                          <a:pt x="11"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60" name="Freeform 165"/>
                  <p:cNvSpPr/>
                  <p:nvPr/>
                </p:nvSpPr>
                <p:spPr>
                  <a:xfrm>
                    <a:off x="328658" y="522077"/>
                    <a:ext cx="38063"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0" h="29">
                        <a:moveTo>
                          <a:pt x="15" y="1"/>
                        </a:moveTo>
                        <a:cubicBezTo>
                          <a:pt x="5" y="17"/>
                          <a:pt x="5" y="17"/>
                          <a:pt x="5" y="17"/>
                        </a:cubicBezTo>
                        <a:cubicBezTo>
                          <a:pt x="12" y="17"/>
                          <a:pt x="12" y="17"/>
                          <a:pt x="12" y="17"/>
                        </a:cubicBezTo>
                        <a:cubicBezTo>
                          <a:pt x="12" y="10"/>
                          <a:pt x="12" y="10"/>
                          <a:pt x="12" y="10"/>
                        </a:cubicBezTo>
                        <a:cubicBezTo>
                          <a:pt x="17" y="1"/>
                          <a:pt x="17" y="1"/>
                          <a:pt x="17" y="1"/>
                        </a:cubicBezTo>
                        <a:cubicBezTo>
                          <a:pt x="17" y="1"/>
                          <a:pt x="17" y="0"/>
                          <a:pt x="17" y="0"/>
                        </a:cubicBezTo>
                        <a:cubicBezTo>
                          <a:pt x="17" y="0"/>
                          <a:pt x="17" y="1"/>
                          <a:pt x="17" y="1"/>
                        </a:cubicBezTo>
                        <a:cubicBezTo>
                          <a:pt x="17" y="17"/>
                          <a:pt x="17" y="17"/>
                          <a:pt x="17" y="17"/>
                        </a:cubicBezTo>
                        <a:cubicBezTo>
                          <a:pt x="20" y="17"/>
                          <a:pt x="20" y="17"/>
                          <a:pt x="20" y="17"/>
                        </a:cubicBezTo>
                        <a:cubicBezTo>
                          <a:pt x="20" y="23"/>
                          <a:pt x="20" y="23"/>
                          <a:pt x="20" y="23"/>
                        </a:cubicBezTo>
                        <a:cubicBezTo>
                          <a:pt x="17" y="23"/>
                          <a:pt x="17" y="23"/>
                          <a:pt x="17" y="23"/>
                        </a:cubicBezTo>
                        <a:cubicBezTo>
                          <a:pt x="17" y="29"/>
                          <a:pt x="17" y="29"/>
                          <a:pt x="17" y="29"/>
                        </a:cubicBezTo>
                        <a:cubicBezTo>
                          <a:pt x="12" y="29"/>
                          <a:pt x="12" y="29"/>
                          <a:pt x="12" y="29"/>
                        </a:cubicBezTo>
                        <a:cubicBezTo>
                          <a:pt x="12" y="23"/>
                          <a:pt x="12" y="23"/>
                          <a:pt x="12" y="23"/>
                        </a:cubicBezTo>
                        <a:cubicBezTo>
                          <a:pt x="3" y="23"/>
                          <a:pt x="3" y="23"/>
                          <a:pt x="3" y="23"/>
                        </a:cubicBezTo>
                        <a:cubicBezTo>
                          <a:pt x="1" y="23"/>
                          <a:pt x="0" y="22"/>
                          <a:pt x="0" y="19"/>
                        </a:cubicBezTo>
                        <a:cubicBezTo>
                          <a:pt x="0" y="17"/>
                          <a:pt x="0" y="16"/>
                          <a:pt x="1" y="15"/>
                        </a:cubicBezTo>
                        <a:cubicBezTo>
                          <a:pt x="9" y="1"/>
                          <a:pt x="9" y="1"/>
                          <a:pt x="9" y="1"/>
                        </a:cubicBezTo>
                        <a:lnTo>
                          <a:pt x="15" y="1"/>
                        </a:lnTo>
                        <a:close/>
                      </a:path>
                    </a:pathLst>
                  </a:custGeom>
                  <a:solidFill>
                    <a:schemeClr val="bg1">
                      <a:alpha val="50195"/>
                    </a:schemeClr>
                  </a:solidFill>
                  <a:ln w="9525">
                    <a:noFill/>
                  </a:ln>
                </p:spPr>
                <p:txBody>
                  <a:bodyPr/>
                  <a:p>
                    <a:endParaRPr lang="zh-CN" altLang="en-US" sz="2400"/>
                  </a:p>
                </p:txBody>
              </p:sp>
              <p:sp>
                <p:nvSpPr>
                  <p:cNvPr id="1051161" name="Freeform 166"/>
                  <p:cNvSpPr/>
                  <p:nvPr/>
                </p:nvSpPr>
                <p:spPr>
                  <a:xfrm>
                    <a:off x="512644" y="575584"/>
                    <a:ext cx="57088"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62" name="Freeform 167"/>
                  <p:cNvSpPr/>
                  <p:nvPr/>
                </p:nvSpPr>
                <p:spPr>
                  <a:xfrm>
                    <a:off x="638442" y="518639"/>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163" name="Freeform 168"/>
                  <p:cNvSpPr/>
                  <p:nvPr/>
                </p:nvSpPr>
                <p:spPr>
                  <a:xfrm>
                    <a:off x="785091" y="563874"/>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50195"/>
                    </a:schemeClr>
                  </a:solidFill>
                  <a:ln w="9525">
                    <a:noFill/>
                  </a:ln>
                </p:spPr>
                <p:txBody>
                  <a:bodyPr/>
                  <a:p>
                    <a:endParaRPr lang="zh-CN" altLang="en-US" sz="2400"/>
                  </a:p>
                </p:txBody>
              </p:sp>
              <p:sp>
                <p:nvSpPr>
                  <p:cNvPr id="1051164" name="Freeform 169"/>
                  <p:cNvSpPr>
                    <a:spLocks noEditPoints="1"/>
                  </p:cNvSpPr>
                  <p:nvPr/>
                </p:nvSpPr>
                <p:spPr>
                  <a:xfrm>
                    <a:off x="960373" y="556071"/>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6"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7" y="8"/>
                        </a:moveTo>
                        <a:cubicBezTo>
                          <a:pt x="7" y="10"/>
                          <a:pt x="8" y="12"/>
                          <a:pt x="10" y="12"/>
                        </a:cubicBezTo>
                        <a:cubicBezTo>
                          <a:pt x="12" y="12"/>
                          <a:pt x="13" y="10"/>
                          <a:pt x="13" y="8"/>
                        </a:cubicBezTo>
                        <a:cubicBezTo>
                          <a:pt x="13"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165" name="Freeform 170"/>
                  <p:cNvSpPr/>
                  <p:nvPr/>
                </p:nvSpPr>
                <p:spPr>
                  <a:xfrm>
                    <a:off x="9551" y="678925"/>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8"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166" name="Freeform 171"/>
                  <p:cNvSpPr/>
                  <p:nvPr/>
                </p:nvSpPr>
                <p:spPr>
                  <a:xfrm>
                    <a:off x="197131" y="71034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7" name="Freeform 172"/>
                  <p:cNvSpPr>
                    <a:spLocks noEditPoints="1"/>
                  </p:cNvSpPr>
                  <p:nvPr/>
                </p:nvSpPr>
                <p:spPr>
                  <a:xfrm>
                    <a:off x="225632" y="658949"/>
                    <a:ext cx="38063" cy="76281"/>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7" y="6"/>
                          <a:pt x="6" y="7"/>
                          <a:pt x="6" y="9"/>
                        </a:cubicBezTo>
                        <a:cubicBezTo>
                          <a:pt x="6" y="20"/>
                          <a:pt x="6" y="20"/>
                          <a:pt x="6" y="20"/>
                        </a:cubicBezTo>
                        <a:cubicBezTo>
                          <a:pt x="6" y="22"/>
                          <a:pt x="7" y="24"/>
                          <a:pt x="10" y="24"/>
                        </a:cubicBezTo>
                        <a:cubicBezTo>
                          <a:pt x="13" y="24"/>
                          <a:pt x="14" y="22"/>
                          <a:pt x="14" y="20"/>
                        </a:cubicBezTo>
                        <a:lnTo>
                          <a:pt x="14" y="9"/>
                        </a:lnTo>
                        <a:close/>
                      </a:path>
                    </a:pathLst>
                  </a:custGeom>
                  <a:solidFill>
                    <a:schemeClr val="bg1">
                      <a:alpha val="50195"/>
                    </a:schemeClr>
                  </a:solidFill>
                  <a:ln w="9525">
                    <a:noFill/>
                  </a:ln>
                </p:spPr>
                <p:txBody>
                  <a:bodyPr/>
                  <a:p>
                    <a:endParaRPr lang="zh-CN" altLang="en-US" sz="2400"/>
                  </a:p>
                </p:txBody>
              </p:sp>
              <p:sp>
                <p:nvSpPr>
                  <p:cNvPr id="1051168" name="Freeform 173"/>
                  <p:cNvSpPr/>
                  <p:nvPr/>
                </p:nvSpPr>
                <p:spPr>
                  <a:xfrm>
                    <a:off x="341389" y="660014"/>
                    <a:ext cx="38063"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69" name="Freeform 174"/>
                  <p:cNvSpPr/>
                  <p:nvPr/>
                </p:nvSpPr>
                <p:spPr>
                  <a:xfrm>
                    <a:off x="431949" y="693675"/>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0" name="Freeform 175"/>
                  <p:cNvSpPr/>
                  <p:nvPr/>
                </p:nvSpPr>
                <p:spPr>
                  <a:xfrm>
                    <a:off x="569751" y="679253"/>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5" h="66">
                        <a:moveTo>
                          <a:pt x="0" y="0"/>
                        </a:moveTo>
                        <a:lnTo>
                          <a:pt x="25" y="0"/>
                        </a:lnTo>
                        <a:lnTo>
                          <a:pt x="25" y="66"/>
                        </a:lnTo>
                        <a:lnTo>
                          <a:pt x="11" y="66"/>
                        </a:lnTo>
                        <a:lnTo>
                          <a:pt x="11"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1" name="Freeform 176"/>
                  <p:cNvSpPr/>
                  <p:nvPr/>
                </p:nvSpPr>
                <p:spPr>
                  <a:xfrm>
                    <a:off x="569468" y="682566"/>
                    <a:ext cx="57088" cy="76281"/>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72" name="Freeform 177"/>
                  <p:cNvSpPr/>
                  <p:nvPr/>
                </p:nvSpPr>
                <p:spPr>
                  <a:xfrm>
                    <a:off x="688809" y="661530"/>
                    <a:ext cx="19025"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3" name="Freeform 178"/>
                  <p:cNvSpPr/>
                  <p:nvPr/>
                </p:nvSpPr>
                <p:spPr>
                  <a:xfrm>
                    <a:off x="741443" y="693544"/>
                    <a:ext cx="57100" cy="76281"/>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8" y="22"/>
                          <a:pt x="8" y="22"/>
                          <a:pt x="8" y="22"/>
                        </a:cubicBezTo>
                        <a:cubicBezTo>
                          <a:pt x="11" y="22"/>
                          <a:pt x="12" y="21"/>
                          <a:pt x="12" y="19"/>
                        </a:cubicBezTo>
                        <a:cubicBezTo>
                          <a:pt x="12" y="16"/>
                          <a:pt x="11" y="15"/>
                          <a:pt x="8" y="15"/>
                        </a:cubicBezTo>
                        <a:cubicBezTo>
                          <a:pt x="3" y="15"/>
                          <a:pt x="3" y="15"/>
                          <a:pt x="3" y="15"/>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7"/>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174" name="Freeform 179"/>
                  <p:cNvSpPr/>
                  <p:nvPr/>
                </p:nvSpPr>
                <p:spPr>
                  <a:xfrm>
                    <a:off x="816709" y="703471"/>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5" name="Freeform 180"/>
                  <p:cNvSpPr/>
                  <p:nvPr/>
                </p:nvSpPr>
                <p:spPr>
                  <a:xfrm>
                    <a:off x="801124" y="683024"/>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3" y="17"/>
                          <a:pt x="13" y="17"/>
                          <a:pt x="13" y="17"/>
                        </a:cubicBezTo>
                        <a:cubicBezTo>
                          <a:pt x="13" y="10"/>
                          <a:pt x="13" y="10"/>
                          <a:pt x="13" y="10"/>
                        </a:cubicBezTo>
                        <a:cubicBezTo>
                          <a:pt x="18" y="1"/>
                          <a:pt x="18" y="1"/>
                          <a:pt x="18"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50195"/>
                    </a:schemeClr>
                  </a:solidFill>
                  <a:ln w="9525">
                    <a:noFill/>
                  </a:ln>
                </p:spPr>
                <p:txBody>
                  <a:bodyPr/>
                  <a:p>
                    <a:endParaRPr lang="zh-CN" altLang="en-US" sz="2400"/>
                  </a:p>
                </p:txBody>
              </p:sp>
              <p:sp>
                <p:nvSpPr>
                  <p:cNvPr id="1051176" name="Freeform 181"/>
                  <p:cNvSpPr/>
                  <p:nvPr/>
                </p:nvSpPr>
                <p:spPr>
                  <a:xfrm>
                    <a:off x="979853" y="654799"/>
                    <a:ext cx="19037" cy="76281"/>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77" name="Freeform 182"/>
                  <p:cNvSpPr/>
                  <p:nvPr/>
                </p:nvSpPr>
                <p:spPr>
                  <a:xfrm>
                    <a:off x="960967" y="653139"/>
                    <a:ext cx="38063" cy="76281"/>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10"/>
                          <a:pt x="6" y="10"/>
                          <a:pt x="6" y="10"/>
                        </a:cubicBezTo>
                        <a:cubicBezTo>
                          <a:pt x="10" y="10"/>
                          <a:pt x="10" y="10"/>
                          <a:pt x="10" y="10"/>
                        </a:cubicBezTo>
                        <a:cubicBezTo>
                          <a:pt x="14" y="10"/>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50195"/>
                    </a:schemeClr>
                  </a:solidFill>
                  <a:ln w="9525">
                    <a:noFill/>
                  </a:ln>
                </p:spPr>
                <p:txBody>
                  <a:bodyPr/>
                  <a:p>
                    <a:endParaRPr lang="zh-CN" altLang="en-US" sz="2400"/>
                  </a:p>
                </p:txBody>
              </p:sp>
              <p:sp>
                <p:nvSpPr>
                  <p:cNvPr id="1051178" name="Freeform 183"/>
                  <p:cNvSpPr/>
                  <p:nvPr/>
                </p:nvSpPr>
                <p:spPr>
                  <a:xfrm>
                    <a:off x="37886" y="85636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79" name="Freeform 184"/>
                  <p:cNvSpPr/>
                  <p:nvPr/>
                </p:nvSpPr>
                <p:spPr>
                  <a:xfrm>
                    <a:off x="22288" y="835933"/>
                    <a:ext cx="38063" cy="57204"/>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8"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180" name="Freeform 185"/>
                  <p:cNvSpPr/>
                  <p:nvPr/>
                </p:nvSpPr>
                <p:spPr>
                  <a:xfrm>
                    <a:off x="201031" y="807697"/>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1" name="Freeform 186"/>
                  <p:cNvSpPr/>
                  <p:nvPr/>
                </p:nvSpPr>
                <p:spPr>
                  <a:xfrm>
                    <a:off x="182138" y="806043"/>
                    <a:ext cx="38063" cy="57216"/>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7" h="28">
                        <a:moveTo>
                          <a:pt x="0" y="0"/>
                        </a:moveTo>
                        <a:cubicBezTo>
                          <a:pt x="13" y="0"/>
                          <a:pt x="13" y="0"/>
                          <a:pt x="13" y="0"/>
                        </a:cubicBezTo>
                        <a:cubicBezTo>
                          <a:pt x="15" y="0"/>
                          <a:pt x="17" y="1"/>
                          <a:pt x="17" y="3"/>
                        </a:cubicBezTo>
                        <a:cubicBezTo>
                          <a:pt x="17" y="4"/>
                          <a:pt x="17" y="6"/>
                          <a:pt x="16" y="7"/>
                        </a:cubicBezTo>
                        <a:cubicBezTo>
                          <a:pt x="9" y="28"/>
                          <a:pt x="9" y="28"/>
                          <a:pt x="9" y="28"/>
                        </a:cubicBezTo>
                        <a:cubicBezTo>
                          <a:pt x="3" y="28"/>
                          <a:pt x="3" y="28"/>
                          <a:pt x="3" y="28"/>
                        </a:cubicBezTo>
                        <a:cubicBezTo>
                          <a:pt x="11" y="5"/>
                          <a:pt x="11" y="5"/>
                          <a:pt x="11"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182" name="Freeform 187"/>
                  <p:cNvSpPr/>
                  <p:nvPr/>
                </p:nvSpPr>
                <p:spPr>
                  <a:xfrm>
                    <a:off x="354270" y="815368"/>
                    <a:ext cx="19025"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3" name="Freeform 188"/>
                  <p:cNvSpPr>
                    <a:spLocks noEditPoints="1"/>
                  </p:cNvSpPr>
                  <p:nvPr/>
                </p:nvSpPr>
                <p:spPr>
                  <a:xfrm>
                    <a:off x="332082" y="832496"/>
                    <a:ext cx="38063" cy="57216"/>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5" y="29"/>
                          <a:pt x="0" y="26"/>
                          <a:pt x="0" y="20"/>
                        </a:cubicBezTo>
                        <a:cubicBezTo>
                          <a:pt x="0" y="17"/>
                          <a:pt x="2" y="15"/>
                          <a:pt x="5" y="13"/>
                        </a:cubicBezTo>
                        <a:cubicBezTo>
                          <a:pt x="3" y="12"/>
                          <a:pt x="1" y="10"/>
                          <a:pt x="1" y="8"/>
                        </a:cubicBezTo>
                        <a:cubicBezTo>
                          <a:pt x="1" y="3"/>
                          <a:pt x="6" y="0"/>
                          <a:pt x="10" y="0"/>
                        </a:cubicBezTo>
                        <a:cubicBezTo>
                          <a:pt x="15" y="0"/>
                          <a:pt x="19" y="3"/>
                          <a:pt x="19" y="8"/>
                        </a:cubicBezTo>
                        <a:cubicBezTo>
                          <a:pt x="19" y="10"/>
                          <a:pt x="18" y="12"/>
                          <a:pt x="16" y="13"/>
                        </a:cubicBezTo>
                        <a:cubicBezTo>
                          <a:pt x="19" y="15"/>
                          <a:pt x="20" y="17"/>
                          <a:pt x="20" y="20"/>
                        </a:cubicBezTo>
                        <a:cubicBezTo>
                          <a:pt x="20" y="26"/>
                          <a:pt x="16" y="29"/>
                          <a:pt x="10" y="29"/>
                        </a:cubicBezTo>
                        <a:close/>
                        <a:moveTo>
                          <a:pt x="10" y="24"/>
                        </a:moveTo>
                        <a:cubicBezTo>
                          <a:pt x="13" y="24"/>
                          <a:pt x="14" y="22"/>
                          <a:pt x="14" y="20"/>
                        </a:cubicBezTo>
                        <a:cubicBezTo>
                          <a:pt x="14" y="18"/>
                          <a:pt x="13" y="16"/>
                          <a:pt x="10" y="16"/>
                        </a:cubicBezTo>
                        <a:cubicBezTo>
                          <a:pt x="8" y="16"/>
                          <a:pt x="6" y="18"/>
                          <a:pt x="6" y="20"/>
                        </a:cubicBezTo>
                        <a:cubicBezTo>
                          <a:pt x="6" y="22"/>
                          <a:pt x="8" y="24"/>
                          <a:pt x="10" y="24"/>
                        </a:cubicBezTo>
                        <a:close/>
                        <a:moveTo>
                          <a:pt x="7" y="8"/>
                        </a:moveTo>
                        <a:cubicBezTo>
                          <a:pt x="7" y="10"/>
                          <a:pt x="8" y="11"/>
                          <a:pt x="10" y="11"/>
                        </a:cubicBezTo>
                        <a:cubicBezTo>
                          <a:pt x="12" y="11"/>
                          <a:pt x="14" y="10"/>
                          <a:pt x="14" y="8"/>
                        </a:cubicBezTo>
                        <a:cubicBezTo>
                          <a:pt x="14" y="6"/>
                          <a:pt x="12" y="5"/>
                          <a:pt x="10" y="5"/>
                        </a:cubicBezTo>
                        <a:cubicBezTo>
                          <a:pt x="8" y="5"/>
                          <a:pt x="7" y="6"/>
                          <a:pt x="7" y="8"/>
                        </a:cubicBezTo>
                        <a:close/>
                      </a:path>
                    </a:pathLst>
                  </a:custGeom>
                  <a:solidFill>
                    <a:schemeClr val="bg1">
                      <a:alpha val="34117"/>
                    </a:schemeClr>
                  </a:solidFill>
                  <a:ln w="9525">
                    <a:noFill/>
                  </a:ln>
                </p:spPr>
                <p:txBody>
                  <a:bodyPr/>
                  <a:p>
                    <a:endParaRPr lang="zh-CN" altLang="en-US" sz="2400"/>
                  </a:p>
                </p:txBody>
              </p:sp>
              <p:sp>
                <p:nvSpPr>
                  <p:cNvPr id="1051184" name="Freeform 189"/>
                  <p:cNvSpPr/>
                  <p:nvPr/>
                </p:nvSpPr>
                <p:spPr>
                  <a:xfrm>
                    <a:off x="567043" y="814185"/>
                    <a:ext cx="19037"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3" h="66">
                        <a:moveTo>
                          <a:pt x="0" y="0"/>
                        </a:moveTo>
                        <a:lnTo>
                          <a:pt x="23" y="0"/>
                        </a:lnTo>
                        <a:lnTo>
                          <a:pt x="23" y="66"/>
                        </a:lnTo>
                        <a:lnTo>
                          <a:pt x="9" y="66"/>
                        </a:lnTo>
                        <a:lnTo>
                          <a:pt x="9" y="12"/>
                        </a:lnTo>
                        <a:lnTo>
                          <a:pt x="0" y="12"/>
                        </a:lnTo>
                        <a:lnTo>
                          <a:pt x="0" y="0"/>
                        </a:lnTo>
                        <a:close/>
                      </a:path>
                    </a:pathLst>
                  </a:custGeom>
                  <a:solidFill>
                    <a:schemeClr val="bg1">
                      <a:alpha val="34117"/>
                    </a:schemeClr>
                  </a:solidFill>
                  <a:ln w="9525">
                    <a:noFill/>
                  </a:ln>
                </p:spPr>
                <p:txBody>
                  <a:bodyPr/>
                  <a:p>
                    <a:endParaRPr lang="zh-CN" altLang="en-US" sz="2400"/>
                  </a:p>
                </p:txBody>
              </p:sp>
              <p:sp>
                <p:nvSpPr>
                  <p:cNvPr id="1051185" name="Freeform 190"/>
                  <p:cNvSpPr/>
                  <p:nvPr/>
                </p:nvSpPr>
                <p:spPr>
                  <a:xfrm>
                    <a:off x="566750" y="817485"/>
                    <a:ext cx="57100" cy="5720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20" h="29">
                        <a:moveTo>
                          <a:pt x="4" y="29"/>
                        </a:moveTo>
                        <a:cubicBezTo>
                          <a:pt x="13" y="13"/>
                          <a:pt x="13" y="13"/>
                          <a:pt x="13"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6" y="0"/>
                          <a:pt x="20" y="4"/>
                          <a:pt x="20" y="10"/>
                        </a:cubicBezTo>
                        <a:cubicBezTo>
                          <a:pt x="20" y="12"/>
                          <a:pt x="19"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186" name="Freeform 191"/>
                  <p:cNvSpPr/>
                  <p:nvPr/>
                </p:nvSpPr>
                <p:spPr>
                  <a:xfrm>
                    <a:off x="697962" y="840639"/>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87" name="Freeform 192"/>
                  <p:cNvSpPr>
                    <a:spLocks noEditPoints="1"/>
                  </p:cNvSpPr>
                  <p:nvPr/>
                </p:nvSpPr>
                <p:spPr>
                  <a:xfrm>
                    <a:off x="694806" y="857761"/>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0" y="9"/>
                        </a:moveTo>
                        <a:cubicBezTo>
                          <a:pt x="0" y="4"/>
                          <a:pt x="3" y="0"/>
                          <a:pt x="10" y="0"/>
                        </a:cubicBezTo>
                        <a:cubicBezTo>
                          <a:pt x="16" y="0"/>
                          <a:pt x="19" y="4"/>
                          <a:pt x="19" y="9"/>
                        </a:cubicBezTo>
                        <a:cubicBezTo>
                          <a:pt x="19" y="20"/>
                          <a:pt x="19" y="20"/>
                          <a:pt x="19" y="20"/>
                        </a:cubicBezTo>
                        <a:cubicBezTo>
                          <a:pt x="19" y="25"/>
                          <a:pt x="16" y="29"/>
                          <a:pt x="10" y="29"/>
                        </a:cubicBezTo>
                        <a:cubicBezTo>
                          <a:pt x="3" y="29"/>
                          <a:pt x="0" y="25"/>
                          <a:pt x="0" y="20"/>
                        </a:cubicBezTo>
                        <a:lnTo>
                          <a:pt x="0" y="9"/>
                        </a:lnTo>
                        <a:close/>
                        <a:moveTo>
                          <a:pt x="13" y="9"/>
                        </a:moveTo>
                        <a:cubicBezTo>
                          <a:pt x="13" y="7"/>
                          <a:pt x="12" y="6"/>
                          <a:pt x="10" y="6"/>
                        </a:cubicBezTo>
                        <a:cubicBezTo>
                          <a:pt x="7" y="6"/>
                          <a:pt x="6" y="7"/>
                          <a:pt x="6" y="9"/>
                        </a:cubicBezTo>
                        <a:cubicBezTo>
                          <a:pt x="6" y="20"/>
                          <a:pt x="6" y="20"/>
                          <a:pt x="6" y="20"/>
                        </a:cubicBezTo>
                        <a:cubicBezTo>
                          <a:pt x="6" y="22"/>
                          <a:pt x="7" y="24"/>
                          <a:pt x="10" y="24"/>
                        </a:cubicBezTo>
                        <a:cubicBezTo>
                          <a:pt x="12" y="24"/>
                          <a:pt x="13" y="22"/>
                          <a:pt x="13" y="20"/>
                        </a:cubicBezTo>
                        <a:lnTo>
                          <a:pt x="13" y="9"/>
                        </a:lnTo>
                        <a:close/>
                      </a:path>
                    </a:pathLst>
                  </a:custGeom>
                  <a:solidFill>
                    <a:schemeClr val="bg1">
                      <a:alpha val="34117"/>
                    </a:schemeClr>
                  </a:solidFill>
                  <a:ln w="9525">
                    <a:noFill/>
                  </a:ln>
                </p:spPr>
                <p:txBody>
                  <a:bodyPr/>
                  <a:p>
                    <a:endParaRPr lang="zh-CN" altLang="en-US" sz="2400"/>
                  </a:p>
                </p:txBody>
              </p:sp>
              <p:sp>
                <p:nvSpPr>
                  <p:cNvPr id="1051188" name="Freeform 193"/>
                  <p:cNvSpPr/>
                  <p:nvPr/>
                </p:nvSpPr>
                <p:spPr>
                  <a:xfrm>
                    <a:off x="810560" y="85881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50195"/>
                    </a:schemeClr>
                  </a:solidFill>
                  <a:ln w="9525">
                    <a:noFill/>
                  </a:ln>
                </p:spPr>
                <p:txBody>
                  <a:bodyPr/>
                  <a:p>
                    <a:endParaRPr lang="zh-CN" altLang="en-US" sz="2400"/>
                  </a:p>
                </p:txBody>
              </p:sp>
              <p:sp>
                <p:nvSpPr>
                  <p:cNvPr id="1051189" name="Freeform 194"/>
                  <p:cNvSpPr/>
                  <p:nvPr/>
                </p:nvSpPr>
                <p:spPr>
                  <a:xfrm>
                    <a:off x="895581" y="814049"/>
                    <a:ext cx="19025" cy="57216"/>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190" name="Freeform 195"/>
                  <p:cNvSpPr/>
                  <p:nvPr/>
                </p:nvSpPr>
                <p:spPr>
                  <a:xfrm>
                    <a:off x="954955" y="806839"/>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2" y="15"/>
                          <a:pt x="0" y="12"/>
                          <a:pt x="0" y="9"/>
                        </a:cubicBezTo>
                        <a:cubicBezTo>
                          <a:pt x="0" y="4"/>
                          <a:pt x="4" y="0"/>
                          <a:pt x="9"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1" name="Freeform 196"/>
                  <p:cNvSpPr/>
                  <p:nvPr/>
                </p:nvSpPr>
                <p:spPr>
                  <a:xfrm>
                    <a:off x="1063974" y="847115"/>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50195"/>
                    </a:schemeClr>
                  </a:solidFill>
                  <a:ln w="9525">
                    <a:noFill/>
                  </a:ln>
                </p:spPr>
                <p:txBody>
                  <a:bodyPr/>
                  <a:p>
                    <a:endParaRPr lang="zh-CN" altLang="en-US" sz="2400"/>
                  </a:p>
                </p:txBody>
              </p:sp>
              <p:sp>
                <p:nvSpPr>
                  <p:cNvPr id="1051192" name="Freeform 197"/>
                  <p:cNvSpPr/>
                  <p:nvPr/>
                </p:nvSpPr>
                <p:spPr>
                  <a:xfrm>
                    <a:off x="74022" y="982283"/>
                    <a:ext cx="57100"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4" y="10"/>
                          <a:pt x="14" y="8"/>
                        </a:cubicBezTo>
                        <a:cubicBezTo>
                          <a:pt x="14"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9" y="23"/>
                          <a:pt x="9" y="23"/>
                          <a:pt x="9"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3" name="Freeform 198"/>
                  <p:cNvSpPr/>
                  <p:nvPr/>
                </p:nvSpPr>
                <p:spPr>
                  <a:xfrm>
                    <a:off x="62029" y="939761"/>
                    <a:ext cx="38063" cy="57216"/>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1" y="5"/>
                          <a:pt x="11" y="5"/>
                          <a:pt x="11" y="5"/>
                        </a:cubicBezTo>
                        <a:cubicBezTo>
                          <a:pt x="11" y="5"/>
                          <a:pt x="11" y="5"/>
                          <a:pt x="11" y="5"/>
                        </a:cubicBezTo>
                        <a:cubicBezTo>
                          <a:pt x="1" y="5"/>
                          <a:pt x="1" y="5"/>
                          <a:pt x="1" y="5"/>
                        </a:cubicBezTo>
                        <a:cubicBezTo>
                          <a:pt x="1" y="0"/>
                          <a:pt x="1" y="0"/>
                          <a:pt x="1" y="0"/>
                        </a:cubicBezTo>
                        <a:cubicBezTo>
                          <a:pt x="12" y="0"/>
                          <a:pt x="12" y="0"/>
                          <a:pt x="12" y="0"/>
                        </a:cubicBezTo>
                        <a:cubicBezTo>
                          <a:pt x="16" y="0"/>
                          <a:pt x="18" y="2"/>
                          <a:pt x="18" y="4"/>
                        </a:cubicBezTo>
                        <a:cubicBezTo>
                          <a:pt x="18" y="7"/>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194" name="Freeform 199"/>
                  <p:cNvSpPr/>
                  <p:nvPr/>
                </p:nvSpPr>
                <p:spPr>
                  <a:xfrm>
                    <a:off x="159033" y="937511"/>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5" y="29"/>
                          <a:pt x="5" y="29"/>
                          <a:pt x="5" y="29"/>
                        </a:cubicBezTo>
                        <a:cubicBezTo>
                          <a:pt x="2" y="29"/>
                          <a:pt x="0" y="28"/>
                          <a:pt x="0" y="25"/>
                        </a:cubicBezTo>
                        <a:cubicBezTo>
                          <a:pt x="0" y="24"/>
                          <a:pt x="1" y="23"/>
                          <a:pt x="4" y="19"/>
                        </a:cubicBezTo>
                        <a:cubicBezTo>
                          <a:pt x="10" y="14"/>
                          <a:pt x="10" y="14"/>
                          <a:pt x="10" y="14"/>
                        </a:cubicBezTo>
                        <a:cubicBezTo>
                          <a:pt x="12" y="12"/>
                          <a:pt x="13" y="10"/>
                          <a:pt x="13" y="8"/>
                        </a:cubicBezTo>
                        <a:cubicBezTo>
                          <a:pt x="13" y="7"/>
                          <a:pt x="12" y="6"/>
                          <a:pt x="10" y="6"/>
                        </a:cubicBezTo>
                        <a:cubicBezTo>
                          <a:pt x="8" y="6"/>
                          <a:pt x="7" y="7"/>
                          <a:pt x="7" y="9"/>
                        </a:cubicBezTo>
                        <a:cubicBezTo>
                          <a:pt x="7" y="10"/>
                          <a:pt x="8" y="12"/>
                          <a:pt x="9" y="12"/>
                        </a:cubicBezTo>
                        <a:cubicBezTo>
                          <a:pt x="5" y="16"/>
                          <a:pt x="5" y="16"/>
                          <a:pt x="5" y="16"/>
                        </a:cubicBezTo>
                        <a:cubicBezTo>
                          <a:pt x="2" y="15"/>
                          <a:pt x="1" y="12"/>
                          <a:pt x="1" y="9"/>
                        </a:cubicBezTo>
                        <a:cubicBezTo>
                          <a:pt x="1" y="4"/>
                          <a:pt x="5" y="0"/>
                          <a:pt x="10" y="0"/>
                        </a:cubicBezTo>
                        <a:cubicBezTo>
                          <a:pt x="15" y="0"/>
                          <a:pt x="19" y="4"/>
                          <a:pt x="19" y="9"/>
                        </a:cubicBezTo>
                        <a:cubicBezTo>
                          <a:pt x="19" y="13"/>
                          <a:pt x="18"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5" name="Freeform 200"/>
                  <p:cNvSpPr/>
                  <p:nvPr/>
                </p:nvSpPr>
                <p:spPr>
                  <a:xfrm>
                    <a:off x="286806" y="981100"/>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21" h="29">
                        <a:moveTo>
                          <a:pt x="16" y="1"/>
                        </a:moveTo>
                        <a:cubicBezTo>
                          <a:pt x="6" y="17"/>
                          <a:pt x="6" y="17"/>
                          <a:pt x="6" y="17"/>
                        </a:cubicBezTo>
                        <a:cubicBezTo>
                          <a:pt x="12" y="17"/>
                          <a:pt x="12" y="17"/>
                          <a:pt x="12" y="17"/>
                        </a:cubicBezTo>
                        <a:cubicBezTo>
                          <a:pt x="12" y="10"/>
                          <a:pt x="12" y="10"/>
                          <a:pt x="12" y="10"/>
                        </a:cubicBezTo>
                        <a:cubicBezTo>
                          <a:pt x="17" y="1"/>
                          <a:pt x="17" y="1"/>
                          <a:pt x="17" y="1"/>
                        </a:cubicBezTo>
                        <a:cubicBezTo>
                          <a:pt x="18" y="1"/>
                          <a:pt x="18" y="0"/>
                          <a:pt x="18" y="0"/>
                        </a:cubicBezTo>
                        <a:cubicBezTo>
                          <a:pt x="18" y="0"/>
                          <a:pt x="18" y="1"/>
                          <a:pt x="18" y="1"/>
                        </a:cubicBezTo>
                        <a:cubicBezTo>
                          <a:pt x="18" y="17"/>
                          <a:pt x="18" y="17"/>
                          <a:pt x="18" y="17"/>
                        </a:cubicBezTo>
                        <a:cubicBezTo>
                          <a:pt x="21" y="17"/>
                          <a:pt x="21" y="17"/>
                          <a:pt x="21" y="17"/>
                        </a:cubicBezTo>
                        <a:cubicBezTo>
                          <a:pt x="21" y="23"/>
                          <a:pt x="21" y="23"/>
                          <a:pt x="21" y="23"/>
                        </a:cubicBezTo>
                        <a:cubicBezTo>
                          <a:pt x="18" y="23"/>
                          <a:pt x="18" y="23"/>
                          <a:pt x="18" y="23"/>
                        </a:cubicBezTo>
                        <a:cubicBezTo>
                          <a:pt x="18" y="29"/>
                          <a:pt x="18" y="29"/>
                          <a:pt x="18" y="29"/>
                        </a:cubicBezTo>
                        <a:cubicBezTo>
                          <a:pt x="12" y="29"/>
                          <a:pt x="12" y="29"/>
                          <a:pt x="12" y="29"/>
                        </a:cubicBezTo>
                        <a:cubicBezTo>
                          <a:pt x="12" y="23"/>
                          <a:pt x="12" y="23"/>
                          <a:pt x="12" y="23"/>
                        </a:cubicBezTo>
                        <a:cubicBezTo>
                          <a:pt x="4" y="23"/>
                          <a:pt x="4" y="23"/>
                          <a:pt x="4" y="23"/>
                        </a:cubicBezTo>
                        <a:cubicBezTo>
                          <a:pt x="2" y="23"/>
                          <a:pt x="0" y="22"/>
                          <a:pt x="0" y="19"/>
                        </a:cubicBezTo>
                        <a:cubicBezTo>
                          <a:pt x="0" y="17"/>
                          <a:pt x="1" y="16"/>
                          <a:pt x="2" y="15"/>
                        </a:cubicBezTo>
                        <a:cubicBezTo>
                          <a:pt x="10" y="1"/>
                          <a:pt x="10" y="1"/>
                          <a:pt x="10" y="1"/>
                        </a:cubicBezTo>
                        <a:lnTo>
                          <a:pt x="16" y="1"/>
                        </a:lnTo>
                        <a:close/>
                      </a:path>
                    </a:pathLst>
                  </a:custGeom>
                  <a:solidFill>
                    <a:schemeClr val="bg1">
                      <a:alpha val="34117"/>
                    </a:schemeClr>
                  </a:solidFill>
                  <a:ln w="9525">
                    <a:noFill/>
                  </a:ln>
                </p:spPr>
                <p:txBody>
                  <a:bodyPr/>
                  <a:p>
                    <a:endParaRPr lang="zh-CN" altLang="en-US" sz="2400"/>
                  </a:p>
                </p:txBody>
              </p:sp>
              <p:sp>
                <p:nvSpPr>
                  <p:cNvPr id="1051196" name="Freeform 201"/>
                  <p:cNvSpPr/>
                  <p:nvPr/>
                </p:nvSpPr>
                <p:spPr>
                  <a:xfrm>
                    <a:off x="293545" y="941878"/>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197" name="Freeform 202"/>
                  <p:cNvSpPr/>
                  <p:nvPr/>
                </p:nvSpPr>
                <p:spPr>
                  <a:xfrm>
                    <a:off x="326082" y="986198"/>
                    <a:ext cx="38063" cy="3814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0" t="0" r="0" b="0"/>
                    <a:pathLst>
                      <a:path w="18" h="28">
                        <a:moveTo>
                          <a:pt x="16" y="5"/>
                        </a:moveTo>
                        <a:cubicBezTo>
                          <a:pt x="6" y="5"/>
                          <a:pt x="6" y="5"/>
                          <a:pt x="6" y="5"/>
                        </a:cubicBezTo>
                        <a:cubicBezTo>
                          <a:pt x="6" y="9"/>
                          <a:pt x="6" y="9"/>
                          <a:pt x="6" y="9"/>
                        </a:cubicBezTo>
                        <a:cubicBezTo>
                          <a:pt x="10" y="9"/>
                          <a:pt x="10" y="9"/>
                          <a:pt x="10" y="9"/>
                        </a:cubicBezTo>
                        <a:cubicBezTo>
                          <a:pt x="14" y="9"/>
                          <a:pt x="18" y="13"/>
                          <a:pt x="18" y="19"/>
                        </a:cubicBezTo>
                        <a:cubicBezTo>
                          <a:pt x="18" y="25"/>
                          <a:pt x="14" y="28"/>
                          <a:pt x="10" y="28"/>
                        </a:cubicBezTo>
                        <a:cubicBezTo>
                          <a:pt x="0" y="28"/>
                          <a:pt x="0" y="28"/>
                          <a:pt x="0" y="28"/>
                        </a:cubicBezTo>
                        <a:cubicBezTo>
                          <a:pt x="0" y="22"/>
                          <a:pt x="0" y="22"/>
                          <a:pt x="0" y="22"/>
                        </a:cubicBezTo>
                        <a:cubicBezTo>
                          <a:pt x="7" y="22"/>
                          <a:pt x="7" y="22"/>
                          <a:pt x="7" y="22"/>
                        </a:cubicBezTo>
                        <a:cubicBezTo>
                          <a:pt x="10" y="22"/>
                          <a:pt x="12" y="22"/>
                          <a:pt x="12" y="19"/>
                        </a:cubicBezTo>
                        <a:cubicBezTo>
                          <a:pt x="12" y="15"/>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34117"/>
                    </a:schemeClr>
                  </a:solidFill>
                  <a:ln w="9525">
                    <a:noFill/>
                  </a:ln>
                </p:spPr>
                <p:txBody>
                  <a:bodyPr/>
                  <a:p>
                    <a:endParaRPr lang="zh-CN" altLang="en-US" sz="2400"/>
                  </a:p>
                </p:txBody>
              </p:sp>
              <p:sp>
                <p:nvSpPr>
                  <p:cNvPr id="1051198" name="Freeform 203"/>
                  <p:cNvSpPr/>
                  <p:nvPr/>
                </p:nvSpPr>
                <p:spPr>
                  <a:xfrm>
                    <a:off x="440185" y="987112"/>
                    <a:ext cx="38063"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2"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9" y="4"/>
                          <a:pt x="19" y="9"/>
                        </a:cubicBezTo>
                        <a:cubicBezTo>
                          <a:pt x="19"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199" name="Freeform 204"/>
                  <p:cNvSpPr/>
                  <p:nvPr/>
                </p:nvSpPr>
                <p:spPr>
                  <a:xfrm>
                    <a:off x="506313" y="940688"/>
                    <a:ext cx="38063" cy="57216"/>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0" t="0" r="0" b="0"/>
                    <a:pathLst>
                      <a:path w="20" h="28">
                        <a:moveTo>
                          <a:pt x="16" y="0"/>
                        </a:moveTo>
                        <a:cubicBezTo>
                          <a:pt x="7" y="15"/>
                          <a:pt x="7" y="15"/>
                          <a:pt x="7" y="15"/>
                        </a:cubicBezTo>
                        <a:cubicBezTo>
                          <a:pt x="6" y="16"/>
                          <a:pt x="6" y="17"/>
                          <a:pt x="6" y="18"/>
                        </a:cubicBezTo>
                        <a:cubicBezTo>
                          <a:pt x="6" y="21"/>
                          <a:pt x="7" y="22"/>
                          <a:pt x="10" y="22"/>
                        </a:cubicBezTo>
                        <a:cubicBezTo>
                          <a:pt x="12" y="22"/>
                          <a:pt x="14" y="21"/>
                          <a:pt x="14" y="18"/>
                        </a:cubicBezTo>
                        <a:cubicBezTo>
                          <a:pt x="14" y="16"/>
                          <a:pt x="12" y="14"/>
                          <a:pt x="9" y="14"/>
                        </a:cubicBezTo>
                        <a:cubicBezTo>
                          <a:pt x="12" y="9"/>
                          <a:pt x="12" y="9"/>
                          <a:pt x="12" y="9"/>
                        </a:cubicBezTo>
                        <a:cubicBezTo>
                          <a:pt x="17" y="10"/>
                          <a:pt x="20" y="14"/>
                          <a:pt x="20" y="18"/>
                        </a:cubicBezTo>
                        <a:cubicBezTo>
                          <a:pt x="20" y="24"/>
                          <a:pt x="16" y="28"/>
                          <a:pt x="10" y="28"/>
                        </a:cubicBezTo>
                        <a:cubicBezTo>
                          <a:pt x="4" y="28"/>
                          <a:pt x="0" y="24"/>
                          <a:pt x="0" y="18"/>
                        </a:cubicBezTo>
                        <a:cubicBezTo>
                          <a:pt x="0" y="16"/>
                          <a:pt x="1" y="14"/>
                          <a:pt x="2" y="12"/>
                        </a:cubicBezTo>
                        <a:cubicBezTo>
                          <a:pt x="9" y="0"/>
                          <a:pt x="9" y="0"/>
                          <a:pt x="9" y="0"/>
                        </a:cubicBezTo>
                        <a:lnTo>
                          <a:pt x="16" y="0"/>
                        </a:lnTo>
                        <a:close/>
                      </a:path>
                    </a:pathLst>
                  </a:custGeom>
                  <a:solidFill>
                    <a:schemeClr val="bg1">
                      <a:alpha val="34117"/>
                    </a:schemeClr>
                  </a:solidFill>
                  <a:ln w="9525">
                    <a:noFill/>
                  </a:ln>
                </p:spPr>
                <p:txBody>
                  <a:bodyPr/>
                  <a:p>
                    <a:endParaRPr lang="zh-CN" altLang="en-US" sz="2400"/>
                  </a:p>
                </p:txBody>
              </p:sp>
              <p:sp>
                <p:nvSpPr>
                  <p:cNvPr id="1051200" name="Freeform 205"/>
                  <p:cNvSpPr/>
                  <p:nvPr/>
                </p:nvSpPr>
                <p:spPr>
                  <a:xfrm>
                    <a:off x="678163" y="953326"/>
                    <a:ext cx="57088" cy="57204"/>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5" y="16"/>
                          <a:pt x="5" y="16"/>
                          <a:pt x="5" y="16"/>
                        </a:cubicBezTo>
                        <a:cubicBezTo>
                          <a:pt x="2" y="15"/>
                          <a:pt x="0" y="12"/>
                          <a:pt x="0" y="9"/>
                        </a:cubicBezTo>
                        <a:cubicBezTo>
                          <a:pt x="0" y="4"/>
                          <a:pt x="5" y="0"/>
                          <a:pt x="10" y="0"/>
                        </a:cubicBezTo>
                        <a:cubicBezTo>
                          <a:pt x="15" y="0"/>
                          <a:pt x="19" y="4"/>
                          <a:pt x="19" y="9"/>
                        </a:cubicBezTo>
                        <a:cubicBezTo>
                          <a:pt x="19" y="13"/>
                          <a:pt x="17" y="15"/>
                          <a:pt x="15"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1" name="Freeform 206"/>
                  <p:cNvSpPr/>
                  <p:nvPr/>
                </p:nvSpPr>
                <p:spPr>
                  <a:xfrm>
                    <a:off x="654607" y="986073"/>
                    <a:ext cx="38063" cy="38140"/>
                  </a:xfrm>
                  <a:custGeom>
                    <a:avLst/>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0" t="0" r="0" b="0"/>
                    <a:pathLst>
                      <a:path w="18" h="28">
                        <a:moveTo>
                          <a:pt x="0" y="0"/>
                        </a:moveTo>
                        <a:cubicBezTo>
                          <a:pt x="14" y="0"/>
                          <a:pt x="14" y="0"/>
                          <a:pt x="14" y="0"/>
                        </a:cubicBezTo>
                        <a:cubicBezTo>
                          <a:pt x="16" y="0"/>
                          <a:pt x="18" y="1"/>
                          <a:pt x="18" y="3"/>
                        </a:cubicBezTo>
                        <a:cubicBezTo>
                          <a:pt x="18" y="4"/>
                          <a:pt x="18" y="6"/>
                          <a:pt x="17" y="7"/>
                        </a:cubicBezTo>
                        <a:cubicBezTo>
                          <a:pt x="10" y="28"/>
                          <a:pt x="10" y="28"/>
                          <a:pt x="10" y="28"/>
                        </a:cubicBezTo>
                        <a:cubicBezTo>
                          <a:pt x="4" y="28"/>
                          <a:pt x="4" y="28"/>
                          <a:pt x="4" y="28"/>
                        </a:cubicBezTo>
                        <a:cubicBezTo>
                          <a:pt x="12" y="5"/>
                          <a:pt x="12" y="5"/>
                          <a:pt x="12" y="5"/>
                        </a:cubicBezTo>
                        <a:cubicBezTo>
                          <a:pt x="0" y="5"/>
                          <a:pt x="0" y="5"/>
                          <a:pt x="0" y="5"/>
                        </a:cubicBezTo>
                        <a:lnTo>
                          <a:pt x="0" y="0"/>
                        </a:lnTo>
                        <a:close/>
                      </a:path>
                    </a:pathLst>
                  </a:custGeom>
                  <a:solidFill>
                    <a:schemeClr val="bg1">
                      <a:alpha val="34117"/>
                    </a:schemeClr>
                  </a:solidFill>
                  <a:ln w="9525">
                    <a:noFill/>
                  </a:ln>
                </p:spPr>
                <p:txBody>
                  <a:bodyPr/>
                  <a:p>
                    <a:endParaRPr lang="zh-CN" altLang="en-US" sz="2400"/>
                  </a:p>
                </p:txBody>
              </p:sp>
              <p:sp>
                <p:nvSpPr>
                  <p:cNvPr id="1051202" name="Freeform 207"/>
                  <p:cNvSpPr/>
                  <p:nvPr/>
                </p:nvSpPr>
                <p:spPr>
                  <a:xfrm>
                    <a:off x="768716" y="986981"/>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20" y="29"/>
                        </a:moveTo>
                        <a:cubicBezTo>
                          <a:pt x="4" y="29"/>
                          <a:pt x="4" y="29"/>
                          <a:pt x="4" y="29"/>
                        </a:cubicBezTo>
                        <a:cubicBezTo>
                          <a:pt x="2" y="29"/>
                          <a:pt x="0" y="28"/>
                          <a:pt x="0" y="25"/>
                        </a:cubicBezTo>
                        <a:cubicBezTo>
                          <a:pt x="0" y="24"/>
                          <a:pt x="0" y="23"/>
                          <a:pt x="4" y="19"/>
                        </a:cubicBezTo>
                        <a:cubicBezTo>
                          <a:pt x="10" y="14"/>
                          <a:pt x="10" y="14"/>
                          <a:pt x="10" y="14"/>
                        </a:cubicBezTo>
                        <a:cubicBezTo>
                          <a:pt x="12" y="12"/>
                          <a:pt x="13" y="10"/>
                          <a:pt x="13" y="8"/>
                        </a:cubicBezTo>
                        <a:cubicBezTo>
                          <a:pt x="13" y="7"/>
                          <a:pt x="12" y="6"/>
                          <a:pt x="10" y="6"/>
                        </a:cubicBezTo>
                        <a:cubicBezTo>
                          <a:pt x="7" y="6"/>
                          <a:pt x="6" y="7"/>
                          <a:pt x="6" y="9"/>
                        </a:cubicBezTo>
                        <a:cubicBezTo>
                          <a:pt x="6" y="10"/>
                          <a:pt x="7" y="12"/>
                          <a:pt x="9" y="12"/>
                        </a:cubicBezTo>
                        <a:cubicBezTo>
                          <a:pt x="4" y="16"/>
                          <a:pt x="4" y="16"/>
                          <a:pt x="4" y="16"/>
                        </a:cubicBezTo>
                        <a:cubicBezTo>
                          <a:pt x="2" y="15"/>
                          <a:pt x="0" y="12"/>
                          <a:pt x="0" y="9"/>
                        </a:cubicBezTo>
                        <a:cubicBezTo>
                          <a:pt x="0" y="4"/>
                          <a:pt x="4" y="0"/>
                          <a:pt x="10" y="0"/>
                        </a:cubicBezTo>
                        <a:cubicBezTo>
                          <a:pt x="15" y="0"/>
                          <a:pt x="19" y="4"/>
                          <a:pt x="19" y="9"/>
                        </a:cubicBezTo>
                        <a:cubicBezTo>
                          <a:pt x="19" y="13"/>
                          <a:pt x="17" y="15"/>
                          <a:pt x="14" y="17"/>
                        </a:cubicBezTo>
                        <a:cubicBezTo>
                          <a:pt x="8" y="23"/>
                          <a:pt x="8" y="23"/>
                          <a:pt x="8" y="23"/>
                        </a:cubicBezTo>
                        <a:cubicBezTo>
                          <a:pt x="20" y="23"/>
                          <a:pt x="20" y="23"/>
                          <a:pt x="20" y="23"/>
                        </a:cubicBezTo>
                        <a:lnTo>
                          <a:pt x="20" y="29"/>
                        </a:lnTo>
                        <a:close/>
                      </a:path>
                    </a:pathLst>
                  </a:custGeom>
                  <a:solidFill>
                    <a:schemeClr val="bg1">
                      <a:alpha val="34117"/>
                    </a:schemeClr>
                  </a:solidFill>
                  <a:ln w="9525">
                    <a:noFill/>
                  </a:ln>
                </p:spPr>
                <p:txBody>
                  <a:bodyPr/>
                  <a:p>
                    <a:endParaRPr lang="zh-CN" altLang="en-US" sz="2400"/>
                  </a:p>
                </p:txBody>
              </p:sp>
              <p:sp>
                <p:nvSpPr>
                  <p:cNvPr id="1051203" name="Freeform 208"/>
                  <p:cNvSpPr>
                    <a:spLocks noEditPoints="1"/>
                  </p:cNvSpPr>
                  <p:nvPr/>
                </p:nvSpPr>
                <p:spPr>
                  <a:xfrm>
                    <a:off x="853583" y="943863"/>
                    <a:ext cx="38063" cy="57204"/>
                  </a:xfrm>
                  <a:custGeom>
                    <a:avLst/>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10" y="29"/>
                        </a:moveTo>
                        <a:cubicBezTo>
                          <a:pt x="4" y="29"/>
                          <a:pt x="0" y="26"/>
                          <a:pt x="0" y="20"/>
                        </a:cubicBezTo>
                        <a:cubicBezTo>
                          <a:pt x="0" y="17"/>
                          <a:pt x="2" y="15"/>
                          <a:pt x="4" y="13"/>
                        </a:cubicBezTo>
                        <a:cubicBezTo>
                          <a:pt x="2" y="12"/>
                          <a:pt x="1" y="10"/>
                          <a:pt x="1" y="8"/>
                        </a:cubicBezTo>
                        <a:cubicBezTo>
                          <a:pt x="1" y="3"/>
                          <a:pt x="5" y="0"/>
                          <a:pt x="10" y="0"/>
                        </a:cubicBezTo>
                        <a:cubicBezTo>
                          <a:pt x="15" y="0"/>
                          <a:pt x="19" y="3"/>
                          <a:pt x="19" y="8"/>
                        </a:cubicBezTo>
                        <a:cubicBezTo>
                          <a:pt x="19" y="10"/>
                          <a:pt x="18" y="12"/>
                          <a:pt x="15" y="13"/>
                        </a:cubicBezTo>
                        <a:cubicBezTo>
                          <a:pt x="18" y="15"/>
                          <a:pt x="20" y="17"/>
                          <a:pt x="20" y="20"/>
                        </a:cubicBezTo>
                        <a:cubicBezTo>
                          <a:pt x="20" y="26"/>
                          <a:pt x="16" y="29"/>
                          <a:pt x="10" y="29"/>
                        </a:cubicBezTo>
                        <a:close/>
                        <a:moveTo>
                          <a:pt x="10" y="24"/>
                        </a:moveTo>
                        <a:cubicBezTo>
                          <a:pt x="12" y="24"/>
                          <a:pt x="14" y="22"/>
                          <a:pt x="14" y="20"/>
                        </a:cubicBezTo>
                        <a:cubicBezTo>
                          <a:pt x="14" y="18"/>
                          <a:pt x="12" y="16"/>
                          <a:pt x="10" y="16"/>
                        </a:cubicBezTo>
                        <a:cubicBezTo>
                          <a:pt x="8" y="16"/>
                          <a:pt x="6" y="18"/>
                          <a:pt x="6" y="20"/>
                        </a:cubicBezTo>
                        <a:cubicBezTo>
                          <a:pt x="6" y="22"/>
                          <a:pt x="8" y="24"/>
                          <a:pt x="10" y="24"/>
                        </a:cubicBezTo>
                        <a:close/>
                        <a:moveTo>
                          <a:pt x="6" y="8"/>
                        </a:moveTo>
                        <a:cubicBezTo>
                          <a:pt x="6" y="10"/>
                          <a:pt x="8" y="11"/>
                          <a:pt x="10" y="11"/>
                        </a:cubicBezTo>
                        <a:cubicBezTo>
                          <a:pt x="12" y="11"/>
                          <a:pt x="13" y="10"/>
                          <a:pt x="13" y="8"/>
                        </a:cubicBezTo>
                        <a:cubicBezTo>
                          <a:pt x="13" y="6"/>
                          <a:pt x="12" y="5"/>
                          <a:pt x="10" y="5"/>
                        </a:cubicBezTo>
                        <a:cubicBezTo>
                          <a:pt x="8" y="5"/>
                          <a:pt x="6" y="6"/>
                          <a:pt x="6" y="8"/>
                        </a:cubicBezTo>
                        <a:close/>
                      </a:path>
                    </a:pathLst>
                  </a:custGeom>
                  <a:solidFill>
                    <a:schemeClr val="bg1">
                      <a:alpha val="34117"/>
                    </a:schemeClr>
                  </a:solidFill>
                  <a:ln w="9525">
                    <a:noFill/>
                  </a:ln>
                </p:spPr>
                <p:txBody>
                  <a:bodyPr/>
                  <a:p>
                    <a:endParaRPr lang="zh-CN" altLang="en-US" sz="2400"/>
                  </a:p>
                </p:txBody>
              </p:sp>
              <p:sp>
                <p:nvSpPr>
                  <p:cNvPr id="1051204" name="Freeform 209"/>
                  <p:cNvSpPr/>
                  <p:nvPr/>
                </p:nvSpPr>
                <p:spPr>
                  <a:xfrm>
                    <a:off x="969347" y="944922"/>
                    <a:ext cx="38063" cy="57216"/>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19" h="29">
                        <a:moveTo>
                          <a:pt x="19" y="29"/>
                        </a:moveTo>
                        <a:cubicBezTo>
                          <a:pt x="4" y="29"/>
                          <a:pt x="4" y="29"/>
                          <a:pt x="4" y="29"/>
                        </a:cubicBezTo>
                        <a:cubicBezTo>
                          <a:pt x="2" y="29"/>
                          <a:pt x="0" y="28"/>
                          <a:pt x="0" y="25"/>
                        </a:cubicBezTo>
                        <a:cubicBezTo>
                          <a:pt x="0" y="24"/>
                          <a:pt x="0" y="23"/>
                          <a:pt x="4" y="19"/>
                        </a:cubicBezTo>
                        <a:cubicBezTo>
                          <a:pt x="9" y="14"/>
                          <a:pt x="9" y="14"/>
                          <a:pt x="9" y="14"/>
                        </a:cubicBezTo>
                        <a:cubicBezTo>
                          <a:pt x="11" y="12"/>
                          <a:pt x="13" y="10"/>
                          <a:pt x="13" y="8"/>
                        </a:cubicBezTo>
                        <a:cubicBezTo>
                          <a:pt x="13" y="7"/>
                          <a:pt x="11" y="6"/>
                          <a:pt x="9" y="6"/>
                        </a:cubicBezTo>
                        <a:cubicBezTo>
                          <a:pt x="7" y="6"/>
                          <a:pt x="6" y="7"/>
                          <a:pt x="6" y="9"/>
                        </a:cubicBezTo>
                        <a:cubicBezTo>
                          <a:pt x="6" y="10"/>
                          <a:pt x="7" y="12"/>
                          <a:pt x="8" y="12"/>
                        </a:cubicBezTo>
                        <a:cubicBezTo>
                          <a:pt x="4" y="16"/>
                          <a:pt x="4" y="16"/>
                          <a:pt x="4" y="16"/>
                        </a:cubicBezTo>
                        <a:cubicBezTo>
                          <a:pt x="1" y="15"/>
                          <a:pt x="0" y="12"/>
                          <a:pt x="0" y="9"/>
                        </a:cubicBezTo>
                        <a:cubicBezTo>
                          <a:pt x="0" y="4"/>
                          <a:pt x="4" y="0"/>
                          <a:pt x="9" y="0"/>
                        </a:cubicBezTo>
                        <a:cubicBezTo>
                          <a:pt x="14" y="0"/>
                          <a:pt x="18" y="4"/>
                          <a:pt x="18" y="9"/>
                        </a:cubicBezTo>
                        <a:cubicBezTo>
                          <a:pt x="18" y="13"/>
                          <a:pt x="17" y="15"/>
                          <a:pt x="14" y="17"/>
                        </a:cubicBezTo>
                        <a:cubicBezTo>
                          <a:pt x="8" y="23"/>
                          <a:pt x="8" y="23"/>
                          <a:pt x="8" y="23"/>
                        </a:cubicBezTo>
                        <a:cubicBezTo>
                          <a:pt x="19" y="23"/>
                          <a:pt x="19" y="23"/>
                          <a:pt x="19" y="23"/>
                        </a:cubicBezTo>
                        <a:lnTo>
                          <a:pt x="19" y="29"/>
                        </a:lnTo>
                        <a:close/>
                      </a:path>
                    </a:pathLst>
                  </a:custGeom>
                  <a:solidFill>
                    <a:schemeClr val="bg1">
                      <a:alpha val="34117"/>
                    </a:schemeClr>
                  </a:solidFill>
                  <a:ln w="9525">
                    <a:noFill/>
                  </a:ln>
                </p:spPr>
                <p:txBody>
                  <a:bodyPr/>
                  <a:p>
                    <a:endParaRPr lang="zh-CN" altLang="en-US" sz="2400"/>
                  </a:p>
                </p:txBody>
              </p:sp>
              <p:sp>
                <p:nvSpPr>
                  <p:cNvPr id="1051205" name="Freeform 210"/>
                  <p:cNvSpPr/>
                  <p:nvPr/>
                </p:nvSpPr>
                <p:spPr>
                  <a:xfrm>
                    <a:off x="1062929" y="963116"/>
                    <a:ext cx="57088" cy="57216"/>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0" t="0" r="0" b="0"/>
                    <a:pathLst>
                      <a:path w="19" h="29">
                        <a:moveTo>
                          <a:pt x="4" y="29"/>
                        </a:moveTo>
                        <a:cubicBezTo>
                          <a:pt x="12" y="13"/>
                          <a:pt x="12" y="13"/>
                          <a:pt x="12" y="13"/>
                        </a:cubicBezTo>
                        <a:cubicBezTo>
                          <a:pt x="13" y="12"/>
                          <a:pt x="14" y="11"/>
                          <a:pt x="14" y="10"/>
                        </a:cubicBezTo>
                        <a:cubicBezTo>
                          <a:pt x="14" y="8"/>
                          <a:pt x="12" y="6"/>
                          <a:pt x="10" y="6"/>
                        </a:cubicBezTo>
                        <a:cubicBezTo>
                          <a:pt x="7" y="6"/>
                          <a:pt x="6" y="8"/>
                          <a:pt x="6" y="10"/>
                        </a:cubicBezTo>
                        <a:cubicBezTo>
                          <a:pt x="6" y="13"/>
                          <a:pt x="7" y="14"/>
                          <a:pt x="10" y="14"/>
                        </a:cubicBezTo>
                        <a:cubicBezTo>
                          <a:pt x="7" y="20"/>
                          <a:pt x="7" y="20"/>
                          <a:pt x="7" y="20"/>
                        </a:cubicBezTo>
                        <a:cubicBezTo>
                          <a:pt x="3" y="18"/>
                          <a:pt x="0" y="15"/>
                          <a:pt x="0" y="10"/>
                        </a:cubicBezTo>
                        <a:cubicBezTo>
                          <a:pt x="0" y="4"/>
                          <a:pt x="4" y="0"/>
                          <a:pt x="10" y="0"/>
                        </a:cubicBezTo>
                        <a:cubicBezTo>
                          <a:pt x="15" y="0"/>
                          <a:pt x="19" y="4"/>
                          <a:pt x="19" y="10"/>
                        </a:cubicBezTo>
                        <a:cubicBezTo>
                          <a:pt x="19" y="12"/>
                          <a:pt x="18" y="15"/>
                          <a:pt x="17" y="17"/>
                        </a:cubicBezTo>
                        <a:cubicBezTo>
                          <a:pt x="11" y="29"/>
                          <a:pt x="11" y="29"/>
                          <a:pt x="11" y="29"/>
                        </a:cubicBezTo>
                        <a:lnTo>
                          <a:pt x="4" y="29"/>
                        </a:lnTo>
                        <a:close/>
                      </a:path>
                    </a:pathLst>
                  </a:custGeom>
                  <a:solidFill>
                    <a:schemeClr val="bg1">
                      <a:alpha val="34117"/>
                    </a:schemeClr>
                  </a:solidFill>
                  <a:ln w="9525">
                    <a:noFill/>
                  </a:ln>
                </p:spPr>
                <p:txBody>
                  <a:bodyPr/>
                  <a:p>
                    <a:endParaRPr lang="zh-CN" altLang="en-US" sz="2400"/>
                  </a:p>
                </p:txBody>
              </p:sp>
              <p:sp>
                <p:nvSpPr>
                  <p:cNvPr id="1051206" name="Freeform 211"/>
                  <p:cNvSpPr/>
                  <p:nvPr/>
                </p:nvSpPr>
                <p:spPr>
                  <a:xfrm>
                    <a:off x="25585" y="1148013"/>
                    <a:ext cx="57088"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20" h="28">
                        <a:moveTo>
                          <a:pt x="0" y="22"/>
                        </a:moveTo>
                        <a:cubicBezTo>
                          <a:pt x="9" y="22"/>
                          <a:pt x="9" y="22"/>
                          <a:pt x="9" y="22"/>
                        </a:cubicBezTo>
                        <a:cubicBezTo>
                          <a:pt x="11" y="22"/>
                          <a:pt x="13" y="21"/>
                          <a:pt x="13" y="19"/>
                        </a:cubicBezTo>
                        <a:cubicBezTo>
                          <a:pt x="13" y="16"/>
                          <a:pt x="11" y="15"/>
                          <a:pt x="9" y="15"/>
                        </a:cubicBezTo>
                        <a:cubicBezTo>
                          <a:pt x="3" y="15"/>
                          <a:pt x="3" y="15"/>
                          <a:pt x="3" y="15"/>
                        </a:cubicBezTo>
                        <a:cubicBezTo>
                          <a:pt x="3" y="12"/>
                          <a:pt x="3" y="12"/>
                          <a:pt x="3"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7"/>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34117"/>
                    </a:schemeClr>
                  </a:solidFill>
                  <a:ln w="9525">
                    <a:noFill/>
                  </a:ln>
                </p:spPr>
                <p:txBody>
                  <a:bodyPr/>
                  <a:p>
                    <a:endParaRPr lang="zh-CN" altLang="en-US" sz="2400"/>
                  </a:p>
                </p:txBody>
              </p:sp>
              <p:sp>
                <p:nvSpPr>
                  <p:cNvPr id="1051207" name="Freeform 212"/>
                  <p:cNvSpPr>
                    <a:spLocks noEditPoints="1"/>
                  </p:cNvSpPr>
                  <p:nvPr/>
                </p:nvSpPr>
                <p:spPr>
                  <a:xfrm>
                    <a:off x="54366" y="1093316"/>
                    <a:ext cx="38063" cy="57216"/>
                  </a:xfrm>
                  <a:custGeom>
                    <a:avLst/>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 h="29">
                        <a:moveTo>
                          <a:pt x="0" y="9"/>
                        </a:moveTo>
                        <a:cubicBezTo>
                          <a:pt x="0" y="4"/>
                          <a:pt x="4" y="0"/>
                          <a:pt x="10" y="0"/>
                        </a:cubicBezTo>
                        <a:cubicBezTo>
                          <a:pt x="16" y="0"/>
                          <a:pt x="20" y="4"/>
                          <a:pt x="20" y="9"/>
                        </a:cubicBezTo>
                        <a:cubicBezTo>
                          <a:pt x="20" y="20"/>
                          <a:pt x="20" y="20"/>
                          <a:pt x="20" y="20"/>
                        </a:cubicBezTo>
                        <a:cubicBezTo>
                          <a:pt x="20" y="25"/>
                          <a:pt x="16" y="29"/>
                          <a:pt x="10" y="29"/>
                        </a:cubicBezTo>
                        <a:cubicBezTo>
                          <a:pt x="4" y="29"/>
                          <a:pt x="0" y="25"/>
                          <a:pt x="0" y="20"/>
                        </a:cubicBezTo>
                        <a:lnTo>
                          <a:pt x="0" y="9"/>
                        </a:lnTo>
                        <a:close/>
                        <a:moveTo>
                          <a:pt x="14" y="9"/>
                        </a:moveTo>
                        <a:cubicBezTo>
                          <a:pt x="14" y="7"/>
                          <a:pt x="13" y="6"/>
                          <a:pt x="10" y="6"/>
                        </a:cubicBezTo>
                        <a:cubicBezTo>
                          <a:pt x="8" y="6"/>
                          <a:pt x="6" y="7"/>
                          <a:pt x="6" y="9"/>
                        </a:cubicBezTo>
                        <a:cubicBezTo>
                          <a:pt x="6" y="20"/>
                          <a:pt x="6" y="20"/>
                          <a:pt x="6" y="20"/>
                        </a:cubicBezTo>
                        <a:cubicBezTo>
                          <a:pt x="6" y="22"/>
                          <a:pt x="8" y="24"/>
                          <a:pt x="10" y="24"/>
                        </a:cubicBezTo>
                        <a:cubicBezTo>
                          <a:pt x="13" y="24"/>
                          <a:pt x="14" y="22"/>
                          <a:pt x="14" y="20"/>
                        </a:cubicBezTo>
                        <a:lnTo>
                          <a:pt x="14" y="9"/>
                        </a:lnTo>
                        <a:close/>
                      </a:path>
                    </a:pathLst>
                  </a:custGeom>
                  <a:solidFill>
                    <a:schemeClr val="bg1">
                      <a:alpha val="34117"/>
                    </a:schemeClr>
                  </a:solidFill>
                  <a:ln w="9525">
                    <a:noFill/>
                  </a:ln>
                </p:spPr>
                <p:txBody>
                  <a:bodyPr/>
                  <a:p>
                    <a:endParaRPr lang="zh-CN" altLang="en-US" sz="2400"/>
                  </a:p>
                </p:txBody>
              </p:sp>
              <p:sp>
                <p:nvSpPr>
                  <p:cNvPr id="1051208" name="Freeform 213"/>
                  <p:cNvSpPr/>
                  <p:nvPr/>
                </p:nvSpPr>
                <p:spPr>
                  <a:xfrm>
                    <a:off x="188869" y="1097682"/>
                    <a:ext cx="38063" cy="57204"/>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0" t="0" r="0" b="0"/>
                    <a:pathLst>
                      <a:path w="19" h="28">
                        <a:moveTo>
                          <a:pt x="0" y="23"/>
                        </a:moveTo>
                        <a:cubicBezTo>
                          <a:pt x="8" y="23"/>
                          <a:pt x="8" y="23"/>
                          <a:pt x="8" y="23"/>
                        </a:cubicBezTo>
                        <a:cubicBezTo>
                          <a:pt x="11" y="23"/>
                          <a:pt x="12" y="22"/>
                          <a:pt x="12" y="19"/>
                        </a:cubicBezTo>
                        <a:cubicBezTo>
                          <a:pt x="12" y="17"/>
                          <a:pt x="11" y="16"/>
                          <a:pt x="8" y="16"/>
                        </a:cubicBezTo>
                        <a:cubicBezTo>
                          <a:pt x="3" y="16"/>
                          <a:pt x="3" y="16"/>
                          <a:pt x="3" y="16"/>
                        </a:cubicBezTo>
                        <a:cubicBezTo>
                          <a:pt x="3" y="12"/>
                          <a:pt x="3" y="12"/>
                          <a:pt x="3" y="12"/>
                        </a:cubicBezTo>
                        <a:cubicBezTo>
                          <a:pt x="11" y="6"/>
                          <a:pt x="11" y="6"/>
                          <a:pt x="11" y="6"/>
                        </a:cubicBezTo>
                        <a:cubicBezTo>
                          <a:pt x="11" y="6"/>
                          <a:pt x="11" y="6"/>
                          <a:pt x="11" y="6"/>
                        </a:cubicBezTo>
                        <a:cubicBezTo>
                          <a:pt x="0" y="6"/>
                          <a:pt x="0" y="6"/>
                          <a:pt x="0" y="6"/>
                        </a:cubicBezTo>
                        <a:cubicBezTo>
                          <a:pt x="0" y="0"/>
                          <a:pt x="0" y="0"/>
                          <a:pt x="0" y="0"/>
                        </a:cubicBezTo>
                        <a:cubicBezTo>
                          <a:pt x="12" y="0"/>
                          <a:pt x="12" y="0"/>
                          <a:pt x="12" y="0"/>
                        </a:cubicBezTo>
                        <a:cubicBezTo>
                          <a:pt x="16" y="0"/>
                          <a:pt x="18" y="2"/>
                          <a:pt x="18" y="4"/>
                        </a:cubicBezTo>
                        <a:cubicBezTo>
                          <a:pt x="18" y="8"/>
                          <a:pt x="14" y="9"/>
                          <a:pt x="12" y="12"/>
                        </a:cubicBezTo>
                        <a:cubicBezTo>
                          <a:pt x="16" y="12"/>
                          <a:pt x="19" y="15"/>
                          <a:pt x="19" y="20"/>
                        </a:cubicBezTo>
                        <a:cubicBezTo>
                          <a:pt x="19" y="26"/>
                          <a:pt x="14" y="28"/>
                          <a:pt x="9" y="28"/>
                        </a:cubicBezTo>
                        <a:cubicBezTo>
                          <a:pt x="0" y="28"/>
                          <a:pt x="0" y="28"/>
                          <a:pt x="0" y="28"/>
                        </a:cubicBezTo>
                        <a:lnTo>
                          <a:pt x="0" y="23"/>
                        </a:lnTo>
                        <a:close/>
                      </a:path>
                    </a:pathLst>
                  </a:custGeom>
                  <a:solidFill>
                    <a:schemeClr val="bg1">
                      <a:alpha val="34117"/>
                    </a:schemeClr>
                  </a:solidFill>
                  <a:ln w="9525">
                    <a:noFill/>
                  </a:ln>
                </p:spPr>
                <p:txBody>
                  <a:bodyPr/>
                  <a:p>
                    <a:endParaRPr lang="zh-CN" altLang="en-US" sz="2400"/>
                  </a:p>
                </p:txBody>
              </p:sp>
              <p:sp>
                <p:nvSpPr>
                  <p:cNvPr id="1051209" name="Freeform 214"/>
                  <p:cNvSpPr/>
                  <p:nvPr/>
                </p:nvSpPr>
                <p:spPr>
                  <a:xfrm>
                    <a:off x="226355" y="1104295"/>
                    <a:ext cx="38063" cy="57204"/>
                  </a:xfrm>
                  <a:custGeom>
                    <a:avLst/>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0" t="0" r="0" b="0"/>
                    <a:pathLst>
                      <a:path w="24" h="66">
                        <a:moveTo>
                          <a:pt x="0" y="0"/>
                        </a:moveTo>
                        <a:lnTo>
                          <a:pt x="24" y="0"/>
                        </a:lnTo>
                        <a:lnTo>
                          <a:pt x="24" y="66"/>
                        </a:lnTo>
                        <a:lnTo>
                          <a:pt x="10" y="66"/>
                        </a:lnTo>
                        <a:lnTo>
                          <a:pt x="10" y="14"/>
                        </a:lnTo>
                        <a:lnTo>
                          <a:pt x="0" y="14"/>
                        </a:lnTo>
                        <a:lnTo>
                          <a:pt x="0" y="0"/>
                        </a:lnTo>
                        <a:close/>
                      </a:path>
                    </a:pathLst>
                  </a:custGeom>
                  <a:solidFill>
                    <a:schemeClr val="bg1">
                      <a:alpha val="34117"/>
                    </a:schemeClr>
                  </a:solidFill>
                  <a:ln w="9525">
                    <a:noFill/>
                  </a:ln>
                </p:spPr>
                <p:txBody>
                  <a:bodyPr/>
                  <a:p>
                    <a:endParaRPr lang="zh-CN" altLang="en-US" sz="2400"/>
                  </a:p>
                </p:txBody>
              </p:sp>
            </p:grpSp>
            <p:sp>
              <p:nvSpPr>
                <p:cNvPr id="1051210" name="Line 292"/>
                <p:cNvSpPr/>
                <p:nvPr/>
              </p:nvSpPr>
              <p:spPr>
                <a:xfrm>
                  <a:off x="-15461" y="351231"/>
                  <a:ext cx="989630" cy="0"/>
                </a:xfrm>
                <a:prstGeom prst="line">
                  <a:avLst/>
                </a:prstGeom>
                <a:ln w="14288" cap="flat" cmpd="sng">
                  <a:solidFill>
                    <a:srgbClr val="FFFF00">
                      <a:alpha val="29803"/>
                    </a:srgbClr>
                  </a:solidFill>
                  <a:prstDash val="solid"/>
                  <a:headEnd type="none" w="med" len="med"/>
                  <a:tailEnd type="none" w="med" len="med"/>
                </a:ln>
              </p:spPr>
            </p:sp>
          </p:grpSp>
          <p:grpSp>
            <p:nvGrpSpPr>
              <p:cNvPr id="262" name="组合 61"/>
              <p:cNvGrpSpPr/>
              <p:nvPr/>
            </p:nvGrpSpPr>
            <p:grpSpPr>
              <a:xfrm>
                <a:off x="701450" y="2512310"/>
                <a:ext cx="3167845" cy="2062784"/>
                <a:chOff x="0" y="0"/>
                <a:chExt cx="3167845" cy="2062784"/>
              </a:xfrm>
            </p:grpSpPr>
            <p:sp>
              <p:nvSpPr>
                <p:cNvPr id="1051211" name="矩形 147"/>
                <p:cNvSpPr/>
                <p:nvPr/>
              </p:nvSpPr>
              <p:spPr>
                <a:xfrm rot="-8081789">
                  <a:off x="985310" y="-319774"/>
                  <a:ext cx="87285" cy="2057908"/>
                </a:xfrm>
                <a:prstGeom prst="rect">
                  <a:avLst/>
                </a:prstGeom>
                <a:solidFill>
                  <a:srgbClr val="1D6697">
                    <a:alpha val="29803"/>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2" name="Freeform 4515"/>
                <p:cNvSpPr/>
                <p:nvPr/>
              </p:nvSpPr>
              <p:spPr>
                <a:xfrm>
                  <a:off x="290030" y="0"/>
                  <a:ext cx="2877815" cy="2062784"/>
                </a:xfrm>
                <a:custGeom>
                  <a:avLst/>
                  <a:gdLst>
                    <a:gd name="txL" fmla="*/ 0 w 290"/>
                    <a:gd name="txT" fmla="*/ 0 h 208"/>
                    <a:gd name="txR" fmla="*/ 290 w 290"/>
                    <a:gd name="txB" fmla="*/ 208 h 208"/>
                  </a:gdLst>
                  <a:ahLst/>
                  <a:cxnLst>
                    <a:cxn ang="0">
                      <a:pos x="0" y="2147483647"/>
                    </a:cxn>
                    <a:cxn ang="0">
                      <a:pos x="2147483647" y="0"/>
                    </a:cxn>
                    <a:cxn ang="0">
                      <a:pos x="2147483647" y="2147483647"/>
                    </a:cxn>
                    <a:cxn ang="0">
                      <a:pos x="2147483647" y="2147483647"/>
                    </a:cxn>
                    <a:cxn ang="0">
                      <a:pos x="2147483647" y="2147483647"/>
                    </a:cxn>
                    <a:cxn ang="0">
                      <a:pos x="0" y="2147483647"/>
                    </a:cxn>
                  </a:cxnLst>
                  <a:rect l="txL" t="txT" r="txR" b="txB"/>
                  <a:pathLst>
                    <a:path w="290" h="208">
                      <a:moveTo>
                        <a:pt x="0" y="144"/>
                      </a:moveTo>
                      <a:cubicBezTo>
                        <a:pt x="146" y="0"/>
                        <a:pt x="146" y="0"/>
                        <a:pt x="146" y="0"/>
                      </a:cubicBezTo>
                      <a:cubicBezTo>
                        <a:pt x="290" y="55"/>
                        <a:pt x="290" y="55"/>
                        <a:pt x="290" y="55"/>
                      </a:cubicBezTo>
                      <a:cubicBezTo>
                        <a:pt x="289" y="58"/>
                        <a:pt x="288" y="61"/>
                        <a:pt x="286" y="65"/>
                      </a:cubicBezTo>
                      <a:cubicBezTo>
                        <a:pt x="250" y="160"/>
                        <a:pt x="144" y="208"/>
                        <a:pt x="49" y="171"/>
                      </a:cubicBezTo>
                      <a:cubicBezTo>
                        <a:pt x="31" y="165"/>
                        <a:pt x="14" y="155"/>
                        <a:pt x="0" y="144"/>
                      </a:cubicBezTo>
                      <a:close/>
                    </a:path>
                  </a:pathLst>
                </a:custGeom>
                <a:solidFill>
                  <a:srgbClr val="82C4EC">
                    <a:alpha val="100000"/>
                  </a:srgbClr>
                </a:solidFill>
                <a:ln w="9525">
                  <a:noFill/>
                </a:ln>
              </p:spPr>
              <p:txBody>
                <a:bodyPr/>
                <a:p>
                  <a:endParaRPr lang="zh-CN" altLang="en-US" sz="2400"/>
                </a:p>
              </p:txBody>
            </p:sp>
          </p:grpSp>
          <p:grpSp>
            <p:nvGrpSpPr>
              <p:cNvPr id="263" name="组合 62"/>
              <p:cNvGrpSpPr/>
              <p:nvPr/>
            </p:nvGrpSpPr>
            <p:grpSpPr>
              <a:xfrm rot="-8229241">
                <a:off x="1586748" y="3233253"/>
                <a:ext cx="1053040" cy="1046471"/>
                <a:chOff x="0" y="0"/>
                <a:chExt cx="1819275" cy="1785937"/>
              </a:xfrm>
            </p:grpSpPr>
            <p:sp>
              <p:nvSpPr>
                <p:cNvPr id="1051213" name="Freeform 220"/>
                <p:cNvSpPr/>
                <p:nvPr/>
              </p:nvSpPr>
              <p:spPr>
                <a:xfrm>
                  <a:off x="566738" y="0"/>
                  <a:ext cx="149225" cy="217488"/>
                </a:xfrm>
                <a:custGeom>
                  <a:avLst/>
                  <a:gdLst>
                    <a:gd name="txL" fmla="*/ 0 w 40"/>
                    <a:gd name="txT" fmla="*/ 0 h 58"/>
                    <a:gd name="txR" fmla="*/ 40 w 40"/>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0" h="58">
                      <a:moveTo>
                        <a:pt x="0" y="58"/>
                      </a:moveTo>
                      <a:cubicBezTo>
                        <a:pt x="0" y="21"/>
                        <a:pt x="0" y="21"/>
                        <a:pt x="0" y="21"/>
                      </a:cubicBezTo>
                      <a:cubicBezTo>
                        <a:pt x="0" y="11"/>
                        <a:pt x="5" y="0"/>
                        <a:pt x="20" y="0"/>
                      </a:cubicBezTo>
                      <a:cubicBezTo>
                        <a:pt x="35" y="0"/>
                        <a:pt x="40" y="11"/>
                        <a:pt x="40" y="21"/>
                      </a:cubicBezTo>
                      <a:cubicBezTo>
                        <a:pt x="40" y="58"/>
                        <a:pt x="40" y="58"/>
                        <a:pt x="40" y="58"/>
                      </a:cubicBezTo>
                      <a:cubicBezTo>
                        <a:pt x="28" y="58"/>
                        <a:pt x="28" y="58"/>
                        <a:pt x="28" y="58"/>
                      </a:cubicBezTo>
                      <a:cubicBezTo>
                        <a:pt x="28" y="37"/>
                        <a:pt x="28" y="37"/>
                        <a:pt x="28" y="37"/>
                      </a:cubicBezTo>
                      <a:cubicBezTo>
                        <a:pt x="15" y="37"/>
                        <a:pt x="15" y="37"/>
                        <a:pt x="15" y="37"/>
                      </a:cubicBezTo>
                      <a:cubicBezTo>
                        <a:pt x="15" y="26"/>
                        <a:pt x="15" y="26"/>
                        <a:pt x="15" y="26"/>
                      </a:cubicBezTo>
                      <a:cubicBezTo>
                        <a:pt x="28" y="26"/>
                        <a:pt x="28" y="26"/>
                        <a:pt x="28" y="26"/>
                      </a:cubicBezTo>
                      <a:cubicBezTo>
                        <a:pt x="28" y="19"/>
                        <a:pt x="28" y="19"/>
                        <a:pt x="28" y="19"/>
                      </a:cubicBezTo>
                      <a:cubicBezTo>
                        <a:pt x="28" y="14"/>
                        <a:pt x="26" y="11"/>
                        <a:pt x="20" y="11"/>
                      </a:cubicBezTo>
                      <a:cubicBezTo>
                        <a:pt x="14"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4" name="Freeform 221"/>
                <p:cNvSpPr/>
                <p:nvPr/>
              </p:nvSpPr>
              <p:spPr>
                <a:xfrm>
                  <a:off x="750888" y="0"/>
                  <a:ext cx="146050" cy="217488"/>
                </a:xfrm>
                <a:custGeom>
                  <a:avLst/>
                  <a:gdLst>
                    <a:gd name="txL" fmla="*/ 0 w 39"/>
                    <a:gd name="txT" fmla="*/ 0 h 58"/>
                    <a:gd name="txR" fmla="*/ 39 w 39"/>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9" h="58">
                      <a:moveTo>
                        <a:pt x="0" y="58"/>
                      </a:moveTo>
                      <a:cubicBezTo>
                        <a:pt x="0" y="19"/>
                        <a:pt x="0" y="19"/>
                        <a:pt x="0" y="19"/>
                      </a:cubicBezTo>
                      <a:cubicBezTo>
                        <a:pt x="0" y="9"/>
                        <a:pt x="7" y="0"/>
                        <a:pt x="19" y="0"/>
                      </a:cubicBezTo>
                      <a:cubicBezTo>
                        <a:pt x="31" y="0"/>
                        <a:pt x="39" y="9"/>
                        <a:pt x="39" y="19"/>
                      </a:cubicBezTo>
                      <a:cubicBezTo>
                        <a:pt x="39" y="30"/>
                        <a:pt x="32" y="39"/>
                        <a:pt x="19" y="39"/>
                      </a:cubicBezTo>
                      <a:cubicBezTo>
                        <a:pt x="15" y="39"/>
                        <a:pt x="15" y="39"/>
                        <a:pt x="15" y="39"/>
                      </a:cubicBezTo>
                      <a:cubicBezTo>
                        <a:pt x="15" y="27"/>
                        <a:pt x="15" y="27"/>
                        <a:pt x="15" y="27"/>
                      </a:cubicBezTo>
                      <a:cubicBezTo>
                        <a:pt x="22" y="27"/>
                        <a:pt x="27" y="26"/>
                        <a:pt x="27" y="19"/>
                      </a:cubicBezTo>
                      <a:cubicBezTo>
                        <a:pt x="27" y="14"/>
                        <a:pt x="24" y="11"/>
                        <a:pt x="19" y="11"/>
                      </a:cubicBezTo>
                      <a:cubicBezTo>
                        <a:pt x="15" y="11"/>
                        <a:pt x="12" y="14"/>
                        <a:pt x="12" y="19"/>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5" name="Freeform 222"/>
                <p:cNvSpPr/>
                <p:nvPr/>
              </p:nvSpPr>
              <p:spPr>
                <a:xfrm>
                  <a:off x="919163" y="0"/>
                  <a:ext cx="142875" cy="217488"/>
                </a:xfrm>
                <a:custGeom>
                  <a:avLst/>
                  <a:gdLst>
                    <a:gd name="txL" fmla="*/ 0 w 38"/>
                    <a:gd name="txT" fmla="*/ 0 h 58"/>
                    <a:gd name="txR" fmla="*/ 38 w 38"/>
                    <a:gd name="txB" fmla="*/ 58 h 58"/>
                  </a:gdLst>
                  <a:ahLst/>
                  <a:cxnLst>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 h="58">
                      <a:moveTo>
                        <a:pt x="0" y="58"/>
                      </a:moveTo>
                      <a:cubicBezTo>
                        <a:pt x="0" y="19"/>
                        <a:pt x="0" y="19"/>
                        <a:pt x="0" y="19"/>
                      </a:cubicBezTo>
                      <a:cubicBezTo>
                        <a:pt x="0" y="10"/>
                        <a:pt x="5" y="0"/>
                        <a:pt x="20" y="0"/>
                      </a:cubicBezTo>
                      <a:cubicBezTo>
                        <a:pt x="32" y="0"/>
                        <a:pt x="37" y="9"/>
                        <a:pt x="37" y="17"/>
                      </a:cubicBezTo>
                      <a:cubicBezTo>
                        <a:pt x="37" y="22"/>
                        <a:pt x="35" y="26"/>
                        <a:pt x="30" y="29"/>
                      </a:cubicBezTo>
                      <a:cubicBezTo>
                        <a:pt x="37" y="31"/>
                        <a:pt x="38" y="35"/>
                        <a:pt x="38" y="41"/>
                      </a:cubicBezTo>
                      <a:cubicBezTo>
                        <a:pt x="38" y="58"/>
                        <a:pt x="38" y="58"/>
                        <a:pt x="38" y="58"/>
                      </a:cubicBezTo>
                      <a:cubicBezTo>
                        <a:pt x="26" y="58"/>
                        <a:pt x="26" y="58"/>
                        <a:pt x="26" y="58"/>
                      </a:cubicBezTo>
                      <a:cubicBezTo>
                        <a:pt x="26" y="42"/>
                        <a:pt x="26" y="42"/>
                        <a:pt x="26" y="42"/>
                      </a:cubicBezTo>
                      <a:cubicBezTo>
                        <a:pt x="26" y="37"/>
                        <a:pt x="25" y="35"/>
                        <a:pt x="20" y="35"/>
                      </a:cubicBezTo>
                      <a:cubicBezTo>
                        <a:pt x="15" y="35"/>
                        <a:pt x="15" y="35"/>
                        <a:pt x="15" y="35"/>
                      </a:cubicBezTo>
                      <a:cubicBezTo>
                        <a:pt x="15" y="25"/>
                        <a:pt x="15" y="25"/>
                        <a:pt x="15" y="25"/>
                      </a:cubicBezTo>
                      <a:cubicBezTo>
                        <a:pt x="20" y="25"/>
                        <a:pt x="25" y="23"/>
                        <a:pt x="25" y="18"/>
                      </a:cubicBezTo>
                      <a:cubicBezTo>
                        <a:pt x="25" y="14"/>
                        <a:pt x="22" y="11"/>
                        <a:pt x="19" y="11"/>
                      </a:cubicBezTo>
                      <a:cubicBezTo>
                        <a:pt x="15" y="11"/>
                        <a:pt x="12" y="14"/>
                        <a:pt x="12" y="18"/>
                      </a:cubicBezTo>
                      <a:cubicBezTo>
                        <a:pt x="12" y="58"/>
                        <a:pt x="12" y="58"/>
                        <a:pt x="12" y="58"/>
                      </a:cubicBezTo>
                      <a:lnTo>
                        <a:pt x="0" y="58"/>
                      </a:lnTo>
                      <a:close/>
                    </a:path>
                  </a:pathLst>
                </a:custGeom>
                <a:solidFill>
                  <a:srgbClr val="FFFFFF">
                    <a:alpha val="50195"/>
                  </a:srgbClr>
                </a:solidFill>
                <a:ln w="9525">
                  <a:noFill/>
                </a:ln>
              </p:spPr>
              <p:txBody>
                <a:bodyPr/>
                <a:p>
                  <a:endParaRPr lang="zh-CN" altLang="en-US" sz="2400"/>
                </a:p>
              </p:txBody>
            </p:sp>
            <p:sp>
              <p:nvSpPr>
                <p:cNvPr id="1051216" name="Rectangle 223"/>
                <p:cNvSpPr/>
                <p:nvPr/>
              </p:nvSpPr>
              <p:spPr>
                <a:xfrm>
                  <a:off x="1090613" y="3175"/>
                  <a:ext cx="46037" cy="214313"/>
                </a:xfrm>
                <a:prstGeom prst="rect">
                  <a:avLst/>
                </a:prstGeom>
                <a:solidFill>
                  <a:srgbClr val="FFFFFF">
                    <a:alpha val="50195"/>
                  </a:srgbClr>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17" name="Freeform 224"/>
                <p:cNvSpPr/>
                <p:nvPr/>
              </p:nvSpPr>
              <p:spPr>
                <a:xfrm>
                  <a:off x="1173163" y="3175"/>
                  <a:ext cx="101600" cy="214313"/>
                </a:xfrm>
                <a:custGeom>
                  <a:avLst/>
                  <a:gdLst>
                    <a:gd name="txL" fmla="*/ 0 w 27"/>
                    <a:gd name="txT" fmla="*/ 0 h 57"/>
                    <a:gd name="txR" fmla="*/ 27 w 27"/>
                    <a:gd name="txB" fmla="*/ 57 h 57"/>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Lst>
                  <a:rect l="txL" t="txT" r="txR" b="txB"/>
                  <a:pathLst>
                    <a:path w="27" h="57">
                      <a:moveTo>
                        <a:pt x="12" y="0"/>
                      </a:moveTo>
                      <a:cubicBezTo>
                        <a:pt x="12" y="38"/>
                        <a:pt x="12" y="38"/>
                        <a:pt x="12" y="38"/>
                      </a:cubicBezTo>
                      <a:cubicBezTo>
                        <a:pt x="12" y="43"/>
                        <a:pt x="14" y="45"/>
                        <a:pt x="18" y="45"/>
                      </a:cubicBezTo>
                      <a:cubicBezTo>
                        <a:pt x="27" y="45"/>
                        <a:pt x="27" y="45"/>
                        <a:pt x="27" y="45"/>
                      </a:cubicBezTo>
                      <a:cubicBezTo>
                        <a:pt x="27" y="57"/>
                        <a:pt x="27" y="57"/>
                        <a:pt x="27" y="57"/>
                      </a:cubicBezTo>
                      <a:cubicBezTo>
                        <a:pt x="15" y="57"/>
                        <a:pt x="15" y="57"/>
                        <a:pt x="15" y="57"/>
                      </a:cubicBezTo>
                      <a:cubicBezTo>
                        <a:pt x="6" y="57"/>
                        <a:pt x="0" y="52"/>
                        <a:pt x="0" y="40"/>
                      </a:cubicBezTo>
                      <a:cubicBezTo>
                        <a:pt x="0" y="0"/>
                        <a:pt x="0" y="0"/>
                        <a:pt x="0" y="0"/>
                      </a:cubicBezTo>
                      <a:lnTo>
                        <a:pt x="12" y="0"/>
                      </a:lnTo>
                      <a:close/>
                    </a:path>
                  </a:pathLst>
                </a:custGeom>
                <a:solidFill>
                  <a:srgbClr val="FFFFFF">
                    <a:alpha val="50195"/>
                  </a:srgbClr>
                </a:solidFill>
                <a:ln w="9525">
                  <a:noFill/>
                </a:ln>
              </p:spPr>
              <p:txBody>
                <a:bodyPr/>
                <a:p>
                  <a:endParaRPr lang="zh-CN" altLang="en-US" sz="2400"/>
                </a:p>
              </p:txBody>
            </p:sp>
            <p:sp>
              <p:nvSpPr>
                <p:cNvPr id="1051218" name="Line 225"/>
                <p:cNvSpPr/>
                <p:nvPr/>
              </p:nvSpPr>
              <p:spPr>
                <a:xfrm>
                  <a:off x="98904" y="609599"/>
                  <a:ext cx="1827755" cy="0"/>
                </a:xfrm>
                <a:prstGeom prst="line">
                  <a:avLst/>
                </a:prstGeom>
                <a:ln w="14288" cap="flat" cmpd="sng">
                  <a:solidFill>
                    <a:srgbClr val="FFFF00">
                      <a:alpha val="29803"/>
                    </a:srgbClr>
                  </a:solidFill>
                  <a:prstDash val="solid"/>
                  <a:headEnd type="none" w="med" len="med"/>
                  <a:tailEnd type="none" w="med" len="med"/>
                </a:ln>
              </p:spPr>
            </p:sp>
            <p:sp>
              <p:nvSpPr>
                <p:cNvPr id="1051219" name="Freeform 226"/>
                <p:cNvSpPr/>
                <p:nvPr/>
              </p:nvSpPr>
              <p:spPr>
                <a:xfrm>
                  <a:off x="85725" y="404812"/>
                  <a:ext cx="87312" cy="141288"/>
                </a:xfrm>
                <a:custGeom>
                  <a:avLst/>
                  <a:gdLst>
                    <a:gd name="txL" fmla="*/ 0 w 23"/>
                    <a:gd name="txT" fmla="*/ 0 h 38"/>
                    <a:gd name="txR" fmla="*/ 23 w 23"/>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3" h="38">
                      <a:moveTo>
                        <a:pt x="22" y="7"/>
                      </a:moveTo>
                      <a:cubicBezTo>
                        <a:pt x="11" y="7"/>
                        <a:pt x="11" y="7"/>
                        <a:pt x="11" y="7"/>
                      </a:cubicBezTo>
                      <a:cubicBezTo>
                        <a:pt x="9" y="7"/>
                        <a:pt x="8" y="8"/>
                        <a:pt x="8" y="10"/>
                      </a:cubicBezTo>
                      <a:cubicBezTo>
                        <a:pt x="8" y="13"/>
                        <a:pt x="23" y="18"/>
                        <a:pt x="23" y="26"/>
                      </a:cubicBezTo>
                      <a:cubicBezTo>
                        <a:pt x="23"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9"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0" name="Freeform 227"/>
                <p:cNvSpPr/>
                <p:nvPr/>
              </p:nvSpPr>
              <p:spPr>
                <a:xfrm>
                  <a:off x="311150" y="400050"/>
                  <a:ext cx="161925" cy="146050"/>
                </a:xfrm>
                <a:custGeom>
                  <a:avLst/>
                  <a:gdLst>
                    <a:gd name="txL" fmla="*/ 0 w 43"/>
                    <a:gd name="txT" fmla="*/ 0 h 39"/>
                    <a:gd name="txR" fmla="*/ 43 w 43"/>
                    <a:gd name="txB" fmla="*/ 39 h 39"/>
                  </a:gdLst>
                  <a:ahLst/>
                  <a:cxnLst>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 h="39">
                      <a:moveTo>
                        <a:pt x="0" y="39"/>
                      </a:moveTo>
                      <a:cubicBezTo>
                        <a:pt x="4" y="8"/>
                        <a:pt x="4" y="8"/>
                        <a:pt x="4" y="8"/>
                      </a:cubicBezTo>
                      <a:cubicBezTo>
                        <a:pt x="4" y="3"/>
                        <a:pt x="6" y="0"/>
                        <a:pt x="10" y="0"/>
                      </a:cubicBezTo>
                      <a:cubicBezTo>
                        <a:pt x="14" y="0"/>
                        <a:pt x="17" y="2"/>
                        <a:pt x="17" y="6"/>
                      </a:cubicBezTo>
                      <a:cubicBezTo>
                        <a:pt x="21" y="24"/>
                        <a:pt x="21" y="24"/>
                        <a:pt x="21" y="24"/>
                      </a:cubicBezTo>
                      <a:cubicBezTo>
                        <a:pt x="22" y="24"/>
                        <a:pt x="22" y="24"/>
                        <a:pt x="22" y="24"/>
                      </a:cubicBezTo>
                      <a:cubicBezTo>
                        <a:pt x="25" y="6"/>
                        <a:pt x="25" y="6"/>
                        <a:pt x="25" y="6"/>
                      </a:cubicBezTo>
                      <a:cubicBezTo>
                        <a:pt x="26" y="2"/>
                        <a:pt x="29" y="0"/>
                        <a:pt x="32" y="0"/>
                      </a:cubicBezTo>
                      <a:cubicBezTo>
                        <a:pt x="37" y="0"/>
                        <a:pt x="38" y="3"/>
                        <a:pt x="39" y="8"/>
                      </a:cubicBezTo>
                      <a:cubicBezTo>
                        <a:pt x="43" y="39"/>
                        <a:pt x="43" y="39"/>
                        <a:pt x="43" y="39"/>
                      </a:cubicBezTo>
                      <a:cubicBezTo>
                        <a:pt x="34" y="39"/>
                        <a:pt x="34" y="39"/>
                        <a:pt x="34" y="39"/>
                      </a:cubicBezTo>
                      <a:cubicBezTo>
                        <a:pt x="32" y="9"/>
                        <a:pt x="32" y="9"/>
                        <a:pt x="32" y="9"/>
                      </a:cubicBezTo>
                      <a:cubicBezTo>
                        <a:pt x="31" y="9"/>
                        <a:pt x="31" y="9"/>
                        <a:pt x="31" y="9"/>
                      </a:cubicBezTo>
                      <a:cubicBezTo>
                        <a:pt x="25" y="37"/>
                        <a:pt x="25" y="37"/>
                        <a:pt x="25" y="37"/>
                      </a:cubicBezTo>
                      <a:cubicBezTo>
                        <a:pt x="24" y="39"/>
                        <a:pt x="23" y="39"/>
                        <a:pt x="21" y="39"/>
                      </a:cubicBezTo>
                      <a:cubicBezTo>
                        <a:pt x="19" y="39"/>
                        <a:pt x="18" y="39"/>
                        <a:pt x="18" y="37"/>
                      </a:cubicBezTo>
                      <a:cubicBezTo>
                        <a:pt x="11" y="9"/>
                        <a:pt x="11" y="9"/>
                        <a:pt x="11" y="9"/>
                      </a:cubicBezTo>
                      <a:cubicBezTo>
                        <a:pt x="11" y="9"/>
                        <a:pt x="11" y="9"/>
                        <a:pt x="11" y="9"/>
                      </a:cubicBezTo>
                      <a:cubicBezTo>
                        <a:pt x="8" y="39"/>
                        <a:pt x="8" y="39"/>
                        <a:pt x="8" y="39"/>
                      </a:cubicBezTo>
                      <a:lnTo>
                        <a:pt x="0" y="39"/>
                      </a:lnTo>
                      <a:close/>
                    </a:path>
                  </a:pathLst>
                </a:custGeom>
                <a:solidFill>
                  <a:schemeClr val="bg1">
                    <a:alpha val="50195"/>
                  </a:schemeClr>
                </a:solidFill>
                <a:ln w="9525">
                  <a:noFill/>
                </a:ln>
              </p:spPr>
              <p:txBody>
                <a:bodyPr/>
                <a:p>
                  <a:endParaRPr lang="zh-CN" altLang="en-US" sz="2400"/>
                </a:p>
              </p:txBody>
            </p:sp>
            <p:sp>
              <p:nvSpPr>
                <p:cNvPr id="1051221" name="Freeform 228"/>
                <p:cNvSpPr/>
                <p:nvPr/>
              </p:nvSpPr>
              <p:spPr>
                <a:xfrm>
                  <a:off x="608013" y="404812"/>
                  <a:ext cx="88900" cy="141288"/>
                </a:xfrm>
                <a:custGeom>
                  <a:avLst/>
                  <a:gdLst>
                    <a:gd name="txL" fmla="*/ 0 w 56"/>
                    <a:gd name="txT" fmla="*/ 0 h 89"/>
                    <a:gd name="txR" fmla="*/ 56 w 56"/>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6" h="89">
                      <a:moveTo>
                        <a:pt x="19" y="16"/>
                      </a:moveTo>
                      <a:lnTo>
                        <a:pt x="0" y="16"/>
                      </a:lnTo>
                      <a:lnTo>
                        <a:pt x="0" y="0"/>
                      </a:lnTo>
                      <a:lnTo>
                        <a:pt x="56" y="0"/>
                      </a:lnTo>
                      <a:lnTo>
                        <a:pt x="56" y="16"/>
                      </a:lnTo>
                      <a:lnTo>
                        <a:pt x="38" y="16"/>
                      </a:lnTo>
                      <a:lnTo>
                        <a:pt x="38" y="89"/>
                      </a:lnTo>
                      <a:lnTo>
                        <a:pt x="19" y="89"/>
                      </a:lnTo>
                      <a:lnTo>
                        <a:pt x="19" y="16"/>
                      </a:lnTo>
                      <a:close/>
                    </a:path>
                  </a:pathLst>
                </a:custGeom>
                <a:solidFill>
                  <a:schemeClr val="bg1">
                    <a:alpha val="50195"/>
                  </a:schemeClr>
                </a:solidFill>
                <a:ln w="9525">
                  <a:noFill/>
                </a:ln>
              </p:spPr>
              <p:txBody>
                <a:bodyPr/>
                <a:p>
                  <a:endParaRPr lang="zh-CN" altLang="en-US" sz="2400"/>
                </a:p>
              </p:txBody>
            </p:sp>
            <p:sp>
              <p:nvSpPr>
                <p:cNvPr id="1051222" name="Freeform 229"/>
                <p:cNvSpPr/>
                <p:nvPr/>
              </p:nvSpPr>
              <p:spPr>
                <a:xfrm>
                  <a:off x="836613" y="404812"/>
                  <a:ext cx="157162" cy="141288"/>
                </a:xfrm>
                <a:custGeom>
                  <a:avLst/>
                  <a:gdLst>
                    <a:gd name="txL" fmla="*/ 0 w 42"/>
                    <a:gd name="txT" fmla="*/ 0 h 38"/>
                    <a:gd name="txR" fmla="*/ 42 w 42"/>
                    <a:gd name="txB" fmla="*/ 38 h 38"/>
                  </a:gdLst>
                  <a:ahLst/>
                  <a:cxnLst>
                    <a:cxn ang="0">
                      <a:pos x="2147483647" y="0"/>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0"/>
                    </a:cxn>
                    <a:cxn ang="0">
                      <a:pos x="2147483647" y="0"/>
                    </a:cxn>
                  </a:cxnLst>
                  <a:rect l="txL" t="txT" r="txR" b="txB"/>
                  <a:pathLst>
                    <a:path w="42" h="38">
                      <a:moveTo>
                        <a:pt x="25" y="0"/>
                      </a:moveTo>
                      <a:cubicBezTo>
                        <a:pt x="25" y="24"/>
                        <a:pt x="25" y="24"/>
                        <a:pt x="25" y="24"/>
                      </a:cubicBezTo>
                      <a:cubicBezTo>
                        <a:pt x="25" y="29"/>
                        <a:pt x="25" y="31"/>
                        <a:pt x="29" y="31"/>
                      </a:cubicBezTo>
                      <a:cubicBezTo>
                        <a:pt x="33" y="31"/>
                        <a:pt x="34" y="29"/>
                        <a:pt x="34" y="24"/>
                      </a:cubicBezTo>
                      <a:cubicBezTo>
                        <a:pt x="34" y="0"/>
                        <a:pt x="34" y="0"/>
                        <a:pt x="34" y="0"/>
                      </a:cubicBezTo>
                      <a:cubicBezTo>
                        <a:pt x="42" y="0"/>
                        <a:pt x="42" y="0"/>
                        <a:pt x="42" y="0"/>
                      </a:cubicBezTo>
                      <a:cubicBezTo>
                        <a:pt x="42" y="29"/>
                        <a:pt x="42" y="29"/>
                        <a:pt x="42" y="29"/>
                      </a:cubicBezTo>
                      <a:cubicBezTo>
                        <a:pt x="42" y="34"/>
                        <a:pt x="37" y="38"/>
                        <a:pt x="30" y="38"/>
                      </a:cubicBezTo>
                      <a:cubicBezTo>
                        <a:pt x="26" y="38"/>
                        <a:pt x="24" y="37"/>
                        <a:pt x="21" y="34"/>
                      </a:cubicBezTo>
                      <a:cubicBezTo>
                        <a:pt x="18" y="37"/>
                        <a:pt x="15" y="38"/>
                        <a:pt x="11" y="38"/>
                      </a:cubicBezTo>
                      <a:cubicBezTo>
                        <a:pt x="5" y="38"/>
                        <a:pt x="0" y="34"/>
                        <a:pt x="0" y="29"/>
                      </a:cubicBezTo>
                      <a:cubicBezTo>
                        <a:pt x="0" y="0"/>
                        <a:pt x="0" y="0"/>
                        <a:pt x="0" y="0"/>
                      </a:cubicBezTo>
                      <a:cubicBezTo>
                        <a:pt x="8" y="0"/>
                        <a:pt x="8" y="0"/>
                        <a:pt x="8" y="0"/>
                      </a:cubicBezTo>
                      <a:cubicBezTo>
                        <a:pt x="8" y="24"/>
                        <a:pt x="8" y="24"/>
                        <a:pt x="8" y="24"/>
                      </a:cubicBezTo>
                      <a:cubicBezTo>
                        <a:pt x="8" y="29"/>
                        <a:pt x="9" y="31"/>
                        <a:pt x="12" y="31"/>
                      </a:cubicBezTo>
                      <a:cubicBezTo>
                        <a:pt x="16" y="31"/>
                        <a:pt x="17" y="29"/>
                        <a:pt x="17" y="24"/>
                      </a:cubicBezTo>
                      <a:cubicBezTo>
                        <a:pt x="17" y="0"/>
                        <a:pt x="17" y="0"/>
                        <a:pt x="17" y="0"/>
                      </a:cubicBezTo>
                      <a:lnTo>
                        <a:pt x="25" y="0"/>
                      </a:lnTo>
                      <a:close/>
                    </a:path>
                  </a:pathLst>
                </a:custGeom>
                <a:solidFill>
                  <a:schemeClr val="bg1">
                    <a:alpha val="50195"/>
                  </a:schemeClr>
                </a:solidFill>
                <a:ln w="9525">
                  <a:noFill/>
                </a:ln>
              </p:spPr>
              <p:txBody>
                <a:bodyPr/>
                <a:p>
                  <a:endParaRPr lang="zh-CN" altLang="en-US" sz="2400"/>
                </a:p>
              </p:txBody>
            </p:sp>
            <p:sp>
              <p:nvSpPr>
                <p:cNvPr id="1051223" name="Freeform 230"/>
                <p:cNvSpPr/>
                <p:nvPr/>
              </p:nvSpPr>
              <p:spPr>
                <a:xfrm>
                  <a:off x="1128713" y="404812"/>
                  <a:ext cx="93662" cy="141288"/>
                </a:xfrm>
                <a:custGeom>
                  <a:avLst/>
                  <a:gdLst>
                    <a:gd name="txL" fmla="*/ 0 w 59"/>
                    <a:gd name="txT" fmla="*/ 0 h 89"/>
                    <a:gd name="txR" fmla="*/ 59 w 59"/>
                    <a:gd name="txB" fmla="*/ 89 h 89"/>
                  </a:gdLst>
                  <a:ahLst/>
                  <a:cxnLst>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59" h="89">
                      <a:moveTo>
                        <a:pt x="21" y="16"/>
                      </a:moveTo>
                      <a:lnTo>
                        <a:pt x="0" y="16"/>
                      </a:lnTo>
                      <a:lnTo>
                        <a:pt x="0" y="0"/>
                      </a:lnTo>
                      <a:lnTo>
                        <a:pt x="59" y="0"/>
                      </a:lnTo>
                      <a:lnTo>
                        <a:pt x="59" y="16"/>
                      </a:lnTo>
                      <a:lnTo>
                        <a:pt x="40" y="16"/>
                      </a:lnTo>
                      <a:lnTo>
                        <a:pt x="40" y="89"/>
                      </a:lnTo>
                      <a:lnTo>
                        <a:pt x="21" y="89"/>
                      </a:lnTo>
                      <a:lnTo>
                        <a:pt x="21" y="16"/>
                      </a:lnTo>
                      <a:close/>
                    </a:path>
                  </a:pathLst>
                </a:custGeom>
                <a:solidFill>
                  <a:schemeClr val="bg1">
                    <a:alpha val="50195"/>
                  </a:schemeClr>
                </a:solidFill>
                <a:ln w="9525">
                  <a:noFill/>
                </a:ln>
              </p:spPr>
              <p:txBody>
                <a:bodyPr/>
                <a:p>
                  <a:endParaRPr lang="zh-CN" altLang="en-US" sz="2400"/>
                </a:p>
              </p:txBody>
            </p:sp>
            <p:sp>
              <p:nvSpPr>
                <p:cNvPr id="1051224" name="Freeform 231"/>
                <p:cNvSpPr/>
                <p:nvPr/>
              </p:nvSpPr>
              <p:spPr>
                <a:xfrm>
                  <a:off x="1401763" y="404812"/>
                  <a:ext cx="71437" cy="141288"/>
                </a:xfrm>
                <a:custGeom>
                  <a:avLst/>
                  <a:gdLst>
                    <a:gd name="txL" fmla="*/ 0 w 19"/>
                    <a:gd name="txT" fmla="*/ 0 h 38"/>
                    <a:gd name="txR" fmla="*/ 19 w 19"/>
                    <a:gd name="txB" fmla="*/ 38 h 38"/>
                  </a:gdLst>
                  <a:ahLst/>
                  <a:cxnLst>
                    <a:cxn ang="0">
                      <a:pos x="0" y="2147483647"/>
                    </a:cxn>
                    <a:cxn ang="0">
                      <a:pos x="0"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9" h="38">
                      <a:moveTo>
                        <a:pt x="0" y="38"/>
                      </a:moveTo>
                      <a:cubicBezTo>
                        <a:pt x="0" y="12"/>
                        <a:pt x="0" y="12"/>
                        <a:pt x="0" y="12"/>
                      </a:cubicBezTo>
                      <a:cubicBezTo>
                        <a:pt x="0" y="5"/>
                        <a:pt x="3" y="0"/>
                        <a:pt x="11" y="0"/>
                      </a:cubicBezTo>
                      <a:cubicBezTo>
                        <a:pt x="19" y="0"/>
                        <a:pt x="19" y="0"/>
                        <a:pt x="19" y="0"/>
                      </a:cubicBezTo>
                      <a:cubicBezTo>
                        <a:pt x="19" y="7"/>
                        <a:pt x="19" y="7"/>
                        <a:pt x="19" y="7"/>
                      </a:cubicBezTo>
                      <a:cubicBezTo>
                        <a:pt x="12" y="7"/>
                        <a:pt x="12" y="7"/>
                        <a:pt x="12" y="7"/>
                      </a:cubicBezTo>
                      <a:cubicBezTo>
                        <a:pt x="9" y="7"/>
                        <a:pt x="8" y="9"/>
                        <a:pt x="8" y="12"/>
                      </a:cubicBezTo>
                      <a:cubicBezTo>
                        <a:pt x="8" y="16"/>
                        <a:pt x="8" y="16"/>
                        <a:pt x="8" y="16"/>
                      </a:cubicBezTo>
                      <a:cubicBezTo>
                        <a:pt x="19" y="16"/>
                        <a:pt x="19" y="16"/>
                        <a:pt x="19" y="16"/>
                      </a:cubicBezTo>
                      <a:cubicBezTo>
                        <a:pt x="19" y="24"/>
                        <a:pt x="19" y="24"/>
                        <a:pt x="19" y="24"/>
                      </a:cubicBezTo>
                      <a:cubicBezTo>
                        <a:pt x="8" y="24"/>
                        <a:pt x="8" y="24"/>
                        <a:pt x="8" y="24"/>
                      </a:cubicBezTo>
                      <a:cubicBezTo>
                        <a:pt x="8" y="38"/>
                        <a:pt x="8" y="38"/>
                        <a:pt x="8" y="38"/>
                      </a:cubicBezTo>
                      <a:lnTo>
                        <a:pt x="0" y="38"/>
                      </a:lnTo>
                      <a:close/>
                    </a:path>
                  </a:pathLst>
                </a:custGeom>
                <a:solidFill>
                  <a:schemeClr val="bg1">
                    <a:alpha val="50195"/>
                  </a:schemeClr>
                </a:solidFill>
                <a:ln w="9525">
                  <a:noFill/>
                </a:ln>
              </p:spPr>
              <p:txBody>
                <a:bodyPr/>
                <a:p>
                  <a:endParaRPr lang="zh-CN" altLang="en-US" sz="2400"/>
                </a:p>
              </p:txBody>
            </p:sp>
            <p:sp>
              <p:nvSpPr>
                <p:cNvPr id="1051225" name="Freeform 232"/>
                <p:cNvSpPr/>
                <p:nvPr/>
              </p:nvSpPr>
              <p:spPr>
                <a:xfrm>
                  <a:off x="1654175" y="404812"/>
                  <a:ext cx="88900" cy="141288"/>
                </a:xfrm>
                <a:custGeom>
                  <a:avLst/>
                  <a:gdLst>
                    <a:gd name="txL" fmla="*/ 0 w 24"/>
                    <a:gd name="txT" fmla="*/ 0 h 38"/>
                    <a:gd name="txR" fmla="*/ 24 w 24"/>
                    <a:gd name="txB" fmla="*/ 38 h 38"/>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0" y="2147483647"/>
                    </a:cxn>
                    <a:cxn ang="0">
                      <a:pos x="2147483647" y="0"/>
                    </a:cxn>
                    <a:cxn ang="0">
                      <a:pos x="2147483647" y="0"/>
                    </a:cxn>
                    <a:cxn ang="0">
                      <a:pos x="2147483647" y="2147483647"/>
                    </a:cxn>
                  </a:cxnLst>
                  <a:rect l="txL" t="txT" r="txR" b="txB"/>
                  <a:pathLst>
                    <a:path w="24" h="38">
                      <a:moveTo>
                        <a:pt x="22" y="7"/>
                      </a:moveTo>
                      <a:cubicBezTo>
                        <a:pt x="12" y="7"/>
                        <a:pt x="12" y="7"/>
                        <a:pt x="12" y="7"/>
                      </a:cubicBezTo>
                      <a:cubicBezTo>
                        <a:pt x="10" y="7"/>
                        <a:pt x="9" y="8"/>
                        <a:pt x="9" y="10"/>
                      </a:cubicBezTo>
                      <a:cubicBezTo>
                        <a:pt x="9" y="13"/>
                        <a:pt x="24" y="18"/>
                        <a:pt x="24" y="26"/>
                      </a:cubicBezTo>
                      <a:cubicBezTo>
                        <a:pt x="24" y="32"/>
                        <a:pt x="21" y="38"/>
                        <a:pt x="13" y="38"/>
                      </a:cubicBezTo>
                      <a:cubicBezTo>
                        <a:pt x="0" y="38"/>
                        <a:pt x="0" y="38"/>
                        <a:pt x="0" y="38"/>
                      </a:cubicBezTo>
                      <a:cubicBezTo>
                        <a:pt x="0" y="30"/>
                        <a:pt x="0" y="30"/>
                        <a:pt x="0" y="30"/>
                      </a:cubicBezTo>
                      <a:cubicBezTo>
                        <a:pt x="13" y="30"/>
                        <a:pt x="13" y="30"/>
                        <a:pt x="13" y="30"/>
                      </a:cubicBezTo>
                      <a:cubicBezTo>
                        <a:pt x="14" y="30"/>
                        <a:pt x="15" y="29"/>
                        <a:pt x="15" y="27"/>
                      </a:cubicBezTo>
                      <a:cubicBezTo>
                        <a:pt x="15" y="23"/>
                        <a:pt x="0" y="19"/>
                        <a:pt x="0" y="10"/>
                      </a:cubicBezTo>
                      <a:cubicBezTo>
                        <a:pt x="0" y="3"/>
                        <a:pt x="5" y="0"/>
                        <a:pt x="10" y="0"/>
                      </a:cubicBezTo>
                      <a:cubicBezTo>
                        <a:pt x="22" y="0"/>
                        <a:pt x="22" y="0"/>
                        <a:pt x="22" y="0"/>
                      </a:cubicBezTo>
                      <a:lnTo>
                        <a:pt x="22" y="7"/>
                      </a:lnTo>
                      <a:close/>
                    </a:path>
                  </a:pathLst>
                </a:custGeom>
                <a:solidFill>
                  <a:schemeClr val="bg1">
                    <a:alpha val="50195"/>
                  </a:schemeClr>
                </a:solidFill>
                <a:ln w="9525">
                  <a:noFill/>
                </a:ln>
              </p:spPr>
              <p:txBody>
                <a:bodyPr/>
                <a:p>
                  <a:endParaRPr lang="zh-CN" altLang="en-US" sz="2400"/>
                </a:p>
              </p:txBody>
            </p:sp>
            <p:sp>
              <p:nvSpPr>
                <p:cNvPr id="1051226" name="Freeform 233"/>
                <p:cNvSpPr/>
                <p:nvPr/>
              </p:nvSpPr>
              <p:spPr>
                <a:xfrm>
                  <a:off x="622300" y="72231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27" name="Freeform 234"/>
                <p:cNvSpPr/>
                <p:nvPr/>
              </p:nvSpPr>
              <p:spPr>
                <a:xfrm>
                  <a:off x="873125" y="719137"/>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28" name="Freeform 235"/>
                <p:cNvSpPr/>
                <p:nvPr/>
              </p:nvSpPr>
              <p:spPr>
                <a:xfrm>
                  <a:off x="1136650" y="72231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7"/>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20"/>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29" name="Freeform 236"/>
                <p:cNvSpPr/>
                <p:nvPr/>
              </p:nvSpPr>
              <p:spPr>
                <a:xfrm>
                  <a:off x="1395413" y="722312"/>
                  <a:ext cx="77787"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5" y="17"/>
                        <a:pt x="5" y="17"/>
                        <a:pt x="5" y="17"/>
                      </a:cubicBezTo>
                      <a:cubicBezTo>
                        <a:pt x="12" y="17"/>
                        <a:pt x="12" y="17"/>
                        <a:pt x="12" y="17"/>
                      </a:cubicBezTo>
                      <a:cubicBezTo>
                        <a:pt x="12" y="9"/>
                        <a:pt x="12" y="9"/>
                        <a:pt x="12" y="9"/>
                      </a:cubicBezTo>
                      <a:cubicBezTo>
                        <a:pt x="17" y="1"/>
                        <a:pt x="17" y="1"/>
                        <a:pt x="17" y="1"/>
                      </a:cubicBezTo>
                      <a:cubicBezTo>
                        <a:pt x="17"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2" y="28"/>
                        <a:pt x="12" y="28"/>
                        <a:pt x="12" y="28"/>
                      </a:cubicBezTo>
                      <a:cubicBezTo>
                        <a:pt x="12" y="22"/>
                        <a:pt x="12" y="22"/>
                        <a:pt x="12" y="22"/>
                      </a:cubicBezTo>
                      <a:cubicBezTo>
                        <a:pt x="4" y="22"/>
                        <a:pt x="4" y="22"/>
                        <a:pt x="4" y="22"/>
                      </a:cubicBezTo>
                      <a:cubicBezTo>
                        <a:pt x="2" y="22"/>
                        <a:pt x="0" y="21"/>
                        <a:pt x="0" y="18"/>
                      </a:cubicBezTo>
                      <a:cubicBezTo>
                        <a:pt x="0" y="17"/>
                        <a:pt x="1" y="15"/>
                        <a:pt x="1"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30" name="Freeform 237"/>
                <p:cNvSpPr/>
                <p:nvPr/>
              </p:nvSpPr>
              <p:spPr>
                <a:xfrm>
                  <a:off x="1660525" y="72231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0" y="23"/>
                        <a:pt x="12" y="22"/>
                        <a:pt x="12" y="19"/>
                      </a:cubicBezTo>
                      <a:cubicBezTo>
                        <a:pt x="12" y="16"/>
                        <a:pt x="10"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31" name="Freeform 238"/>
                <p:cNvSpPr/>
                <p:nvPr/>
              </p:nvSpPr>
              <p:spPr>
                <a:xfrm>
                  <a:off x="90488" y="958850"/>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32" name="Freeform 239"/>
                <p:cNvSpPr/>
                <p:nvPr/>
              </p:nvSpPr>
              <p:spPr>
                <a:xfrm>
                  <a:off x="357188" y="958850"/>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3" y="28"/>
                        <a:pt x="3" y="28"/>
                        <a:pt x="3"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33" name="Freeform 240"/>
                <p:cNvSpPr>
                  <a:spLocks noEditPoints="1"/>
                </p:cNvSpPr>
                <p:nvPr/>
              </p:nvSpPr>
              <p:spPr>
                <a:xfrm>
                  <a:off x="614363" y="955675"/>
                  <a:ext cx="71437" cy="111125"/>
                </a:xfrm>
                <a:custGeom>
                  <a:avLst/>
                  <a:gdLst>
                    <a:gd name="txL" fmla="*/ 0 w 19"/>
                    <a:gd name="txT" fmla="*/ 0 h 30"/>
                    <a:gd name="txR" fmla="*/ 19 w 19"/>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10" y="30"/>
                      </a:moveTo>
                      <a:cubicBezTo>
                        <a:pt x="4" y="30"/>
                        <a:pt x="0" y="26"/>
                        <a:pt x="0" y="20"/>
                      </a:cubicBezTo>
                      <a:cubicBezTo>
                        <a:pt x="0" y="17"/>
                        <a:pt x="1" y="15"/>
                        <a:pt x="4" y="14"/>
                      </a:cubicBezTo>
                      <a:cubicBezTo>
                        <a:pt x="2" y="13"/>
                        <a:pt x="1" y="11"/>
                        <a:pt x="1" y="8"/>
                      </a:cubicBezTo>
                      <a:cubicBezTo>
                        <a:pt x="1" y="3"/>
                        <a:pt x="5" y="0"/>
                        <a:pt x="10" y="0"/>
                      </a:cubicBezTo>
                      <a:cubicBezTo>
                        <a:pt x="14" y="0"/>
                        <a:pt x="18" y="3"/>
                        <a:pt x="18" y="8"/>
                      </a:cubicBezTo>
                      <a:cubicBezTo>
                        <a:pt x="18" y="11"/>
                        <a:pt x="17" y="13"/>
                        <a:pt x="15" y="14"/>
                      </a:cubicBezTo>
                      <a:cubicBezTo>
                        <a:pt x="18" y="15"/>
                        <a:pt x="19" y="17"/>
                        <a:pt x="19" y="20"/>
                      </a:cubicBezTo>
                      <a:cubicBezTo>
                        <a:pt x="19" y="26"/>
                        <a:pt x="15" y="30"/>
                        <a:pt x="10" y="30"/>
                      </a:cubicBezTo>
                      <a:close/>
                      <a:moveTo>
                        <a:pt x="10" y="24"/>
                      </a:moveTo>
                      <a:cubicBezTo>
                        <a:pt x="12" y="24"/>
                        <a:pt x="13" y="23"/>
                        <a:pt x="13" y="20"/>
                      </a:cubicBezTo>
                      <a:cubicBezTo>
                        <a:pt x="13" y="18"/>
                        <a:pt x="12" y="16"/>
                        <a:pt x="10" y="16"/>
                      </a:cubicBezTo>
                      <a:cubicBezTo>
                        <a:pt x="7" y="16"/>
                        <a:pt x="6" y="18"/>
                        <a:pt x="6" y="20"/>
                      </a:cubicBezTo>
                      <a:cubicBezTo>
                        <a:pt x="6" y="23"/>
                        <a:pt x="7" y="24"/>
                        <a:pt x="10" y="24"/>
                      </a:cubicBezTo>
                      <a:close/>
                      <a:moveTo>
                        <a:pt x="6" y="8"/>
                      </a:moveTo>
                      <a:cubicBezTo>
                        <a:pt x="6" y="10"/>
                        <a:pt x="8" y="12"/>
                        <a:pt x="9" y="12"/>
                      </a:cubicBezTo>
                      <a:cubicBezTo>
                        <a:pt x="11" y="12"/>
                        <a:pt x="13" y="10"/>
                        <a:pt x="13" y="8"/>
                      </a:cubicBezTo>
                      <a:cubicBezTo>
                        <a:pt x="13" y="6"/>
                        <a:pt x="11" y="5"/>
                        <a:pt x="9" y="5"/>
                      </a:cubicBezTo>
                      <a:cubicBezTo>
                        <a:pt x="8" y="5"/>
                        <a:pt x="6" y="6"/>
                        <a:pt x="6" y="8"/>
                      </a:cubicBezTo>
                      <a:close/>
                    </a:path>
                  </a:pathLst>
                </a:custGeom>
                <a:solidFill>
                  <a:schemeClr val="bg1">
                    <a:alpha val="50195"/>
                  </a:schemeClr>
                </a:solidFill>
                <a:ln w="9525">
                  <a:noFill/>
                </a:ln>
              </p:spPr>
              <p:txBody>
                <a:bodyPr/>
                <a:p>
                  <a:endParaRPr lang="zh-CN" altLang="en-US" sz="2400"/>
                </a:p>
              </p:txBody>
            </p:sp>
            <p:sp>
              <p:nvSpPr>
                <p:cNvPr id="1051234" name="Freeform 241"/>
                <p:cNvSpPr/>
                <p:nvPr/>
              </p:nvSpPr>
              <p:spPr>
                <a:xfrm>
                  <a:off x="873125" y="955675"/>
                  <a:ext cx="76200"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4" y="13"/>
                        <a:pt x="14" y="11"/>
                        <a:pt x="14" y="10"/>
                      </a:cubicBezTo>
                      <a:cubicBezTo>
                        <a:pt x="14" y="8"/>
                        <a:pt x="12" y="6"/>
                        <a:pt x="10" y="6"/>
                      </a:cubicBezTo>
                      <a:cubicBezTo>
                        <a:pt x="8" y="6"/>
                        <a:pt x="6" y="8"/>
                        <a:pt x="6" y="10"/>
                      </a:cubicBezTo>
                      <a:cubicBezTo>
                        <a:pt x="6" y="13"/>
                        <a:pt x="8" y="14"/>
                        <a:pt x="11" y="15"/>
                      </a:cubicBezTo>
                      <a:cubicBezTo>
                        <a:pt x="8" y="20"/>
                        <a:pt x="8" y="20"/>
                        <a:pt x="8"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35" name="Freeform 242"/>
                <p:cNvSpPr/>
                <p:nvPr/>
              </p:nvSpPr>
              <p:spPr>
                <a:xfrm>
                  <a:off x="1109663"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6" name="Freeform 243"/>
                <p:cNvSpPr>
                  <a:spLocks noEditPoints="1"/>
                </p:cNvSpPr>
                <p:nvPr/>
              </p:nvSpPr>
              <p:spPr>
                <a:xfrm>
                  <a:off x="1162050" y="955675"/>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5"/>
                        <a:pt x="4" y="0"/>
                        <a:pt x="10" y="0"/>
                      </a:cubicBezTo>
                      <a:cubicBezTo>
                        <a:pt x="16" y="0"/>
                        <a:pt x="19" y="5"/>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8"/>
                        <a:pt x="12" y="6"/>
                        <a:pt x="10" y="6"/>
                      </a:cubicBezTo>
                      <a:cubicBezTo>
                        <a:pt x="7" y="6"/>
                        <a:pt x="6" y="8"/>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50195"/>
                  </a:schemeClr>
                </a:solidFill>
                <a:ln w="9525">
                  <a:noFill/>
                </a:ln>
              </p:spPr>
              <p:txBody>
                <a:bodyPr/>
                <a:p>
                  <a:endParaRPr lang="zh-CN" altLang="en-US" sz="2400"/>
                </a:p>
              </p:txBody>
            </p:sp>
            <p:sp>
              <p:nvSpPr>
                <p:cNvPr id="1051237" name="Freeform 244"/>
                <p:cNvSpPr/>
                <p:nvPr/>
              </p:nvSpPr>
              <p:spPr>
                <a:xfrm>
                  <a:off x="1379538"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8" name="Freeform 245"/>
                <p:cNvSpPr/>
                <p:nvPr/>
              </p:nvSpPr>
              <p:spPr>
                <a:xfrm>
                  <a:off x="1436688" y="958850"/>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39" name="Freeform 246"/>
                <p:cNvSpPr/>
                <p:nvPr/>
              </p:nvSpPr>
              <p:spPr>
                <a:xfrm>
                  <a:off x="1635125" y="958850"/>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0" name="Freeform 247"/>
                <p:cNvSpPr/>
                <p:nvPr/>
              </p:nvSpPr>
              <p:spPr>
                <a:xfrm>
                  <a:off x="1684338" y="955675"/>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1"/>
                        <a:pt x="13" y="9"/>
                      </a:cubicBezTo>
                      <a:cubicBezTo>
                        <a:pt x="13" y="8"/>
                        <a:pt x="12" y="6"/>
                        <a:pt x="10" y="6"/>
                      </a:cubicBezTo>
                      <a:cubicBezTo>
                        <a:pt x="8" y="6"/>
                        <a:pt x="6" y="8"/>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8"/>
                      </a:cubicBezTo>
                      <a:cubicBezTo>
                        <a:pt x="8" y="24"/>
                        <a:pt x="8" y="24"/>
                        <a:pt x="8" y="24"/>
                      </a:cubicBezTo>
                      <a:cubicBezTo>
                        <a:pt x="20" y="24"/>
                        <a:pt x="20" y="24"/>
                        <a:pt x="20" y="24"/>
                      </a:cubicBezTo>
                      <a:lnTo>
                        <a:pt x="20" y="29"/>
                      </a:lnTo>
                      <a:close/>
                    </a:path>
                  </a:pathLst>
                </a:custGeom>
                <a:solidFill>
                  <a:schemeClr val="bg1">
                    <a:alpha val="50195"/>
                  </a:schemeClr>
                </a:solidFill>
                <a:ln w="9525">
                  <a:noFill/>
                </a:ln>
              </p:spPr>
              <p:txBody>
                <a:bodyPr/>
                <a:p>
                  <a:endParaRPr lang="zh-CN" altLang="en-US" sz="2400"/>
                </a:p>
              </p:txBody>
            </p:sp>
            <p:sp>
              <p:nvSpPr>
                <p:cNvPr id="1051241" name="Freeform 248"/>
                <p:cNvSpPr/>
                <p:nvPr/>
              </p:nvSpPr>
              <p:spPr>
                <a:xfrm>
                  <a:off x="63500" y="1198562"/>
                  <a:ext cx="41275" cy="104775"/>
                </a:xfrm>
                <a:custGeom>
                  <a:avLst/>
                  <a:gdLst>
                    <a:gd name="txL" fmla="*/ 0 w 26"/>
                    <a:gd name="txT" fmla="*/ 0 h 66"/>
                    <a:gd name="txR" fmla="*/ 26 w 26"/>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6" h="66">
                      <a:moveTo>
                        <a:pt x="0" y="0"/>
                      </a:moveTo>
                      <a:lnTo>
                        <a:pt x="26" y="0"/>
                      </a:lnTo>
                      <a:lnTo>
                        <a:pt x="26" y="66"/>
                      </a:lnTo>
                      <a:lnTo>
                        <a:pt x="12" y="66"/>
                      </a:lnTo>
                      <a:lnTo>
                        <a:pt x="12"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2" name="Freeform 249"/>
                <p:cNvSpPr/>
                <p:nvPr/>
              </p:nvSpPr>
              <p:spPr>
                <a:xfrm>
                  <a:off x="120650" y="1198562"/>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3" y="22"/>
                        <a:pt x="13" y="19"/>
                      </a:cubicBezTo>
                      <a:cubicBezTo>
                        <a:pt x="13"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5" y="28"/>
                        <a:pt x="9" y="28"/>
                      </a:cubicBezTo>
                      <a:cubicBezTo>
                        <a:pt x="0" y="28"/>
                        <a:pt x="0" y="28"/>
                        <a:pt x="0" y="28"/>
                      </a:cubicBezTo>
                      <a:lnTo>
                        <a:pt x="0" y="22"/>
                      </a:lnTo>
                      <a:close/>
                    </a:path>
                  </a:pathLst>
                </a:custGeom>
                <a:solidFill>
                  <a:schemeClr val="bg1">
                    <a:alpha val="50195"/>
                  </a:schemeClr>
                </a:solidFill>
                <a:ln w="9525">
                  <a:noFill/>
                </a:ln>
              </p:spPr>
              <p:txBody>
                <a:bodyPr/>
                <a:p>
                  <a:endParaRPr lang="zh-CN" altLang="en-US" sz="2400"/>
                </a:p>
              </p:txBody>
            </p:sp>
            <p:sp>
              <p:nvSpPr>
                <p:cNvPr id="1051243" name="Freeform 250"/>
                <p:cNvSpPr/>
                <p:nvPr/>
              </p:nvSpPr>
              <p:spPr>
                <a:xfrm>
                  <a:off x="3302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4" name="Freeform 251"/>
                <p:cNvSpPr/>
                <p:nvPr/>
              </p:nvSpPr>
              <p:spPr>
                <a:xfrm>
                  <a:off x="374650" y="1198562"/>
                  <a:ext cx="79375" cy="104775"/>
                </a:xfrm>
                <a:custGeom>
                  <a:avLst/>
                  <a:gdLst>
                    <a:gd name="txL" fmla="*/ 0 w 21"/>
                    <a:gd name="txT" fmla="*/ 0 h 28"/>
                    <a:gd name="txR" fmla="*/ 21 w 21"/>
                    <a:gd name="txB" fmla="*/ 28 h 28"/>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1" h="28">
                      <a:moveTo>
                        <a:pt x="16" y="0"/>
                      </a:moveTo>
                      <a:cubicBezTo>
                        <a:pt x="6" y="17"/>
                        <a:pt x="6" y="17"/>
                        <a:pt x="6" y="17"/>
                      </a:cubicBezTo>
                      <a:cubicBezTo>
                        <a:pt x="13" y="17"/>
                        <a:pt x="13" y="17"/>
                        <a:pt x="13" y="17"/>
                      </a:cubicBezTo>
                      <a:cubicBezTo>
                        <a:pt x="13" y="9"/>
                        <a:pt x="13" y="9"/>
                        <a:pt x="13" y="9"/>
                      </a:cubicBezTo>
                      <a:cubicBezTo>
                        <a:pt x="18" y="1"/>
                        <a:pt x="18" y="1"/>
                        <a:pt x="18" y="1"/>
                      </a:cubicBezTo>
                      <a:cubicBezTo>
                        <a:pt x="18" y="0"/>
                        <a:pt x="18" y="0"/>
                        <a:pt x="18" y="0"/>
                      </a:cubicBezTo>
                      <a:cubicBezTo>
                        <a:pt x="18" y="0"/>
                        <a:pt x="18" y="0"/>
                        <a:pt x="18" y="1"/>
                      </a:cubicBezTo>
                      <a:cubicBezTo>
                        <a:pt x="18" y="17"/>
                        <a:pt x="18" y="17"/>
                        <a:pt x="18" y="17"/>
                      </a:cubicBezTo>
                      <a:cubicBezTo>
                        <a:pt x="21" y="17"/>
                        <a:pt x="21" y="17"/>
                        <a:pt x="21" y="17"/>
                      </a:cubicBezTo>
                      <a:cubicBezTo>
                        <a:pt x="21" y="22"/>
                        <a:pt x="21" y="22"/>
                        <a:pt x="21" y="22"/>
                      </a:cubicBezTo>
                      <a:cubicBezTo>
                        <a:pt x="18" y="22"/>
                        <a:pt x="18" y="22"/>
                        <a:pt x="18" y="22"/>
                      </a:cubicBezTo>
                      <a:cubicBezTo>
                        <a:pt x="18" y="28"/>
                        <a:pt x="18" y="28"/>
                        <a:pt x="18" y="28"/>
                      </a:cubicBezTo>
                      <a:cubicBezTo>
                        <a:pt x="13" y="28"/>
                        <a:pt x="13" y="28"/>
                        <a:pt x="13" y="28"/>
                      </a:cubicBezTo>
                      <a:cubicBezTo>
                        <a:pt x="13" y="22"/>
                        <a:pt x="13" y="22"/>
                        <a:pt x="13" y="22"/>
                      </a:cubicBezTo>
                      <a:cubicBezTo>
                        <a:pt x="4" y="22"/>
                        <a:pt x="4" y="22"/>
                        <a:pt x="4" y="22"/>
                      </a:cubicBezTo>
                      <a:cubicBezTo>
                        <a:pt x="2" y="22"/>
                        <a:pt x="0" y="21"/>
                        <a:pt x="0" y="18"/>
                      </a:cubicBezTo>
                      <a:cubicBezTo>
                        <a:pt x="0" y="17"/>
                        <a:pt x="1" y="15"/>
                        <a:pt x="2" y="14"/>
                      </a:cubicBezTo>
                      <a:cubicBezTo>
                        <a:pt x="10" y="0"/>
                        <a:pt x="10" y="0"/>
                        <a:pt x="10" y="0"/>
                      </a:cubicBezTo>
                      <a:lnTo>
                        <a:pt x="16" y="0"/>
                      </a:lnTo>
                      <a:close/>
                    </a:path>
                  </a:pathLst>
                </a:custGeom>
                <a:solidFill>
                  <a:schemeClr val="bg1">
                    <a:alpha val="50195"/>
                  </a:schemeClr>
                </a:solidFill>
                <a:ln w="9525">
                  <a:noFill/>
                </a:ln>
              </p:spPr>
              <p:txBody>
                <a:bodyPr/>
                <a:p>
                  <a:endParaRPr lang="zh-CN" altLang="en-US" sz="2400"/>
                </a:p>
              </p:txBody>
            </p:sp>
            <p:sp>
              <p:nvSpPr>
                <p:cNvPr id="1051245" name="Freeform 252"/>
                <p:cNvSpPr/>
                <p:nvPr/>
              </p:nvSpPr>
              <p:spPr>
                <a:xfrm>
                  <a:off x="588963"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6" name="Freeform 253"/>
                <p:cNvSpPr/>
                <p:nvPr/>
              </p:nvSpPr>
              <p:spPr>
                <a:xfrm>
                  <a:off x="641350" y="1198562"/>
                  <a:ext cx="71437" cy="104775"/>
                </a:xfrm>
                <a:custGeom>
                  <a:avLst/>
                  <a:gdLst>
                    <a:gd name="txL" fmla="*/ 0 w 19"/>
                    <a:gd name="txT" fmla="*/ 0 h 28"/>
                    <a:gd name="txR" fmla="*/ 19 w 19"/>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Lst>
                  <a:rect l="txL" t="txT" r="txR" b="txB"/>
                  <a:pathLst>
                    <a:path w="19" h="28">
                      <a:moveTo>
                        <a:pt x="17" y="5"/>
                      </a:moveTo>
                      <a:cubicBezTo>
                        <a:pt x="7" y="5"/>
                        <a:pt x="7" y="5"/>
                        <a:pt x="7" y="5"/>
                      </a:cubicBezTo>
                      <a:cubicBezTo>
                        <a:pt x="7" y="10"/>
                        <a:pt x="7" y="10"/>
                        <a:pt x="7" y="10"/>
                      </a:cubicBezTo>
                      <a:cubicBezTo>
                        <a:pt x="10" y="10"/>
                        <a:pt x="10" y="10"/>
                        <a:pt x="10" y="10"/>
                      </a:cubicBezTo>
                      <a:cubicBezTo>
                        <a:pt x="14" y="10"/>
                        <a:pt x="19" y="13"/>
                        <a:pt x="19" y="19"/>
                      </a:cubicBezTo>
                      <a:cubicBezTo>
                        <a:pt x="19" y="25"/>
                        <a:pt x="14" y="28"/>
                        <a:pt x="10" y="28"/>
                      </a:cubicBezTo>
                      <a:cubicBezTo>
                        <a:pt x="0" y="28"/>
                        <a:pt x="0" y="28"/>
                        <a:pt x="0" y="28"/>
                      </a:cubicBezTo>
                      <a:cubicBezTo>
                        <a:pt x="0" y="23"/>
                        <a:pt x="0" y="23"/>
                        <a:pt x="0" y="23"/>
                      </a:cubicBezTo>
                      <a:cubicBezTo>
                        <a:pt x="8" y="23"/>
                        <a:pt x="8" y="23"/>
                        <a:pt x="8" y="23"/>
                      </a:cubicBezTo>
                      <a:cubicBezTo>
                        <a:pt x="11" y="23"/>
                        <a:pt x="12" y="22"/>
                        <a:pt x="12" y="19"/>
                      </a:cubicBezTo>
                      <a:cubicBezTo>
                        <a:pt x="12" y="16"/>
                        <a:pt x="11" y="15"/>
                        <a:pt x="8" y="15"/>
                      </a:cubicBezTo>
                      <a:cubicBezTo>
                        <a:pt x="1" y="15"/>
                        <a:pt x="1" y="15"/>
                        <a:pt x="1" y="15"/>
                      </a:cubicBezTo>
                      <a:cubicBezTo>
                        <a:pt x="1" y="0"/>
                        <a:pt x="1" y="0"/>
                        <a:pt x="1" y="0"/>
                      </a:cubicBezTo>
                      <a:cubicBezTo>
                        <a:pt x="17" y="0"/>
                        <a:pt x="17" y="0"/>
                        <a:pt x="17" y="0"/>
                      </a:cubicBezTo>
                      <a:lnTo>
                        <a:pt x="17" y="5"/>
                      </a:lnTo>
                      <a:close/>
                    </a:path>
                  </a:pathLst>
                </a:custGeom>
                <a:solidFill>
                  <a:schemeClr val="bg1">
                    <a:alpha val="50195"/>
                  </a:schemeClr>
                </a:solidFill>
                <a:ln w="9525">
                  <a:noFill/>
                </a:ln>
              </p:spPr>
              <p:txBody>
                <a:bodyPr/>
                <a:p>
                  <a:endParaRPr lang="zh-CN" altLang="en-US" sz="2400"/>
                </a:p>
              </p:txBody>
            </p:sp>
            <p:sp>
              <p:nvSpPr>
                <p:cNvPr id="1051247" name="Freeform 254"/>
                <p:cNvSpPr/>
                <p:nvPr/>
              </p:nvSpPr>
              <p:spPr>
                <a:xfrm>
                  <a:off x="850900"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48" name="Freeform 255"/>
                <p:cNvSpPr/>
                <p:nvPr/>
              </p:nvSpPr>
              <p:spPr>
                <a:xfrm>
                  <a:off x="900113" y="1198562"/>
                  <a:ext cx="74612" cy="107950"/>
                </a:xfrm>
                <a:custGeom>
                  <a:avLst/>
                  <a:gdLst>
                    <a:gd name="txL" fmla="*/ 0 w 20"/>
                    <a:gd name="txT" fmla="*/ 0 h 29"/>
                    <a:gd name="txR" fmla="*/ 20 w 20"/>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20" h="29">
                      <a:moveTo>
                        <a:pt x="16" y="0"/>
                      </a:moveTo>
                      <a:cubicBezTo>
                        <a:pt x="7" y="16"/>
                        <a:pt x="7" y="16"/>
                        <a:pt x="7" y="16"/>
                      </a:cubicBezTo>
                      <a:cubicBezTo>
                        <a:pt x="7" y="16"/>
                        <a:pt x="6" y="18"/>
                        <a:pt x="6" y="19"/>
                      </a:cubicBezTo>
                      <a:cubicBezTo>
                        <a:pt x="6" y="21"/>
                        <a:pt x="8" y="23"/>
                        <a:pt x="10" y="23"/>
                      </a:cubicBezTo>
                      <a:cubicBezTo>
                        <a:pt x="12" y="23"/>
                        <a:pt x="14" y="21"/>
                        <a:pt x="14" y="19"/>
                      </a:cubicBezTo>
                      <a:cubicBezTo>
                        <a:pt x="14" y="16"/>
                        <a:pt x="13" y="15"/>
                        <a:pt x="10" y="15"/>
                      </a:cubicBezTo>
                      <a:cubicBezTo>
                        <a:pt x="13" y="9"/>
                        <a:pt x="13" y="9"/>
                        <a:pt x="13" y="9"/>
                      </a:cubicBezTo>
                      <a:cubicBezTo>
                        <a:pt x="17" y="10"/>
                        <a:pt x="20" y="14"/>
                        <a:pt x="20" y="19"/>
                      </a:cubicBezTo>
                      <a:cubicBezTo>
                        <a:pt x="20" y="24"/>
                        <a:pt x="16" y="29"/>
                        <a:pt x="10" y="29"/>
                      </a:cubicBezTo>
                      <a:cubicBezTo>
                        <a:pt x="4" y="29"/>
                        <a:pt x="0" y="24"/>
                        <a:pt x="0" y="19"/>
                      </a:cubicBezTo>
                      <a:cubicBezTo>
                        <a:pt x="0" y="17"/>
                        <a:pt x="1" y="14"/>
                        <a:pt x="2" y="12"/>
                      </a:cubicBezTo>
                      <a:cubicBezTo>
                        <a:pt x="9" y="0"/>
                        <a:pt x="9" y="0"/>
                        <a:pt x="9" y="0"/>
                      </a:cubicBezTo>
                      <a:lnTo>
                        <a:pt x="16" y="0"/>
                      </a:lnTo>
                      <a:close/>
                    </a:path>
                  </a:pathLst>
                </a:custGeom>
                <a:solidFill>
                  <a:schemeClr val="bg1">
                    <a:alpha val="50195"/>
                  </a:schemeClr>
                </a:solidFill>
                <a:ln w="9525">
                  <a:noFill/>
                </a:ln>
              </p:spPr>
              <p:txBody>
                <a:bodyPr/>
                <a:p>
                  <a:endParaRPr lang="zh-CN" altLang="en-US" sz="2400"/>
                </a:p>
              </p:txBody>
            </p:sp>
            <p:sp>
              <p:nvSpPr>
                <p:cNvPr id="1051249" name="Freeform 256"/>
                <p:cNvSpPr/>
                <p:nvPr/>
              </p:nvSpPr>
              <p:spPr>
                <a:xfrm>
                  <a:off x="1114425"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0" name="Freeform 257"/>
                <p:cNvSpPr/>
                <p:nvPr/>
              </p:nvSpPr>
              <p:spPr>
                <a:xfrm>
                  <a:off x="1166813" y="1198562"/>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8"/>
                      </a:cubicBezTo>
                      <a:cubicBezTo>
                        <a:pt x="10" y="28"/>
                        <a:pt x="10" y="28"/>
                        <a:pt x="10" y="28"/>
                      </a:cubicBezTo>
                      <a:cubicBezTo>
                        <a:pt x="4" y="28"/>
                        <a:pt x="4" y="28"/>
                        <a:pt x="4" y="28"/>
                      </a:cubicBezTo>
                      <a:cubicBezTo>
                        <a:pt x="12" y="6"/>
                        <a:pt x="12" y="6"/>
                        <a:pt x="12" y="6"/>
                      </a:cubicBezTo>
                      <a:cubicBezTo>
                        <a:pt x="0" y="6"/>
                        <a:pt x="0" y="6"/>
                        <a:pt x="0" y="6"/>
                      </a:cubicBezTo>
                      <a:lnTo>
                        <a:pt x="0" y="0"/>
                      </a:lnTo>
                      <a:close/>
                    </a:path>
                  </a:pathLst>
                </a:custGeom>
                <a:solidFill>
                  <a:schemeClr val="bg1">
                    <a:alpha val="50195"/>
                  </a:schemeClr>
                </a:solidFill>
                <a:ln w="9525">
                  <a:noFill/>
                </a:ln>
              </p:spPr>
              <p:txBody>
                <a:bodyPr/>
                <a:p>
                  <a:endParaRPr lang="zh-CN" altLang="en-US" sz="2400"/>
                </a:p>
              </p:txBody>
            </p:sp>
            <p:sp>
              <p:nvSpPr>
                <p:cNvPr id="1051251" name="Freeform 258"/>
                <p:cNvSpPr/>
                <p:nvPr/>
              </p:nvSpPr>
              <p:spPr>
                <a:xfrm>
                  <a:off x="1373188" y="1198562"/>
                  <a:ext cx="36512" cy="104775"/>
                </a:xfrm>
                <a:custGeom>
                  <a:avLst/>
                  <a:gdLst>
                    <a:gd name="txL" fmla="*/ 0 w 23"/>
                    <a:gd name="txT" fmla="*/ 0 h 66"/>
                    <a:gd name="txR" fmla="*/ 23 w 23"/>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3" h="66">
                      <a:moveTo>
                        <a:pt x="0" y="0"/>
                      </a:moveTo>
                      <a:lnTo>
                        <a:pt x="23" y="0"/>
                      </a:lnTo>
                      <a:lnTo>
                        <a:pt x="23"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2" name="Freeform 259"/>
                <p:cNvSpPr>
                  <a:spLocks noEditPoints="1"/>
                </p:cNvSpPr>
                <p:nvPr/>
              </p:nvSpPr>
              <p:spPr>
                <a:xfrm>
                  <a:off x="1420813" y="1195387"/>
                  <a:ext cx="76200"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5" y="30"/>
                        <a:pt x="0" y="26"/>
                        <a:pt x="0" y="20"/>
                      </a:cubicBezTo>
                      <a:cubicBezTo>
                        <a:pt x="0" y="17"/>
                        <a:pt x="2" y="15"/>
                        <a:pt x="5" y="14"/>
                      </a:cubicBezTo>
                      <a:cubicBezTo>
                        <a:pt x="3" y="13"/>
                        <a:pt x="1" y="11"/>
                        <a:pt x="1" y="8"/>
                      </a:cubicBezTo>
                      <a:cubicBezTo>
                        <a:pt x="1" y="3"/>
                        <a:pt x="6" y="0"/>
                        <a:pt x="10" y="0"/>
                      </a:cubicBezTo>
                      <a:cubicBezTo>
                        <a:pt x="15" y="0"/>
                        <a:pt x="19" y="3"/>
                        <a:pt x="19" y="8"/>
                      </a:cubicBezTo>
                      <a:cubicBezTo>
                        <a:pt x="19" y="11"/>
                        <a:pt x="18" y="13"/>
                        <a:pt x="16" y="14"/>
                      </a:cubicBezTo>
                      <a:cubicBezTo>
                        <a:pt x="19" y="15"/>
                        <a:pt x="20" y="17"/>
                        <a:pt x="20" y="20"/>
                      </a:cubicBezTo>
                      <a:cubicBezTo>
                        <a:pt x="20" y="26"/>
                        <a:pt x="16" y="30"/>
                        <a:pt x="10" y="30"/>
                      </a:cubicBezTo>
                      <a:close/>
                      <a:moveTo>
                        <a:pt x="10" y="24"/>
                      </a:moveTo>
                      <a:cubicBezTo>
                        <a:pt x="13" y="24"/>
                        <a:pt x="14" y="23"/>
                        <a:pt x="14" y="20"/>
                      </a:cubicBezTo>
                      <a:cubicBezTo>
                        <a:pt x="14" y="18"/>
                        <a:pt x="13"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50195"/>
                  </a:schemeClr>
                </a:solidFill>
                <a:ln w="9525">
                  <a:noFill/>
                </a:ln>
              </p:spPr>
              <p:txBody>
                <a:bodyPr/>
                <a:p>
                  <a:endParaRPr lang="zh-CN" altLang="en-US" sz="2400"/>
                </a:p>
              </p:txBody>
            </p:sp>
            <p:sp>
              <p:nvSpPr>
                <p:cNvPr id="1051253" name="Freeform 260"/>
                <p:cNvSpPr/>
                <p:nvPr/>
              </p:nvSpPr>
              <p:spPr>
                <a:xfrm>
                  <a:off x="1635125" y="1198562"/>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9" y="66"/>
                      </a:lnTo>
                      <a:lnTo>
                        <a:pt x="9" y="12"/>
                      </a:lnTo>
                      <a:lnTo>
                        <a:pt x="0" y="12"/>
                      </a:lnTo>
                      <a:lnTo>
                        <a:pt x="0" y="0"/>
                      </a:lnTo>
                      <a:close/>
                    </a:path>
                  </a:pathLst>
                </a:custGeom>
                <a:solidFill>
                  <a:schemeClr val="bg1">
                    <a:alpha val="50195"/>
                  </a:schemeClr>
                </a:solidFill>
                <a:ln w="9525">
                  <a:noFill/>
                </a:ln>
              </p:spPr>
              <p:txBody>
                <a:bodyPr/>
                <a:p>
                  <a:endParaRPr lang="zh-CN" altLang="en-US" sz="2400"/>
                </a:p>
              </p:txBody>
            </p:sp>
            <p:sp>
              <p:nvSpPr>
                <p:cNvPr id="1051254" name="Freeform 261"/>
                <p:cNvSpPr/>
                <p:nvPr/>
              </p:nvSpPr>
              <p:spPr>
                <a:xfrm>
                  <a:off x="1687513" y="1195387"/>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7"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5" y="0"/>
                        <a:pt x="20" y="5"/>
                        <a:pt x="20" y="10"/>
                      </a:cubicBezTo>
                      <a:cubicBezTo>
                        <a:pt x="20" y="12"/>
                        <a:pt x="18" y="15"/>
                        <a:pt x="17" y="17"/>
                      </a:cubicBezTo>
                      <a:cubicBezTo>
                        <a:pt x="11" y="29"/>
                        <a:pt x="11" y="29"/>
                        <a:pt x="11" y="29"/>
                      </a:cubicBezTo>
                      <a:lnTo>
                        <a:pt x="4" y="29"/>
                      </a:lnTo>
                      <a:close/>
                    </a:path>
                  </a:pathLst>
                </a:custGeom>
                <a:solidFill>
                  <a:schemeClr val="bg1">
                    <a:alpha val="50195"/>
                  </a:schemeClr>
                </a:solidFill>
                <a:ln w="9525">
                  <a:noFill/>
                </a:ln>
              </p:spPr>
              <p:txBody>
                <a:bodyPr/>
                <a:p>
                  <a:endParaRPr lang="zh-CN" altLang="en-US" sz="2400"/>
                </a:p>
              </p:txBody>
            </p:sp>
            <p:sp>
              <p:nvSpPr>
                <p:cNvPr id="1051255" name="Freeform 262"/>
                <p:cNvSpPr/>
                <p:nvPr/>
              </p:nvSpPr>
              <p:spPr>
                <a:xfrm>
                  <a:off x="492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2" y="15"/>
                        <a:pt x="0" y="12"/>
                        <a:pt x="0" y="9"/>
                      </a:cubicBezTo>
                      <a:cubicBezTo>
                        <a:pt x="0" y="4"/>
                        <a:pt x="4" y="0"/>
                        <a:pt x="9"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6" name="Freeform 263"/>
                <p:cNvSpPr>
                  <a:spLocks noEditPoints="1"/>
                </p:cNvSpPr>
                <p:nvPr/>
              </p:nvSpPr>
              <p:spPr>
                <a:xfrm>
                  <a:off x="131763" y="1435100"/>
                  <a:ext cx="74612" cy="111125"/>
                </a:xfrm>
                <a:custGeom>
                  <a:avLst/>
                  <a:gdLst>
                    <a:gd name="txL" fmla="*/ 0 w 20"/>
                    <a:gd name="txT" fmla="*/ 0 h 30"/>
                    <a:gd name="txR" fmla="*/ 20 w 20"/>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0" y="10"/>
                      </a:moveTo>
                      <a:cubicBezTo>
                        <a:pt x="0" y="4"/>
                        <a:pt x="4" y="0"/>
                        <a:pt x="10" y="0"/>
                      </a:cubicBezTo>
                      <a:cubicBezTo>
                        <a:pt x="16" y="0"/>
                        <a:pt x="20" y="4"/>
                        <a:pt x="20" y="10"/>
                      </a:cubicBezTo>
                      <a:cubicBezTo>
                        <a:pt x="20" y="20"/>
                        <a:pt x="20" y="20"/>
                        <a:pt x="20" y="20"/>
                      </a:cubicBezTo>
                      <a:cubicBezTo>
                        <a:pt x="20" y="26"/>
                        <a:pt x="16" y="30"/>
                        <a:pt x="10" y="30"/>
                      </a:cubicBezTo>
                      <a:cubicBezTo>
                        <a:pt x="4" y="30"/>
                        <a:pt x="0" y="26"/>
                        <a:pt x="0" y="20"/>
                      </a:cubicBezTo>
                      <a:lnTo>
                        <a:pt x="0" y="10"/>
                      </a:lnTo>
                      <a:close/>
                      <a:moveTo>
                        <a:pt x="14" y="10"/>
                      </a:moveTo>
                      <a:cubicBezTo>
                        <a:pt x="14" y="7"/>
                        <a:pt x="13" y="6"/>
                        <a:pt x="10" y="6"/>
                      </a:cubicBezTo>
                      <a:cubicBezTo>
                        <a:pt x="8" y="6"/>
                        <a:pt x="6" y="7"/>
                        <a:pt x="6" y="10"/>
                      </a:cubicBezTo>
                      <a:cubicBezTo>
                        <a:pt x="6" y="20"/>
                        <a:pt x="6" y="20"/>
                        <a:pt x="6" y="20"/>
                      </a:cubicBezTo>
                      <a:cubicBezTo>
                        <a:pt x="6" y="23"/>
                        <a:pt x="8" y="24"/>
                        <a:pt x="10" y="24"/>
                      </a:cubicBezTo>
                      <a:cubicBezTo>
                        <a:pt x="13" y="24"/>
                        <a:pt x="14" y="23"/>
                        <a:pt x="14" y="20"/>
                      </a:cubicBezTo>
                      <a:lnTo>
                        <a:pt x="14" y="10"/>
                      </a:lnTo>
                      <a:close/>
                    </a:path>
                  </a:pathLst>
                </a:custGeom>
                <a:solidFill>
                  <a:schemeClr val="bg1">
                    <a:alpha val="100000"/>
                  </a:schemeClr>
                </a:solidFill>
                <a:ln w="9525">
                  <a:noFill/>
                </a:ln>
              </p:spPr>
              <p:txBody>
                <a:bodyPr/>
                <a:p>
                  <a:endParaRPr lang="zh-CN" altLang="en-US" sz="2400"/>
                </a:p>
              </p:txBody>
            </p:sp>
            <p:sp>
              <p:nvSpPr>
                <p:cNvPr id="1051257" name="Freeform 264"/>
                <p:cNvSpPr/>
                <p:nvPr/>
              </p:nvSpPr>
              <p:spPr>
                <a:xfrm>
                  <a:off x="315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58" name="Freeform 265"/>
                <p:cNvSpPr/>
                <p:nvPr/>
              </p:nvSpPr>
              <p:spPr>
                <a:xfrm>
                  <a:off x="393700" y="1438275"/>
                  <a:ext cx="38100" cy="104775"/>
                </a:xfrm>
                <a:custGeom>
                  <a:avLst/>
                  <a:gdLst>
                    <a:gd name="txL" fmla="*/ 0 w 24"/>
                    <a:gd name="txT" fmla="*/ 0 h 66"/>
                    <a:gd name="txR" fmla="*/ 24 w 24"/>
                    <a:gd name="txB" fmla="*/ 66 h 66"/>
                  </a:gdLst>
                  <a:ahLst/>
                  <a:cxnLst>
                    <a:cxn ang="0">
                      <a:pos x="0" y="0"/>
                    </a:cxn>
                    <a:cxn ang="0">
                      <a:pos x="2147483647" y="0"/>
                    </a:cxn>
                    <a:cxn ang="0">
                      <a:pos x="2147483647" y="2147483647"/>
                    </a:cxn>
                    <a:cxn ang="0">
                      <a:pos x="2147483647" y="2147483647"/>
                    </a:cxn>
                    <a:cxn ang="0">
                      <a:pos x="2147483647" y="2147483647"/>
                    </a:cxn>
                    <a:cxn ang="0">
                      <a:pos x="0" y="2147483647"/>
                    </a:cxn>
                    <a:cxn ang="0">
                      <a:pos x="0" y="0"/>
                    </a:cxn>
                  </a:cxnLst>
                  <a:rect l="txL" t="txT" r="txR" b="txB"/>
                  <a:pathLst>
                    <a:path w="24" h="66">
                      <a:moveTo>
                        <a:pt x="0" y="0"/>
                      </a:moveTo>
                      <a:lnTo>
                        <a:pt x="24" y="0"/>
                      </a:lnTo>
                      <a:lnTo>
                        <a:pt x="24" y="66"/>
                      </a:lnTo>
                      <a:lnTo>
                        <a:pt x="10" y="66"/>
                      </a:lnTo>
                      <a:lnTo>
                        <a:pt x="10" y="12"/>
                      </a:lnTo>
                      <a:lnTo>
                        <a:pt x="0" y="12"/>
                      </a:lnTo>
                      <a:lnTo>
                        <a:pt x="0" y="0"/>
                      </a:lnTo>
                      <a:close/>
                    </a:path>
                  </a:pathLst>
                </a:custGeom>
                <a:solidFill>
                  <a:schemeClr val="bg1">
                    <a:alpha val="100000"/>
                  </a:schemeClr>
                </a:solidFill>
                <a:ln w="9525">
                  <a:noFill/>
                </a:ln>
              </p:spPr>
              <p:txBody>
                <a:bodyPr/>
                <a:p>
                  <a:endParaRPr lang="zh-CN" altLang="en-US" sz="2400"/>
                </a:p>
              </p:txBody>
            </p:sp>
            <p:sp>
              <p:nvSpPr>
                <p:cNvPr id="1051259" name="Freeform 266"/>
                <p:cNvSpPr/>
                <p:nvPr/>
              </p:nvSpPr>
              <p:spPr>
                <a:xfrm>
                  <a:off x="569913"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0" name="Freeform 267"/>
                <p:cNvSpPr/>
                <p:nvPr/>
              </p:nvSpPr>
              <p:spPr>
                <a:xfrm>
                  <a:off x="655638"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2"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1" name="Freeform 268"/>
                <p:cNvSpPr/>
                <p:nvPr/>
              </p:nvSpPr>
              <p:spPr>
                <a:xfrm>
                  <a:off x="831850" y="1435100"/>
                  <a:ext cx="76200"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4" y="17"/>
                        <a:pt x="4" y="17"/>
                        <a:pt x="4" y="17"/>
                      </a:cubicBezTo>
                      <a:cubicBezTo>
                        <a:pt x="2" y="15"/>
                        <a:pt x="0" y="12"/>
                        <a:pt x="0" y="9"/>
                      </a:cubicBezTo>
                      <a:cubicBezTo>
                        <a:pt x="0" y="4"/>
                        <a:pt x="4" y="0"/>
                        <a:pt x="10" y="0"/>
                      </a:cubicBezTo>
                      <a:cubicBezTo>
                        <a:pt x="15" y="0"/>
                        <a:pt x="19" y="4"/>
                        <a:pt x="19" y="9"/>
                      </a:cubicBezTo>
                      <a:cubicBezTo>
                        <a:pt x="19" y="13"/>
                        <a:pt x="17" y="15"/>
                        <a:pt x="14"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2" name="Freeform 269"/>
                <p:cNvSpPr/>
                <p:nvPr/>
              </p:nvSpPr>
              <p:spPr>
                <a:xfrm>
                  <a:off x="914400" y="1438275"/>
                  <a:ext cx="76200" cy="104775"/>
                </a:xfrm>
                <a:custGeom>
                  <a:avLst/>
                  <a:gdLst>
                    <a:gd name="txL" fmla="*/ 0 w 20"/>
                    <a:gd name="txT" fmla="*/ 0 h 28"/>
                    <a:gd name="txR" fmla="*/ 20 w 20"/>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20" h="28">
                      <a:moveTo>
                        <a:pt x="0" y="22"/>
                      </a:moveTo>
                      <a:cubicBezTo>
                        <a:pt x="9" y="22"/>
                        <a:pt x="9" y="22"/>
                        <a:pt x="9" y="22"/>
                      </a:cubicBezTo>
                      <a:cubicBezTo>
                        <a:pt x="11" y="22"/>
                        <a:pt x="13" y="22"/>
                        <a:pt x="13" y="19"/>
                      </a:cubicBezTo>
                      <a:cubicBezTo>
                        <a:pt x="13" y="16"/>
                        <a:pt x="11" y="16"/>
                        <a:pt x="9" y="16"/>
                      </a:cubicBezTo>
                      <a:cubicBezTo>
                        <a:pt x="4" y="16"/>
                        <a:pt x="4" y="16"/>
                        <a:pt x="4" y="16"/>
                      </a:cubicBezTo>
                      <a:cubicBezTo>
                        <a:pt x="4" y="12"/>
                        <a:pt x="4" y="12"/>
                        <a:pt x="4" y="12"/>
                      </a:cubicBezTo>
                      <a:cubicBezTo>
                        <a:pt x="12" y="5"/>
                        <a:pt x="12" y="5"/>
                        <a:pt x="12" y="5"/>
                      </a:cubicBezTo>
                      <a:cubicBezTo>
                        <a:pt x="12" y="5"/>
                        <a:pt x="12" y="5"/>
                        <a:pt x="12" y="5"/>
                      </a:cubicBezTo>
                      <a:cubicBezTo>
                        <a:pt x="1" y="5"/>
                        <a:pt x="1" y="5"/>
                        <a:pt x="1" y="5"/>
                      </a:cubicBezTo>
                      <a:cubicBezTo>
                        <a:pt x="1" y="0"/>
                        <a:pt x="1" y="0"/>
                        <a:pt x="1" y="0"/>
                      </a:cubicBezTo>
                      <a:cubicBezTo>
                        <a:pt x="13" y="0"/>
                        <a:pt x="13" y="0"/>
                        <a:pt x="13" y="0"/>
                      </a:cubicBezTo>
                      <a:cubicBezTo>
                        <a:pt x="17" y="0"/>
                        <a:pt x="18" y="2"/>
                        <a:pt x="18" y="4"/>
                      </a:cubicBezTo>
                      <a:cubicBezTo>
                        <a:pt x="18" y="8"/>
                        <a:pt x="15" y="9"/>
                        <a:pt x="12" y="11"/>
                      </a:cubicBezTo>
                      <a:cubicBezTo>
                        <a:pt x="16" y="12"/>
                        <a:pt x="20" y="15"/>
                        <a:pt x="20" y="19"/>
                      </a:cubicBezTo>
                      <a:cubicBezTo>
                        <a:pt x="20" y="26"/>
                        <a:pt x="15"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63" name="Freeform 270"/>
                <p:cNvSpPr/>
                <p:nvPr/>
              </p:nvSpPr>
              <p:spPr>
                <a:xfrm>
                  <a:off x="1098550" y="1435100"/>
                  <a:ext cx="71437" cy="107950"/>
                </a:xfrm>
                <a:custGeom>
                  <a:avLst/>
                  <a:gdLst>
                    <a:gd name="txL" fmla="*/ 0 w 19"/>
                    <a:gd name="txT" fmla="*/ 0 h 29"/>
                    <a:gd name="txR" fmla="*/ 19 w 19"/>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29">
                      <a:moveTo>
                        <a:pt x="19" y="29"/>
                      </a:moveTo>
                      <a:cubicBezTo>
                        <a:pt x="4" y="29"/>
                        <a:pt x="4" y="29"/>
                        <a:pt x="4" y="29"/>
                      </a:cubicBezTo>
                      <a:cubicBezTo>
                        <a:pt x="2" y="29"/>
                        <a:pt x="0" y="28"/>
                        <a:pt x="0" y="26"/>
                      </a:cubicBezTo>
                      <a:cubicBezTo>
                        <a:pt x="0" y="24"/>
                        <a:pt x="0" y="23"/>
                        <a:pt x="4" y="20"/>
                      </a:cubicBezTo>
                      <a:cubicBezTo>
                        <a:pt x="9" y="14"/>
                        <a:pt x="9" y="14"/>
                        <a:pt x="9" y="14"/>
                      </a:cubicBezTo>
                      <a:cubicBezTo>
                        <a:pt x="11" y="12"/>
                        <a:pt x="13" y="10"/>
                        <a:pt x="13" y="9"/>
                      </a:cubicBezTo>
                      <a:cubicBezTo>
                        <a:pt x="13" y="8"/>
                        <a:pt x="11" y="6"/>
                        <a:pt x="9" y="6"/>
                      </a:cubicBezTo>
                      <a:cubicBezTo>
                        <a:pt x="7" y="6"/>
                        <a:pt x="6" y="7"/>
                        <a:pt x="6" y="9"/>
                      </a:cubicBezTo>
                      <a:cubicBezTo>
                        <a:pt x="6" y="11"/>
                        <a:pt x="7" y="12"/>
                        <a:pt x="8" y="13"/>
                      </a:cubicBezTo>
                      <a:cubicBezTo>
                        <a:pt x="4" y="17"/>
                        <a:pt x="4" y="17"/>
                        <a:pt x="4" y="17"/>
                      </a:cubicBezTo>
                      <a:cubicBezTo>
                        <a:pt x="1" y="15"/>
                        <a:pt x="0" y="12"/>
                        <a:pt x="0" y="9"/>
                      </a:cubicBezTo>
                      <a:cubicBezTo>
                        <a:pt x="0" y="4"/>
                        <a:pt x="4" y="0"/>
                        <a:pt x="9" y="0"/>
                      </a:cubicBezTo>
                      <a:cubicBezTo>
                        <a:pt x="14" y="0"/>
                        <a:pt x="19" y="4"/>
                        <a:pt x="19" y="9"/>
                      </a:cubicBezTo>
                      <a:cubicBezTo>
                        <a:pt x="19" y="13"/>
                        <a:pt x="17" y="15"/>
                        <a:pt x="14" y="17"/>
                      </a:cubicBezTo>
                      <a:cubicBezTo>
                        <a:pt x="8" y="24"/>
                        <a:pt x="8" y="24"/>
                        <a:pt x="8" y="24"/>
                      </a:cubicBezTo>
                      <a:cubicBezTo>
                        <a:pt x="19" y="24"/>
                        <a:pt x="19" y="24"/>
                        <a:pt x="19" y="24"/>
                      </a:cubicBezTo>
                      <a:lnTo>
                        <a:pt x="19" y="29"/>
                      </a:lnTo>
                      <a:close/>
                    </a:path>
                  </a:pathLst>
                </a:custGeom>
                <a:solidFill>
                  <a:schemeClr val="bg1">
                    <a:alpha val="100000"/>
                  </a:schemeClr>
                </a:solidFill>
                <a:ln w="9525">
                  <a:noFill/>
                </a:ln>
              </p:spPr>
              <p:txBody>
                <a:bodyPr/>
                <a:p>
                  <a:endParaRPr lang="zh-CN" altLang="en-US" sz="2400"/>
                </a:p>
              </p:txBody>
            </p:sp>
            <p:sp>
              <p:nvSpPr>
                <p:cNvPr id="1051264" name="Freeform 271"/>
                <p:cNvSpPr/>
                <p:nvPr/>
              </p:nvSpPr>
              <p:spPr>
                <a:xfrm>
                  <a:off x="1169988" y="1435100"/>
                  <a:ext cx="79375" cy="107950"/>
                </a:xfrm>
                <a:custGeom>
                  <a:avLst/>
                  <a:gdLst>
                    <a:gd name="txL" fmla="*/ 0 w 21"/>
                    <a:gd name="txT" fmla="*/ 0 h 29"/>
                    <a:gd name="txR" fmla="*/ 21 w 21"/>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rect l="txL" t="txT" r="txR" b="txB"/>
                  <a:pathLst>
                    <a:path w="21" h="29">
                      <a:moveTo>
                        <a:pt x="16" y="1"/>
                      </a:moveTo>
                      <a:cubicBezTo>
                        <a:pt x="6" y="18"/>
                        <a:pt x="6" y="18"/>
                        <a:pt x="6" y="18"/>
                      </a:cubicBezTo>
                      <a:cubicBezTo>
                        <a:pt x="13" y="18"/>
                        <a:pt x="13" y="18"/>
                        <a:pt x="13" y="18"/>
                      </a:cubicBezTo>
                      <a:cubicBezTo>
                        <a:pt x="13" y="10"/>
                        <a:pt x="13" y="10"/>
                        <a:pt x="13" y="10"/>
                      </a:cubicBezTo>
                      <a:cubicBezTo>
                        <a:pt x="18" y="2"/>
                        <a:pt x="18" y="2"/>
                        <a:pt x="18" y="2"/>
                      </a:cubicBezTo>
                      <a:cubicBezTo>
                        <a:pt x="18" y="1"/>
                        <a:pt x="18" y="0"/>
                        <a:pt x="18" y="0"/>
                      </a:cubicBezTo>
                      <a:cubicBezTo>
                        <a:pt x="18" y="0"/>
                        <a:pt x="18" y="1"/>
                        <a:pt x="18" y="2"/>
                      </a:cubicBezTo>
                      <a:cubicBezTo>
                        <a:pt x="18" y="18"/>
                        <a:pt x="18" y="18"/>
                        <a:pt x="18" y="18"/>
                      </a:cubicBezTo>
                      <a:cubicBezTo>
                        <a:pt x="21" y="18"/>
                        <a:pt x="21" y="18"/>
                        <a:pt x="21" y="18"/>
                      </a:cubicBezTo>
                      <a:cubicBezTo>
                        <a:pt x="21" y="23"/>
                        <a:pt x="21" y="23"/>
                        <a:pt x="21" y="23"/>
                      </a:cubicBezTo>
                      <a:cubicBezTo>
                        <a:pt x="18" y="23"/>
                        <a:pt x="18" y="23"/>
                        <a:pt x="18" y="23"/>
                      </a:cubicBezTo>
                      <a:cubicBezTo>
                        <a:pt x="18" y="29"/>
                        <a:pt x="18" y="29"/>
                        <a:pt x="18" y="29"/>
                      </a:cubicBezTo>
                      <a:cubicBezTo>
                        <a:pt x="13" y="29"/>
                        <a:pt x="13" y="29"/>
                        <a:pt x="13" y="29"/>
                      </a:cubicBezTo>
                      <a:cubicBezTo>
                        <a:pt x="13" y="23"/>
                        <a:pt x="13" y="23"/>
                        <a:pt x="13" y="23"/>
                      </a:cubicBezTo>
                      <a:cubicBezTo>
                        <a:pt x="4" y="23"/>
                        <a:pt x="4" y="23"/>
                        <a:pt x="4" y="23"/>
                      </a:cubicBezTo>
                      <a:cubicBezTo>
                        <a:pt x="2" y="23"/>
                        <a:pt x="0" y="22"/>
                        <a:pt x="0" y="19"/>
                      </a:cubicBezTo>
                      <a:cubicBezTo>
                        <a:pt x="0" y="18"/>
                        <a:pt x="1" y="16"/>
                        <a:pt x="2" y="15"/>
                      </a:cubicBezTo>
                      <a:cubicBezTo>
                        <a:pt x="10" y="1"/>
                        <a:pt x="10" y="1"/>
                        <a:pt x="10" y="1"/>
                      </a:cubicBezTo>
                      <a:lnTo>
                        <a:pt x="16" y="1"/>
                      </a:lnTo>
                      <a:close/>
                    </a:path>
                  </a:pathLst>
                </a:custGeom>
                <a:solidFill>
                  <a:schemeClr val="bg1">
                    <a:alpha val="100000"/>
                  </a:schemeClr>
                </a:solidFill>
                <a:ln w="9525">
                  <a:noFill/>
                </a:ln>
              </p:spPr>
              <p:txBody>
                <a:bodyPr/>
                <a:p>
                  <a:endParaRPr lang="zh-CN" altLang="en-US" sz="2400"/>
                </a:p>
              </p:txBody>
            </p:sp>
            <p:sp>
              <p:nvSpPr>
                <p:cNvPr id="1051265" name="Freeform 272"/>
                <p:cNvSpPr/>
                <p:nvPr/>
              </p:nvSpPr>
              <p:spPr>
                <a:xfrm>
                  <a:off x="1354138"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6" name="Freeform 273"/>
                <p:cNvSpPr/>
                <p:nvPr/>
              </p:nvSpPr>
              <p:spPr>
                <a:xfrm>
                  <a:off x="1439863" y="1438275"/>
                  <a:ext cx="68262" cy="104775"/>
                </a:xfrm>
                <a:custGeom>
                  <a:avLst/>
                  <a:gdLst>
                    <a:gd name="txL" fmla="*/ 0 w 18"/>
                    <a:gd name="txT" fmla="*/ 0 h 28"/>
                    <a:gd name="txR" fmla="*/ 18 w 18"/>
                    <a:gd name="txB" fmla="*/ 28 h 2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Lst>
                  <a:rect l="txL" t="txT" r="txR" b="txB"/>
                  <a:pathLst>
                    <a:path w="18" h="28">
                      <a:moveTo>
                        <a:pt x="16" y="5"/>
                      </a:moveTo>
                      <a:cubicBezTo>
                        <a:pt x="6" y="5"/>
                        <a:pt x="6" y="5"/>
                        <a:pt x="6" y="5"/>
                      </a:cubicBezTo>
                      <a:cubicBezTo>
                        <a:pt x="6" y="10"/>
                        <a:pt x="6" y="10"/>
                        <a:pt x="6" y="10"/>
                      </a:cubicBezTo>
                      <a:cubicBezTo>
                        <a:pt x="10" y="10"/>
                        <a:pt x="10" y="10"/>
                        <a:pt x="10" y="10"/>
                      </a:cubicBezTo>
                      <a:cubicBezTo>
                        <a:pt x="13" y="10"/>
                        <a:pt x="18" y="13"/>
                        <a:pt x="18" y="19"/>
                      </a:cubicBezTo>
                      <a:cubicBezTo>
                        <a:pt x="18" y="25"/>
                        <a:pt x="13" y="28"/>
                        <a:pt x="10" y="28"/>
                      </a:cubicBezTo>
                      <a:cubicBezTo>
                        <a:pt x="0" y="28"/>
                        <a:pt x="0" y="28"/>
                        <a:pt x="0" y="28"/>
                      </a:cubicBezTo>
                      <a:cubicBezTo>
                        <a:pt x="0" y="23"/>
                        <a:pt x="0" y="23"/>
                        <a:pt x="0" y="23"/>
                      </a:cubicBezTo>
                      <a:cubicBezTo>
                        <a:pt x="7" y="23"/>
                        <a:pt x="7" y="23"/>
                        <a:pt x="7" y="23"/>
                      </a:cubicBezTo>
                      <a:cubicBezTo>
                        <a:pt x="10" y="23"/>
                        <a:pt x="12" y="22"/>
                        <a:pt x="12" y="19"/>
                      </a:cubicBezTo>
                      <a:cubicBezTo>
                        <a:pt x="12" y="16"/>
                        <a:pt x="10" y="15"/>
                        <a:pt x="7" y="15"/>
                      </a:cubicBezTo>
                      <a:cubicBezTo>
                        <a:pt x="0" y="15"/>
                        <a:pt x="0" y="15"/>
                        <a:pt x="0" y="15"/>
                      </a:cubicBezTo>
                      <a:cubicBezTo>
                        <a:pt x="0" y="0"/>
                        <a:pt x="0" y="0"/>
                        <a:pt x="0" y="0"/>
                      </a:cubicBezTo>
                      <a:cubicBezTo>
                        <a:pt x="16" y="0"/>
                        <a:pt x="16" y="0"/>
                        <a:pt x="16" y="0"/>
                      </a:cubicBezTo>
                      <a:lnTo>
                        <a:pt x="16" y="5"/>
                      </a:lnTo>
                      <a:close/>
                    </a:path>
                  </a:pathLst>
                </a:custGeom>
                <a:solidFill>
                  <a:schemeClr val="bg1">
                    <a:alpha val="100000"/>
                  </a:schemeClr>
                </a:solidFill>
                <a:ln w="9525">
                  <a:noFill/>
                </a:ln>
              </p:spPr>
              <p:txBody>
                <a:bodyPr/>
                <a:p>
                  <a:endParaRPr lang="zh-CN" altLang="en-US" sz="2400"/>
                </a:p>
              </p:txBody>
            </p:sp>
            <p:sp>
              <p:nvSpPr>
                <p:cNvPr id="1051267" name="Freeform 274"/>
                <p:cNvSpPr/>
                <p:nvPr/>
              </p:nvSpPr>
              <p:spPr>
                <a:xfrm>
                  <a:off x="1616075" y="1435100"/>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68" name="Freeform 275"/>
                <p:cNvSpPr/>
                <p:nvPr/>
              </p:nvSpPr>
              <p:spPr>
                <a:xfrm>
                  <a:off x="1698625" y="1438275"/>
                  <a:ext cx="71437" cy="107950"/>
                </a:xfrm>
                <a:custGeom>
                  <a:avLst/>
                  <a:gdLst>
                    <a:gd name="txL" fmla="*/ 0 w 19"/>
                    <a:gd name="txT" fmla="*/ 0 h 29"/>
                    <a:gd name="txR" fmla="*/ 19 w 19"/>
                    <a:gd name="txB" fmla="*/ 29 h 2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0"/>
                    </a:cxn>
                  </a:cxnLst>
                  <a:rect l="txL" t="txT" r="txR" b="txB"/>
                  <a:pathLst>
                    <a:path w="19" h="29">
                      <a:moveTo>
                        <a:pt x="15" y="0"/>
                      </a:moveTo>
                      <a:cubicBezTo>
                        <a:pt x="7" y="16"/>
                        <a:pt x="7" y="16"/>
                        <a:pt x="7" y="16"/>
                      </a:cubicBezTo>
                      <a:cubicBezTo>
                        <a:pt x="6" y="16"/>
                        <a:pt x="6" y="18"/>
                        <a:pt x="6" y="19"/>
                      </a:cubicBezTo>
                      <a:cubicBezTo>
                        <a:pt x="6" y="21"/>
                        <a:pt x="7" y="23"/>
                        <a:pt x="10" y="23"/>
                      </a:cubicBezTo>
                      <a:cubicBezTo>
                        <a:pt x="12" y="23"/>
                        <a:pt x="13" y="21"/>
                        <a:pt x="13" y="19"/>
                      </a:cubicBezTo>
                      <a:cubicBezTo>
                        <a:pt x="13" y="16"/>
                        <a:pt x="12" y="15"/>
                        <a:pt x="9" y="15"/>
                      </a:cubicBezTo>
                      <a:cubicBezTo>
                        <a:pt x="12" y="9"/>
                        <a:pt x="12" y="9"/>
                        <a:pt x="12" y="9"/>
                      </a:cubicBezTo>
                      <a:cubicBezTo>
                        <a:pt x="17" y="10"/>
                        <a:pt x="19" y="14"/>
                        <a:pt x="19" y="19"/>
                      </a:cubicBezTo>
                      <a:cubicBezTo>
                        <a:pt x="19" y="24"/>
                        <a:pt x="15" y="29"/>
                        <a:pt x="10" y="29"/>
                      </a:cubicBezTo>
                      <a:cubicBezTo>
                        <a:pt x="4" y="29"/>
                        <a:pt x="0" y="24"/>
                        <a:pt x="0" y="19"/>
                      </a:cubicBezTo>
                      <a:cubicBezTo>
                        <a:pt x="0" y="17"/>
                        <a:pt x="1" y="14"/>
                        <a:pt x="2" y="12"/>
                      </a:cubicBezTo>
                      <a:cubicBezTo>
                        <a:pt x="8" y="0"/>
                        <a:pt x="8" y="0"/>
                        <a:pt x="8" y="0"/>
                      </a:cubicBezTo>
                      <a:lnTo>
                        <a:pt x="15" y="0"/>
                      </a:lnTo>
                      <a:close/>
                    </a:path>
                  </a:pathLst>
                </a:custGeom>
                <a:solidFill>
                  <a:schemeClr val="bg1">
                    <a:alpha val="100000"/>
                  </a:schemeClr>
                </a:solidFill>
                <a:ln w="9525">
                  <a:noFill/>
                </a:ln>
              </p:spPr>
              <p:txBody>
                <a:bodyPr/>
                <a:p>
                  <a:endParaRPr lang="zh-CN" altLang="en-US" sz="2400"/>
                </a:p>
              </p:txBody>
            </p:sp>
            <p:sp>
              <p:nvSpPr>
                <p:cNvPr id="1051269" name="Freeform 276"/>
                <p:cNvSpPr/>
                <p:nvPr/>
              </p:nvSpPr>
              <p:spPr>
                <a:xfrm>
                  <a:off x="52388"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0" name="Freeform 277"/>
                <p:cNvSpPr/>
                <p:nvPr/>
              </p:nvSpPr>
              <p:spPr>
                <a:xfrm>
                  <a:off x="131763" y="1677987"/>
                  <a:ext cx="66675" cy="104775"/>
                </a:xfrm>
                <a:custGeom>
                  <a:avLst/>
                  <a:gdLst>
                    <a:gd name="txL" fmla="*/ 0 w 18"/>
                    <a:gd name="txT" fmla="*/ 0 h 28"/>
                    <a:gd name="txR" fmla="*/ 18 w 18"/>
                    <a:gd name="txB" fmla="*/ 28 h 28"/>
                  </a:gdLst>
                  <a:ahLst/>
                  <a:cxnLst>
                    <a:cxn ang="0">
                      <a:pos x="0"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Lst>
                  <a:rect l="txL" t="txT" r="txR" b="txB"/>
                  <a:pathLst>
                    <a:path w="18" h="28">
                      <a:moveTo>
                        <a:pt x="0" y="0"/>
                      </a:moveTo>
                      <a:cubicBezTo>
                        <a:pt x="13" y="0"/>
                        <a:pt x="13" y="0"/>
                        <a:pt x="13" y="0"/>
                      </a:cubicBezTo>
                      <a:cubicBezTo>
                        <a:pt x="16" y="0"/>
                        <a:pt x="18" y="1"/>
                        <a:pt x="18" y="3"/>
                      </a:cubicBezTo>
                      <a:cubicBezTo>
                        <a:pt x="18" y="5"/>
                        <a:pt x="17" y="6"/>
                        <a:pt x="17" y="7"/>
                      </a:cubicBezTo>
                      <a:cubicBezTo>
                        <a:pt x="10" y="28"/>
                        <a:pt x="10" y="28"/>
                        <a:pt x="10" y="28"/>
                      </a:cubicBezTo>
                      <a:cubicBezTo>
                        <a:pt x="3" y="28"/>
                        <a:pt x="3" y="28"/>
                        <a:pt x="3" y="28"/>
                      </a:cubicBezTo>
                      <a:cubicBezTo>
                        <a:pt x="11" y="6"/>
                        <a:pt x="11" y="6"/>
                        <a:pt x="11" y="6"/>
                      </a:cubicBezTo>
                      <a:cubicBezTo>
                        <a:pt x="0" y="6"/>
                        <a:pt x="0" y="6"/>
                        <a:pt x="0" y="6"/>
                      </a:cubicBezTo>
                      <a:lnTo>
                        <a:pt x="0" y="0"/>
                      </a:lnTo>
                      <a:close/>
                    </a:path>
                  </a:pathLst>
                </a:custGeom>
                <a:solidFill>
                  <a:schemeClr val="bg1">
                    <a:alpha val="100000"/>
                  </a:schemeClr>
                </a:solidFill>
                <a:ln w="9525">
                  <a:noFill/>
                </a:ln>
              </p:spPr>
              <p:txBody>
                <a:bodyPr/>
                <a:p>
                  <a:endParaRPr lang="zh-CN" altLang="en-US" sz="2400"/>
                </a:p>
              </p:txBody>
            </p:sp>
            <p:sp>
              <p:nvSpPr>
                <p:cNvPr id="1051271" name="Freeform 278"/>
                <p:cNvSpPr/>
                <p:nvPr/>
              </p:nvSpPr>
              <p:spPr>
                <a:xfrm>
                  <a:off x="311150"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5" y="29"/>
                        <a:pt x="5" y="29"/>
                        <a:pt x="5" y="29"/>
                      </a:cubicBezTo>
                      <a:cubicBezTo>
                        <a:pt x="2" y="29"/>
                        <a:pt x="0" y="28"/>
                        <a:pt x="0" y="26"/>
                      </a:cubicBezTo>
                      <a:cubicBezTo>
                        <a:pt x="0" y="24"/>
                        <a:pt x="1" y="23"/>
                        <a:pt x="4" y="20"/>
                      </a:cubicBezTo>
                      <a:cubicBezTo>
                        <a:pt x="10" y="14"/>
                        <a:pt x="10" y="14"/>
                        <a:pt x="10" y="14"/>
                      </a:cubicBezTo>
                      <a:cubicBezTo>
                        <a:pt x="12" y="12"/>
                        <a:pt x="13" y="10"/>
                        <a:pt x="13" y="9"/>
                      </a:cubicBezTo>
                      <a:cubicBezTo>
                        <a:pt x="13" y="8"/>
                        <a:pt x="12" y="6"/>
                        <a:pt x="10" y="6"/>
                      </a:cubicBezTo>
                      <a:cubicBezTo>
                        <a:pt x="8" y="6"/>
                        <a:pt x="7" y="7"/>
                        <a:pt x="7" y="9"/>
                      </a:cubicBezTo>
                      <a:cubicBezTo>
                        <a:pt x="7" y="11"/>
                        <a:pt x="8" y="12"/>
                        <a:pt x="9" y="13"/>
                      </a:cubicBezTo>
                      <a:cubicBezTo>
                        <a:pt x="5" y="17"/>
                        <a:pt x="5" y="17"/>
                        <a:pt x="5" y="17"/>
                      </a:cubicBezTo>
                      <a:cubicBezTo>
                        <a:pt x="2" y="15"/>
                        <a:pt x="1" y="12"/>
                        <a:pt x="1" y="9"/>
                      </a:cubicBezTo>
                      <a:cubicBezTo>
                        <a:pt x="1" y="4"/>
                        <a:pt x="5" y="0"/>
                        <a:pt x="10" y="0"/>
                      </a:cubicBezTo>
                      <a:cubicBezTo>
                        <a:pt x="15" y="0"/>
                        <a:pt x="19" y="4"/>
                        <a:pt x="19" y="9"/>
                      </a:cubicBezTo>
                      <a:cubicBezTo>
                        <a:pt x="19" y="13"/>
                        <a:pt x="18"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2" name="Freeform 279"/>
                <p:cNvSpPr>
                  <a:spLocks noEditPoints="1"/>
                </p:cNvSpPr>
                <p:nvPr/>
              </p:nvSpPr>
              <p:spPr>
                <a:xfrm>
                  <a:off x="390525" y="1674812"/>
                  <a:ext cx="74612" cy="111125"/>
                </a:xfrm>
                <a:custGeom>
                  <a:avLst/>
                  <a:gdLst>
                    <a:gd name="txL" fmla="*/ 0 w 20"/>
                    <a:gd name="txT" fmla="*/ 0 h 30"/>
                    <a:gd name="txR" fmla="*/ 20 w 20"/>
                    <a:gd name="txB" fmla="*/ 30 h 30"/>
                  </a:gdLst>
                  <a:ahLst/>
                  <a:cxnLst>
                    <a:cxn ang="0">
                      <a:pos x="2147483647"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30">
                      <a:moveTo>
                        <a:pt x="10" y="30"/>
                      </a:moveTo>
                      <a:cubicBezTo>
                        <a:pt x="4" y="30"/>
                        <a:pt x="0" y="26"/>
                        <a:pt x="0" y="20"/>
                      </a:cubicBezTo>
                      <a:cubicBezTo>
                        <a:pt x="0" y="17"/>
                        <a:pt x="2" y="15"/>
                        <a:pt x="5" y="14"/>
                      </a:cubicBezTo>
                      <a:cubicBezTo>
                        <a:pt x="2" y="13"/>
                        <a:pt x="1" y="11"/>
                        <a:pt x="1" y="8"/>
                      </a:cubicBezTo>
                      <a:cubicBezTo>
                        <a:pt x="1" y="3"/>
                        <a:pt x="5" y="0"/>
                        <a:pt x="10" y="0"/>
                      </a:cubicBezTo>
                      <a:cubicBezTo>
                        <a:pt x="15" y="0"/>
                        <a:pt x="19" y="3"/>
                        <a:pt x="19" y="8"/>
                      </a:cubicBezTo>
                      <a:cubicBezTo>
                        <a:pt x="19" y="11"/>
                        <a:pt x="18" y="13"/>
                        <a:pt x="16" y="14"/>
                      </a:cubicBezTo>
                      <a:cubicBezTo>
                        <a:pt x="18" y="15"/>
                        <a:pt x="20" y="17"/>
                        <a:pt x="20" y="20"/>
                      </a:cubicBezTo>
                      <a:cubicBezTo>
                        <a:pt x="20" y="26"/>
                        <a:pt x="16" y="30"/>
                        <a:pt x="10" y="30"/>
                      </a:cubicBezTo>
                      <a:close/>
                      <a:moveTo>
                        <a:pt x="10" y="24"/>
                      </a:moveTo>
                      <a:cubicBezTo>
                        <a:pt x="12" y="24"/>
                        <a:pt x="14" y="23"/>
                        <a:pt x="14" y="20"/>
                      </a:cubicBezTo>
                      <a:cubicBezTo>
                        <a:pt x="14" y="18"/>
                        <a:pt x="12" y="16"/>
                        <a:pt x="10" y="16"/>
                      </a:cubicBezTo>
                      <a:cubicBezTo>
                        <a:pt x="8" y="16"/>
                        <a:pt x="6" y="18"/>
                        <a:pt x="6" y="20"/>
                      </a:cubicBezTo>
                      <a:cubicBezTo>
                        <a:pt x="6" y="23"/>
                        <a:pt x="8" y="24"/>
                        <a:pt x="10" y="24"/>
                      </a:cubicBezTo>
                      <a:close/>
                      <a:moveTo>
                        <a:pt x="7" y="8"/>
                      </a:moveTo>
                      <a:cubicBezTo>
                        <a:pt x="7" y="10"/>
                        <a:pt x="8" y="12"/>
                        <a:pt x="10" y="12"/>
                      </a:cubicBezTo>
                      <a:cubicBezTo>
                        <a:pt x="12" y="12"/>
                        <a:pt x="14" y="10"/>
                        <a:pt x="14" y="8"/>
                      </a:cubicBezTo>
                      <a:cubicBezTo>
                        <a:pt x="14" y="6"/>
                        <a:pt x="12" y="5"/>
                        <a:pt x="10" y="5"/>
                      </a:cubicBezTo>
                      <a:cubicBezTo>
                        <a:pt x="8" y="5"/>
                        <a:pt x="7" y="6"/>
                        <a:pt x="7" y="8"/>
                      </a:cubicBezTo>
                      <a:close/>
                    </a:path>
                  </a:pathLst>
                </a:custGeom>
                <a:solidFill>
                  <a:schemeClr val="bg1">
                    <a:alpha val="100000"/>
                  </a:schemeClr>
                </a:solidFill>
                <a:ln w="9525">
                  <a:noFill/>
                </a:ln>
              </p:spPr>
              <p:txBody>
                <a:bodyPr/>
                <a:p>
                  <a:endParaRPr lang="zh-CN" altLang="en-US" sz="2400"/>
                </a:p>
              </p:txBody>
            </p:sp>
            <p:sp>
              <p:nvSpPr>
                <p:cNvPr id="1051273" name="Freeform 280"/>
                <p:cNvSpPr/>
                <p:nvPr/>
              </p:nvSpPr>
              <p:spPr>
                <a:xfrm>
                  <a:off x="574675"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0" h="29">
                      <a:moveTo>
                        <a:pt x="20" y="29"/>
                      </a:moveTo>
                      <a:cubicBezTo>
                        <a:pt x="4" y="29"/>
                        <a:pt x="4" y="29"/>
                        <a:pt x="4" y="29"/>
                      </a:cubicBezTo>
                      <a:cubicBezTo>
                        <a:pt x="2" y="29"/>
                        <a:pt x="0" y="28"/>
                        <a:pt x="0" y="26"/>
                      </a:cubicBezTo>
                      <a:cubicBezTo>
                        <a:pt x="0" y="24"/>
                        <a:pt x="0" y="23"/>
                        <a:pt x="4" y="20"/>
                      </a:cubicBezTo>
                      <a:cubicBezTo>
                        <a:pt x="10" y="14"/>
                        <a:pt x="10" y="14"/>
                        <a:pt x="10" y="14"/>
                      </a:cubicBezTo>
                      <a:cubicBezTo>
                        <a:pt x="12" y="12"/>
                        <a:pt x="13" y="10"/>
                        <a:pt x="13" y="9"/>
                      </a:cubicBezTo>
                      <a:cubicBezTo>
                        <a:pt x="13" y="8"/>
                        <a:pt x="12" y="6"/>
                        <a:pt x="10" y="6"/>
                      </a:cubicBezTo>
                      <a:cubicBezTo>
                        <a:pt x="7" y="6"/>
                        <a:pt x="6" y="7"/>
                        <a:pt x="6" y="9"/>
                      </a:cubicBezTo>
                      <a:cubicBezTo>
                        <a:pt x="6" y="11"/>
                        <a:pt x="7" y="12"/>
                        <a:pt x="9" y="13"/>
                      </a:cubicBezTo>
                      <a:cubicBezTo>
                        <a:pt x="5" y="17"/>
                        <a:pt x="5" y="17"/>
                        <a:pt x="5" y="17"/>
                      </a:cubicBezTo>
                      <a:cubicBezTo>
                        <a:pt x="2" y="15"/>
                        <a:pt x="0" y="12"/>
                        <a:pt x="0" y="9"/>
                      </a:cubicBezTo>
                      <a:cubicBezTo>
                        <a:pt x="0" y="4"/>
                        <a:pt x="5" y="0"/>
                        <a:pt x="10" y="0"/>
                      </a:cubicBezTo>
                      <a:cubicBezTo>
                        <a:pt x="15" y="0"/>
                        <a:pt x="19" y="4"/>
                        <a:pt x="19" y="9"/>
                      </a:cubicBezTo>
                      <a:cubicBezTo>
                        <a:pt x="19" y="13"/>
                        <a:pt x="17" y="15"/>
                        <a:pt x="15" y="17"/>
                      </a:cubicBezTo>
                      <a:cubicBezTo>
                        <a:pt x="8" y="24"/>
                        <a:pt x="8" y="24"/>
                        <a:pt x="8" y="24"/>
                      </a:cubicBezTo>
                      <a:cubicBezTo>
                        <a:pt x="20" y="24"/>
                        <a:pt x="20" y="24"/>
                        <a:pt x="20" y="24"/>
                      </a:cubicBezTo>
                      <a:lnTo>
                        <a:pt x="20" y="29"/>
                      </a:lnTo>
                      <a:close/>
                    </a:path>
                  </a:pathLst>
                </a:custGeom>
                <a:solidFill>
                  <a:schemeClr val="bg1">
                    <a:alpha val="100000"/>
                  </a:schemeClr>
                </a:solidFill>
                <a:ln w="9525">
                  <a:noFill/>
                </a:ln>
              </p:spPr>
              <p:txBody>
                <a:bodyPr/>
                <a:p>
                  <a:endParaRPr lang="zh-CN" altLang="en-US" sz="2400"/>
                </a:p>
              </p:txBody>
            </p:sp>
            <p:sp>
              <p:nvSpPr>
                <p:cNvPr id="1051274" name="Freeform 281"/>
                <p:cNvSpPr/>
                <p:nvPr/>
              </p:nvSpPr>
              <p:spPr>
                <a:xfrm>
                  <a:off x="652463" y="1674812"/>
                  <a:ext cx="74612" cy="107950"/>
                </a:xfrm>
                <a:custGeom>
                  <a:avLst/>
                  <a:gdLst>
                    <a:gd name="txL" fmla="*/ 0 w 20"/>
                    <a:gd name="txT" fmla="*/ 0 h 29"/>
                    <a:gd name="txR" fmla="*/ 20 w 20"/>
                    <a:gd name="txB" fmla="*/ 29 h 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Lst>
                  <a:rect l="txL" t="txT" r="txR" b="txB"/>
                  <a:pathLst>
                    <a:path w="20" h="29">
                      <a:moveTo>
                        <a:pt x="4" y="29"/>
                      </a:moveTo>
                      <a:cubicBezTo>
                        <a:pt x="13" y="14"/>
                        <a:pt x="13" y="14"/>
                        <a:pt x="13" y="14"/>
                      </a:cubicBezTo>
                      <a:cubicBezTo>
                        <a:pt x="13" y="13"/>
                        <a:pt x="14" y="11"/>
                        <a:pt x="14" y="10"/>
                      </a:cubicBezTo>
                      <a:cubicBezTo>
                        <a:pt x="14" y="8"/>
                        <a:pt x="12" y="6"/>
                        <a:pt x="10" y="6"/>
                      </a:cubicBezTo>
                      <a:cubicBezTo>
                        <a:pt x="8" y="6"/>
                        <a:pt x="6" y="8"/>
                        <a:pt x="6" y="10"/>
                      </a:cubicBezTo>
                      <a:cubicBezTo>
                        <a:pt x="6" y="13"/>
                        <a:pt x="7" y="14"/>
                        <a:pt x="10" y="15"/>
                      </a:cubicBezTo>
                      <a:cubicBezTo>
                        <a:pt x="7" y="20"/>
                        <a:pt x="7" y="20"/>
                        <a:pt x="7" y="20"/>
                      </a:cubicBezTo>
                      <a:cubicBezTo>
                        <a:pt x="3" y="19"/>
                        <a:pt x="0" y="15"/>
                        <a:pt x="0" y="10"/>
                      </a:cubicBezTo>
                      <a:cubicBezTo>
                        <a:pt x="0" y="5"/>
                        <a:pt x="4" y="0"/>
                        <a:pt x="10" y="0"/>
                      </a:cubicBezTo>
                      <a:cubicBezTo>
                        <a:pt x="16" y="0"/>
                        <a:pt x="20" y="5"/>
                        <a:pt x="20" y="10"/>
                      </a:cubicBezTo>
                      <a:cubicBezTo>
                        <a:pt x="20" y="12"/>
                        <a:pt x="19" y="15"/>
                        <a:pt x="18" y="17"/>
                      </a:cubicBezTo>
                      <a:cubicBezTo>
                        <a:pt x="11" y="29"/>
                        <a:pt x="11" y="29"/>
                        <a:pt x="11" y="29"/>
                      </a:cubicBezTo>
                      <a:lnTo>
                        <a:pt x="4" y="29"/>
                      </a:lnTo>
                      <a:close/>
                    </a:path>
                  </a:pathLst>
                </a:custGeom>
                <a:solidFill>
                  <a:schemeClr val="bg1">
                    <a:alpha val="100000"/>
                  </a:schemeClr>
                </a:solidFill>
                <a:ln w="9525">
                  <a:noFill/>
                </a:ln>
              </p:spPr>
              <p:txBody>
                <a:bodyPr/>
                <a:p>
                  <a:endParaRPr lang="zh-CN" altLang="en-US" sz="2400"/>
                </a:p>
              </p:txBody>
            </p:sp>
            <p:sp>
              <p:nvSpPr>
                <p:cNvPr id="1051275" name="Freeform 282"/>
                <p:cNvSpPr/>
                <p:nvPr/>
              </p:nvSpPr>
              <p:spPr>
                <a:xfrm>
                  <a:off x="836613" y="1677987"/>
                  <a:ext cx="71437" cy="104775"/>
                </a:xfrm>
                <a:custGeom>
                  <a:avLst/>
                  <a:gdLst>
                    <a:gd name="txL" fmla="*/ 0 w 19"/>
                    <a:gd name="txT" fmla="*/ 0 h 28"/>
                    <a:gd name="txR" fmla="*/ 19 w 19"/>
                    <a:gd name="txB" fmla="*/ 28 h 28"/>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Lst>
                  <a:rect l="txL" t="txT" r="txR" b="txB"/>
                  <a:pathLst>
                    <a:path w="19" h="28">
                      <a:moveTo>
                        <a:pt x="0" y="22"/>
                      </a:moveTo>
                      <a:cubicBezTo>
                        <a:pt x="8" y="22"/>
                        <a:pt x="8" y="22"/>
                        <a:pt x="8" y="22"/>
                      </a:cubicBezTo>
                      <a:cubicBezTo>
                        <a:pt x="11" y="22"/>
                        <a:pt x="12" y="22"/>
                        <a:pt x="12" y="19"/>
                      </a:cubicBezTo>
                      <a:cubicBezTo>
                        <a:pt x="12" y="16"/>
                        <a:pt x="11" y="16"/>
                        <a:pt x="8" y="16"/>
                      </a:cubicBezTo>
                      <a:cubicBezTo>
                        <a:pt x="3" y="16"/>
                        <a:pt x="3" y="16"/>
                        <a:pt x="3" y="16"/>
                      </a:cubicBezTo>
                      <a:cubicBezTo>
                        <a:pt x="3" y="12"/>
                        <a:pt x="3" y="12"/>
                        <a:pt x="3" y="12"/>
                      </a:cubicBezTo>
                      <a:cubicBezTo>
                        <a:pt x="11" y="5"/>
                        <a:pt x="11" y="5"/>
                        <a:pt x="11" y="5"/>
                      </a:cubicBezTo>
                      <a:cubicBezTo>
                        <a:pt x="11" y="5"/>
                        <a:pt x="11" y="5"/>
                        <a:pt x="11" y="5"/>
                      </a:cubicBezTo>
                      <a:cubicBezTo>
                        <a:pt x="0" y="5"/>
                        <a:pt x="0" y="5"/>
                        <a:pt x="0" y="5"/>
                      </a:cubicBezTo>
                      <a:cubicBezTo>
                        <a:pt x="0" y="0"/>
                        <a:pt x="0" y="0"/>
                        <a:pt x="0" y="0"/>
                      </a:cubicBezTo>
                      <a:cubicBezTo>
                        <a:pt x="12" y="0"/>
                        <a:pt x="12" y="0"/>
                        <a:pt x="12" y="0"/>
                      </a:cubicBezTo>
                      <a:cubicBezTo>
                        <a:pt x="16" y="0"/>
                        <a:pt x="18" y="2"/>
                        <a:pt x="18" y="4"/>
                      </a:cubicBezTo>
                      <a:cubicBezTo>
                        <a:pt x="18" y="8"/>
                        <a:pt x="14" y="9"/>
                        <a:pt x="12" y="11"/>
                      </a:cubicBezTo>
                      <a:cubicBezTo>
                        <a:pt x="16" y="12"/>
                        <a:pt x="19" y="15"/>
                        <a:pt x="19" y="19"/>
                      </a:cubicBezTo>
                      <a:cubicBezTo>
                        <a:pt x="19" y="26"/>
                        <a:pt x="14" y="28"/>
                        <a:pt x="9" y="28"/>
                      </a:cubicBezTo>
                      <a:cubicBezTo>
                        <a:pt x="0" y="28"/>
                        <a:pt x="0" y="28"/>
                        <a:pt x="0" y="28"/>
                      </a:cubicBezTo>
                      <a:lnTo>
                        <a:pt x="0" y="22"/>
                      </a:lnTo>
                      <a:close/>
                    </a:path>
                  </a:pathLst>
                </a:custGeom>
                <a:solidFill>
                  <a:schemeClr val="bg1">
                    <a:alpha val="100000"/>
                  </a:schemeClr>
                </a:solidFill>
                <a:ln w="9525">
                  <a:noFill/>
                </a:ln>
              </p:spPr>
              <p:txBody>
                <a:bodyPr/>
                <a:p>
                  <a:endParaRPr lang="zh-CN" altLang="en-US" sz="2400"/>
                </a:p>
              </p:txBody>
            </p:sp>
            <p:sp>
              <p:nvSpPr>
                <p:cNvPr id="1051276" name="Freeform 283"/>
                <p:cNvSpPr>
                  <a:spLocks noEditPoints="1"/>
                </p:cNvSpPr>
                <p:nvPr/>
              </p:nvSpPr>
              <p:spPr>
                <a:xfrm>
                  <a:off x="914400" y="1674812"/>
                  <a:ext cx="71437" cy="111125"/>
                </a:xfrm>
                <a:custGeom>
                  <a:avLst/>
                  <a:gdLst>
                    <a:gd name="txL" fmla="*/ 0 w 19"/>
                    <a:gd name="txT" fmla="*/ 0 h 30"/>
                    <a:gd name="txR" fmla="*/ 19 w 19"/>
                    <a:gd name="txB" fmla="*/ 30 h 30"/>
                  </a:gdLst>
                  <a:ahLst/>
                  <a:cxnLst>
                    <a:cxn ang="0">
                      <a:pos x="0" y="2147483647"/>
                    </a:cxn>
                    <a:cxn ang="0">
                      <a:pos x="2147483647" y="0"/>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9" h="30">
                      <a:moveTo>
                        <a:pt x="0" y="10"/>
                      </a:moveTo>
                      <a:cubicBezTo>
                        <a:pt x="0" y="4"/>
                        <a:pt x="4" y="0"/>
                        <a:pt x="10" y="0"/>
                      </a:cubicBezTo>
                      <a:cubicBezTo>
                        <a:pt x="16" y="0"/>
                        <a:pt x="19" y="4"/>
                        <a:pt x="19" y="10"/>
                      </a:cubicBezTo>
                      <a:cubicBezTo>
                        <a:pt x="19" y="20"/>
                        <a:pt x="19" y="20"/>
                        <a:pt x="19" y="20"/>
                      </a:cubicBezTo>
                      <a:cubicBezTo>
                        <a:pt x="19" y="26"/>
                        <a:pt x="16" y="30"/>
                        <a:pt x="10" y="30"/>
                      </a:cubicBezTo>
                      <a:cubicBezTo>
                        <a:pt x="4" y="30"/>
                        <a:pt x="0" y="26"/>
                        <a:pt x="0" y="20"/>
                      </a:cubicBezTo>
                      <a:lnTo>
                        <a:pt x="0" y="10"/>
                      </a:lnTo>
                      <a:close/>
                      <a:moveTo>
                        <a:pt x="13" y="10"/>
                      </a:moveTo>
                      <a:cubicBezTo>
                        <a:pt x="13" y="7"/>
                        <a:pt x="12" y="6"/>
                        <a:pt x="10" y="6"/>
                      </a:cubicBezTo>
                      <a:cubicBezTo>
                        <a:pt x="7" y="6"/>
                        <a:pt x="6" y="7"/>
                        <a:pt x="6" y="10"/>
                      </a:cubicBezTo>
                      <a:cubicBezTo>
                        <a:pt x="6" y="20"/>
                        <a:pt x="6" y="20"/>
                        <a:pt x="6" y="20"/>
                      </a:cubicBezTo>
                      <a:cubicBezTo>
                        <a:pt x="6" y="23"/>
                        <a:pt x="7" y="24"/>
                        <a:pt x="10" y="24"/>
                      </a:cubicBezTo>
                      <a:cubicBezTo>
                        <a:pt x="12" y="24"/>
                        <a:pt x="13" y="23"/>
                        <a:pt x="13" y="20"/>
                      </a:cubicBezTo>
                      <a:lnTo>
                        <a:pt x="13" y="10"/>
                      </a:lnTo>
                      <a:close/>
                    </a:path>
                  </a:pathLst>
                </a:custGeom>
                <a:solidFill>
                  <a:schemeClr val="bg1">
                    <a:alpha val="100000"/>
                  </a:schemeClr>
                </a:solidFill>
                <a:ln w="9525">
                  <a:noFill/>
                </a:ln>
              </p:spPr>
              <p:txBody>
                <a:bodyPr/>
                <a:p>
                  <a:endParaRPr lang="zh-CN" altLang="en-US" sz="2400"/>
                </a:p>
              </p:txBody>
            </p:sp>
          </p:grpSp>
          <p:grpSp>
            <p:nvGrpSpPr>
              <p:cNvPr id="264" name="组合 63"/>
              <p:cNvGrpSpPr/>
              <p:nvPr/>
            </p:nvGrpSpPr>
            <p:grpSpPr>
              <a:xfrm>
                <a:off x="1629105" y="1008112"/>
                <a:ext cx="2873052" cy="2863680"/>
                <a:chOff x="0" y="0"/>
                <a:chExt cx="2873052" cy="2863680"/>
              </a:xfrm>
            </p:grpSpPr>
            <p:grpSp>
              <p:nvGrpSpPr>
                <p:cNvPr id="265" name="组合 64"/>
                <p:cNvGrpSpPr/>
                <p:nvPr/>
              </p:nvGrpSpPr>
              <p:grpSpPr>
                <a:xfrm>
                  <a:off x="0" y="0"/>
                  <a:ext cx="2873052" cy="2863680"/>
                  <a:chOff x="0" y="0"/>
                  <a:chExt cx="2433638" cy="2425700"/>
                </a:xfrm>
              </p:grpSpPr>
              <p:sp>
                <p:nvSpPr>
                  <p:cNvPr id="1051277" name="Oval 4487"/>
                  <p:cNvSpPr/>
                  <p:nvPr/>
                </p:nvSpPr>
                <p:spPr>
                  <a:xfrm>
                    <a:off x="0" y="0"/>
                    <a:ext cx="2433638" cy="2425700"/>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8" name="Oval 4488"/>
                  <p:cNvSpPr/>
                  <p:nvPr/>
                </p:nvSpPr>
                <p:spPr>
                  <a:xfrm>
                    <a:off x="44450" y="38100"/>
                    <a:ext cx="2351088" cy="2349500"/>
                  </a:xfrm>
                  <a:prstGeom prst="ellipse">
                    <a:avLst/>
                  </a:prstGeom>
                  <a:solidFill>
                    <a:srgbClr val="FFFFFF"/>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79" name="椭圆 68"/>
                  <p:cNvSpPr/>
                  <p:nvPr/>
                </p:nvSpPr>
                <p:spPr>
                  <a:xfrm>
                    <a:off x="631551" y="645710"/>
                    <a:ext cx="1123142" cy="1123142"/>
                  </a:xfrm>
                  <a:prstGeom prst="ellipse">
                    <a:avLst/>
                  </a:prstGeom>
                  <a:solidFill>
                    <a:srgbClr val="CBE6E6"/>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0" name="Oval 4504"/>
                  <p:cNvSpPr/>
                  <p:nvPr/>
                </p:nvSpPr>
                <p:spPr>
                  <a:xfrm>
                    <a:off x="1034485" y="1011261"/>
                    <a:ext cx="341263" cy="341263"/>
                  </a:xfrm>
                  <a:prstGeom prst="ellipse">
                    <a:avLst/>
                  </a:prstGeom>
                  <a:solidFill>
                    <a:srgbClr val="9AAAAA"/>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1" name="Freeform 4499"/>
                  <p:cNvSpPr/>
                  <p:nvPr/>
                </p:nvSpPr>
                <p:spPr>
                  <a:xfrm>
                    <a:off x="1045368" y="16827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9AAAAA">
                      <a:alpha val="100000"/>
                    </a:srgbClr>
                  </a:solidFill>
                  <a:ln w="9525">
                    <a:noFill/>
                  </a:ln>
                </p:spPr>
                <p:txBody>
                  <a:bodyPr/>
                  <a:p>
                    <a:endParaRPr lang="zh-CN" altLang="en-US" sz="2400"/>
                  </a:p>
                </p:txBody>
              </p:sp>
              <p:sp>
                <p:nvSpPr>
                  <p:cNvPr id="1051282" name="Freeform 4499"/>
                  <p:cNvSpPr/>
                  <p:nvPr/>
                </p:nvSpPr>
                <p:spPr>
                  <a:xfrm>
                    <a:off x="1020762" y="174625"/>
                    <a:ext cx="219075" cy="1019175"/>
                  </a:xfrm>
                  <a:custGeom>
                    <a:avLst/>
                    <a:gdLst>
                      <a:gd name="txL" fmla="*/ 0 w 138"/>
                      <a:gd name="txT" fmla="*/ 0 h 642"/>
                      <a:gd name="txR" fmla="*/ 138 w 138"/>
                      <a:gd name="txB" fmla="*/ 642 h 642"/>
                    </a:gdLst>
                    <a:ahLst/>
                    <a:cxnLst>
                      <a:cxn ang="0">
                        <a:pos x="2147483647" y="2147483647"/>
                      </a:cxn>
                      <a:cxn ang="0">
                        <a:pos x="2147483647" y="2147483647"/>
                      </a:cxn>
                      <a:cxn ang="0">
                        <a:pos x="2147483647" y="2147483647"/>
                      </a:cxn>
                      <a:cxn ang="0">
                        <a:pos x="0" y="0"/>
                      </a:cxn>
                      <a:cxn ang="0">
                        <a:pos x="2147483647" y="2147483647"/>
                      </a:cxn>
                    </a:cxnLst>
                    <a:rect l="txL" t="txT" r="txR" b="txB"/>
                    <a:pathLst>
                      <a:path w="138" h="642">
                        <a:moveTo>
                          <a:pt x="138" y="547"/>
                        </a:moveTo>
                        <a:lnTo>
                          <a:pt x="124" y="642"/>
                        </a:lnTo>
                        <a:lnTo>
                          <a:pt x="81" y="561"/>
                        </a:lnTo>
                        <a:lnTo>
                          <a:pt x="0" y="0"/>
                        </a:lnTo>
                        <a:lnTo>
                          <a:pt x="138" y="547"/>
                        </a:lnTo>
                        <a:close/>
                      </a:path>
                    </a:pathLst>
                  </a:custGeom>
                  <a:solidFill>
                    <a:srgbClr val="2786C9">
                      <a:alpha val="100000"/>
                    </a:srgbClr>
                  </a:solidFill>
                  <a:ln w="9525">
                    <a:noFill/>
                  </a:ln>
                </p:spPr>
                <p:txBody>
                  <a:bodyPr/>
                  <a:p>
                    <a:endParaRPr lang="zh-CN" altLang="en-US" sz="2400"/>
                  </a:p>
                </p:txBody>
              </p:sp>
              <p:sp>
                <p:nvSpPr>
                  <p:cNvPr id="1051283" name="Oval 4504"/>
                  <p:cNvSpPr/>
                  <p:nvPr/>
                </p:nvSpPr>
                <p:spPr>
                  <a:xfrm>
                    <a:off x="1050925" y="1028700"/>
                    <a:ext cx="309563" cy="309563"/>
                  </a:xfrm>
                  <a:prstGeom prst="ellipse">
                    <a:avLst/>
                  </a:prstGeom>
                  <a:solidFill>
                    <a:srgbClr val="2786C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4" name="Freeform 4493"/>
                  <p:cNvSpPr/>
                  <p:nvPr/>
                </p:nvSpPr>
                <p:spPr>
                  <a:xfrm>
                    <a:off x="1284287" y="1035050"/>
                    <a:ext cx="7938" cy="15875"/>
                  </a:xfrm>
                  <a:custGeom>
                    <a:avLst/>
                    <a:gdLst>
                      <a:gd name="txL" fmla="*/ 0 w 1"/>
                      <a:gd name="txT" fmla="*/ 0 h 2"/>
                      <a:gd name="txR" fmla="*/ 1 w 1"/>
                      <a:gd name="txB" fmla="*/ 2 h 2"/>
                    </a:gdLst>
                    <a:ahLst/>
                    <a:cxnLst>
                      <a:cxn ang="0">
                        <a:pos x="0" y="0"/>
                      </a:cxn>
                      <a:cxn ang="0">
                        <a:pos x="2147483647" y="2147483647"/>
                      </a:cxn>
                      <a:cxn ang="0">
                        <a:pos x="2147483647" y="2147483647"/>
                      </a:cxn>
                      <a:cxn ang="0">
                        <a:pos x="2147483647" y="2147483647"/>
                      </a:cxn>
                      <a:cxn ang="0">
                        <a:pos x="0" y="0"/>
                      </a:cxn>
                    </a:cxnLst>
                    <a:rect l="txL" t="txT" r="txR" b="txB"/>
                    <a:pathLst>
                      <a:path w="1" h="2">
                        <a:moveTo>
                          <a:pt x="0" y="0"/>
                        </a:moveTo>
                        <a:cubicBezTo>
                          <a:pt x="1" y="2"/>
                          <a:pt x="1" y="2"/>
                          <a:pt x="1" y="2"/>
                        </a:cubicBezTo>
                        <a:cubicBezTo>
                          <a:pt x="1" y="2"/>
                          <a:pt x="1" y="2"/>
                          <a:pt x="1" y="2"/>
                        </a:cubicBezTo>
                        <a:cubicBezTo>
                          <a:pt x="1" y="1"/>
                          <a:pt x="1" y="1"/>
                          <a:pt x="1" y="1"/>
                        </a:cubicBezTo>
                        <a:cubicBezTo>
                          <a:pt x="1" y="1"/>
                          <a:pt x="1" y="1"/>
                          <a:pt x="0" y="0"/>
                        </a:cubicBezTo>
                      </a:path>
                    </a:pathLst>
                  </a:custGeom>
                  <a:solidFill>
                    <a:srgbClr val="7E8787">
                      <a:alpha val="100000"/>
                    </a:srgbClr>
                  </a:solidFill>
                  <a:ln w="9525">
                    <a:noFill/>
                  </a:ln>
                </p:spPr>
                <p:txBody>
                  <a:bodyPr/>
                  <a:p>
                    <a:endParaRPr lang="zh-CN" altLang="en-US" sz="2400"/>
                  </a:p>
                </p:txBody>
              </p:sp>
              <p:grpSp>
                <p:nvGrpSpPr>
                  <p:cNvPr id="266" name="组合 75"/>
                  <p:cNvGrpSpPr/>
                  <p:nvPr/>
                </p:nvGrpSpPr>
                <p:grpSpPr>
                  <a:xfrm rot="5400000">
                    <a:off x="1616867" y="744535"/>
                    <a:ext cx="136525" cy="884238"/>
                    <a:chOff x="0" y="0"/>
                    <a:chExt cx="136525" cy="884238"/>
                  </a:xfrm>
                </p:grpSpPr>
                <p:sp>
                  <p:nvSpPr>
                    <p:cNvPr id="1051285" name="Freeform 4491"/>
                    <p:cNvSpPr/>
                    <p:nvPr/>
                  </p:nvSpPr>
                  <p:spPr>
                    <a:xfrm>
                      <a:off x="84137" y="0"/>
                      <a:ext cx="30163" cy="311150"/>
                    </a:xfrm>
                    <a:custGeom>
                      <a:avLst/>
                      <a:gdLst>
                        <a:gd name="txL" fmla="*/ 0 w 4"/>
                        <a:gd name="txT" fmla="*/ 0 h 41"/>
                        <a:gd name="txR" fmla="*/ 4 w 4"/>
                        <a:gd name="txB" fmla="*/ 41 h 41"/>
                      </a:gdLst>
                      <a:ahLst/>
                      <a:cxnLst>
                        <a:cxn ang="0">
                          <a:pos x="2147483647" y="0"/>
                        </a:cxn>
                        <a:cxn ang="0">
                          <a:pos x="0" y="2147483647"/>
                        </a:cxn>
                        <a:cxn ang="0">
                          <a:pos x="2147483647" y="2147483647"/>
                        </a:cxn>
                        <a:cxn ang="0">
                          <a:pos x="2147483647" y="2147483647"/>
                        </a:cxn>
                        <a:cxn ang="0">
                          <a:pos x="2147483647" y="0"/>
                        </a:cxn>
                      </a:cxnLst>
                      <a:rect l="txL" t="txT" r="txR" b="txB"/>
                      <a:pathLst>
                        <a:path w="4" h="41">
                          <a:moveTo>
                            <a:pt x="2" y="0"/>
                          </a:moveTo>
                          <a:cubicBezTo>
                            <a:pt x="0" y="21"/>
                            <a:pt x="0" y="21"/>
                            <a:pt x="0" y="21"/>
                          </a:cubicBezTo>
                          <a:cubicBezTo>
                            <a:pt x="2" y="41"/>
                            <a:pt x="2" y="41"/>
                            <a:pt x="2" y="41"/>
                          </a:cubicBezTo>
                          <a:cubicBezTo>
                            <a:pt x="3" y="41"/>
                            <a:pt x="3" y="41"/>
                            <a:pt x="4" y="41"/>
                          </a:cubicBezTo>
                          <a:cubicBezTo>
                            <a:pt x="2" y="0"/>
                            <a:pt x="2" y="0"/>
                            <a:pt x="2" y="0"/>
                          </a:cubicBezTo>
                        </a:path>
                      </a:pathLst>
                    </a:custGeom>
                    <a:solidFill>
                      <a:srgbClr val="B9B9B9">
                        <a:alpha val="100000"/>
                      </a:srgbClr>
                    </a:solidFill>
                    <a:ln w="9525">
                      <a:noFill/>
                    </a:ln>
                  </p:spPr>
                  <p:txBody>
                    <a:bodyPr/>
                    <a:p>
                      <a:endParaRPr lang="zh-CN" altLang="en-US" sz="2400"/>
                    </a:p>
                  </p:txBody>
                </p:sp>
                <p:sp>
                  <p:nvSpPr>
                    <p:cNvPr id="1051286" name="Freeform 4492"/>
                    <p:cNvSpPr/>
                    <p:nvPr/>
                  </p:nvSpPr>
                  <p:spPr>
                    <a:xfrm>
                      <a:off x="98425" y="311150"/>
                      <a:ext cx="38100" cy="422275"/>
                    </a:xfrm>
                    <a:custGeom>
                      <a:avLst/>
                      <a:gdLst>
                        <a:gd name="txL" fmla="*/ 0 w 5"/>
                        <a:gd name="txT" fmla="*/ 0 h 56"/>
                        <a:gd name="txR" fmla="*/ 5 w 5"/>
                        <a:gd name="txB" fmla="*/ 56 h 56"/>
                      </a:gdLst>
                      <a:ahLst/>
                      <a:cxnLst>
                        <a:cxn ang="0">
                          <a:pos x="2147483647" y="0"/>
                        </a:cxn>
                        <a:cxn ang="0">
                          <a:pos x="0" y="0"/>
                        </a:cxn>
                        <a:cxn ang="0">
                          <a:pos x="2147483647" y="2147483647"/>
                        </a:cxn>
                        <a:cxn ang="0">
                          <a:pos x="2147483647" y="2147483647"/>
                        </a:cxn>
                        <a:cxn ang="0">
                          <a:pos x="2147483647" y="0"/>
                        </a:cxn>
                      </a:cxnLst>
                      <a:rect l="txL" t="txT" r="txR" b="txB"/>
                      <a:pathLst>
                        <a:path w="5" h="56">
                          <a:moveTo>
                            <a:pt x="2" y="0"/>
                          </a:moveTo>
                          <a:cubicBezTo>
                            <a:pt x="1" y="0"/>
                            <a:pt x="1" y="0"/>
                            <a:pt x="0" y="0"/>
                          </a:cubicBezTo>
                          <a:cubicBezTo>
                            <a:pt x="4" y="55"/>
                            <a:pt x="4" y="55"/>
                            <a:pt x="4" y="55"/>
                          </a:cubicBezTo>
                          <a:cubicBezTo>
                            <a:pt x="5" y="56"/>
                            <a:pt x="5" y="56"/>
                            <a:pt x="5" y="56"/>
                          </a:cubicBezTo>
                          <a:cubicBezTo>
                            <a:pt x="2" y="0"/>
                            <a:pt x="2" y="0"/>
                            <a:pt x="2" y="0"/>
                          </a:cubicBezTo>
                        </a:path>
                      </a:pathLst>
                    </a:custGeom>
                    <a:solidFill>
                      <a:srgbClr val="9AAAAA">
                        <a:alpha val="100000"/>
                      </a:srgbClr>
                    </a:solidFill>
                    <a:ln w="9525">
                      <a:noFill/>
                    </a:ln>
                  </p:spPr>
                  <p:txBody>
                    <a:bodyPr/>
                    <a:p>
                      <a:endParaRPr lang="zh-CN" altLang="en-US" sz="2400"/>
                    </a:p>
                  </p:txBody>
                </p:sp>
                <p:sp>
                  <p:nvSpPr>
                    <p:cNvPr id="1051287" name="Freeform 4494"/>
                    <p:cNvSpPr/>
                    <p:nvPr/>
                  </p:nvSpPr>
                  <p:spPr>
                    <a:xfrm>
                      <a:off x="0" y="0"/>
                      <a:ext cx="136525" cy="884238"/>
                    </a:xfrm>
                    <a:custGeom>
                      <a:avLst/>
                      <a:gdLst>
                        <a:gd name="txL" fmla="*/ 0 w 86"/>
                        <a:gd name="txT" fmla="*/ 0 h 557"/>
                        <a:gd name="txR" fmla="*/ 86 w 86"/>
                        <a:gd name="txB" fmla="*/ 557 h 557"/>
                      </a:gdLst>
                      <a:ahLst/>
                      <a:cxnLst>
                        <a:cxn ang="0">
                          <a:pos x="2147483647" y="2147483647"/>
                        </a:cxn>
                        <a:cxn ang="0">
                          <a:pos x="2147483647" y="2147483647"/>
                        </a:cxn>
                        <a:cxn ang="0">
                          <a:pos x="0" y="2147483647"/>
                        </a:cxn>
                        <a:cxn ang="0">
                          <a:pos x="2147483647" y="0"/>
                        </a:cxn>
                        <a:cxn ang="0">
                          <a:pos x="2147483647" y="2147483647"/>
                        </a:cxn>
                      </a:cxnLst>
                      <a:rect l="txL" t="txT" r="txR" b="txB"/>
                      <a:pathLst>
                        <a:path w="86" h="557">
                          <a:moveTo>
                            <a:pt x="86" y="481"/>
                          </a:moveTo>
                          <a:lnTo>
                            <a:pt x="43" y="557"/>
                          </a:lnTo>
                          <a:lnTo>
                            <a:pt x="0" y="481"/>
                          </a:lnTo>
                          <a:lnTo>
                            <a:pt x="43" y="0"/>
                          </a:lnTo>
                          <a:lnTo>
                            <a:pt x="86" y="481"/>
                          </a:lnTo>
                          <a:close/>
                        </a:path>
                      </a:pathLst>
                    </a:custGeom>
                    <a:solidFill>
                      <a:srgbClr val="FAB800">
                        <a:alpha val="100000"/>
                      </a:srgbClr>
                    </a:solidFill>
                    <a:ln w="9525">
                      <a:noFill/>
                    </a:ln>
                  </p:spPr>
                  <p:txBody>
                    <a:bodyPr/>
                    <a:p>
                      <a:endParaRPr lang="zh-CN" altLang="en-US" sz="2400"/>
                    </a:p>
                  </p:txBody>
                </p:sp>
              </p:grpSp>
              <p:sp>
                <p:nvSpPr>
                  <p:cNvPr id="1051288" name="Oval 4505"/>
                  <p:cNvSpPr/>
                  <p:nvPr/>
                </p:nvSpPr>
                <p:spPr>
                  <a:xfrm>
                    <a:off x="1111250" y="1081087"/>
                    <a:ext cx="188913" cy="196850"/>
                  </a:xfrm>
                  <a:prstGeom prst="ellipse">
                    <a:avLst/>
                  </a:prstGeom>
                  <a:solidFill>
                    <a:srgbClr val="3A7299"/>
                  </a:solidFill>
                  <a:ln w="9525">
                    <a:noFill/>
                  </a:ln>
                </p:spPr>
                <p:txBody>
                  <a:bodyPr/>
                  <a:p>
                    <a:pPr eaLnBrk="1" hangingPunct="1"/>
                    <a:endParaRPr lang="zh-CN" altLang="zh-CN" sz="2400" dirty="0">
                      <a:solidFill>
                        <a:srgbClr val="000000"/>
                      </a:solidFill>
                      <a:latin typeface="Calibri" panose="020F0502020204030204" charset="0"/>
                    </a:endParaRPr>
                  </a:p>
                </p:txBody>
              </p:sp>
              <p:sp>
                <p:nvSpPr>
                  <p:cNvPr id="1051289" name="Oval 4506"/>
                  <p:cNvSpPr/>
                  <p:nvPr/>
                </p:nvSpPr>
                <p:spPr>
                  <a:xfrm>
                    <a:off x="1111250" y="1089025"/>
                    <a:ext cx="188913" cy="180975"/>
                  </a:xfrm>
                  <a:prstGeom prst="ellipse">
                    <a:avLst/>
                  </a:prstGeom>
                  <a:solidFill>
                    <a:srgbClr val="FAB800"/>
                  </a:solidFill>
                  <a:ln w="9525">
                    <a:noFill/>
                  </a:ln>
                </p:spPr>
                <p:txBody>
                  <a:bodyPr/>
                  <a:p>
                    <a:pPr eaLnBrk="1" hangingPunct="1"/>
                    <a:endParaRPr lang="zh-CN" altLang="zh-CN" sz="2400" dirty="0">
                      <a:solidFill>
                        <a:srgbClr val="000000"/>
                      </a:solidFill>
                      <a:latin typeface="Calibri" panose="020F0502020204030204" charset="0"/>
                    </a:endParaRPr>
                  </a:p>
                </p:txBody>
              </p:sp>
            </p:grpSp>
            <p:pic>
              <p:nvPicPr>
                <p:cNvPr id="2097181" name="Picture 2"/>
                <p:cNvPicPr>
                  <a:picLocks noChangeAspect="1"/>
                </p:cNvPicPr>
                <p:nvPr/>
              </p:nvPicPr>
              <p:blipFill>
                <a:blip r:embed="rId2"/>
                <a:stretch>
                  <a:fillRect/>
                </a:stretch>
              </p:blipFill>
              <p:spPr>
                <a:xfrm>
                  <a:off x="93447" y="69220"/>
                  <a:ext cx="2708335" cy="2767176"/>
                </a:xfrm>
                <a:prstGeom prst="rect">
                  <a:avLst/>
                </a:prstGeom>
                <a:noFill/>
                <a:ln w="9525">
                  <a:noFill/>
                </a:ln>
              </p:spPr>
            </p:pic>
          </p:grpSp>
        </p:grpSp>
      </p:grpSp>
      <p:sp>
        <p:nvSpPr>
          <p:cNvPr id="2" name="文本框 1"/>
          <p:cNvSpPr txBox="1"/>
          <p:nvPr/>
        </p:nvSpPr>
        <p:spPr>
          <a:xfrm>
            <a:off x="657225" y="607060"/>
            <a:ext cx="10877550" cy="5631180"/>
          </a:xfrm>
          <a:prstGeom prst="rect">
            <a:avLst/>
          </a:prstGeom>
          <a:noFill/>
        </p:spPr>
        <p:txBody>
          <a:bodyPr wrap="square" rtlCol="0">
            <a:spAutoFit/>
          </a:bodyPr>
          <a:p>
            <a:pPr indent="0" fontAlgn="auto">
              <a:lnSpc>
                <a:spcPts val="3600"/>
              </a:lnSpc>
              <a:buFont typeface="Wingdings" panose="05000000000000000000" charset="0"/>
              <a:buNone/>
            </a:pPr>
            <a:r>
              <a:rPr lang="en-US" altLang="zh-CN" sz="2400" b="1" dirty="0">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dirty="0">
                <a:effectLst/>
                <a:latin typeface="宋体" panose="02010600030101010101" pitchFamily="2" charset="-122"/>
                <a:ea typeface="宋体" panose="02010600030101010101" pitchFamily="2" charset="-122"/>
                <a:cs typeface="宋体" panose="02010600030101010101" pitchFamily="2" charset="-122"/>
                <a:sym typeface="+mn-ea"/>
              </a:rPr>
              <a:t>纳税缴费信用评价起评分</a:t>
            </a: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600"/>
              </a:lnSpc>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经营主体经常性指标和非经常性指标信息齐全的，从100分起评；非经常性指标缺失，经常性指标中纳税缴费信息齐全的，从93分起评，不齐全的，从90分起评。</a:t>
            </a: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600"/>
              </a:lnSpc>
              <a:buFont typeface="Wingdings" panose="05000000000000000000" charset="0"/>
              <a:buNone/>
            </a:pP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600"/>
              </a:lnSpc>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“经常性指标和非经常性指标齐全”</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是指经营主体在评价年度内存在税费申报、税费款缴纳、发票与税控器具或登记与账簿等经常性指标信息，且近三个评价年度内，税务管理系统中存在纳税评估、大企业税务审计、反避税调查或税务稽查出具的决定（结论）文书记录等非经常性指标信息。</a:t>
            </a: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600"/>
              </a:lnSpc>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“非经常性指标缺失”</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是指近三个评价年度内，税务管理系统中没有相关税务检查出具的决定（结论）文书的记录。</a:t>
            </a:r>
            <a:endParaRPr lang="zh-CN" sz="20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ts val="3600"/>
              </a:lnSpc>
              <a:buFont typeface="Wingdings" panose="05000000000000000000" charset="0"/>
              <a:buNone/>
            </a:pPr>
            <a:r>
              <a:rPr lang="zh-CN" sz="2000" b="1" dirty="0">
                <a:effectLst/>
                <a:latin typeface="宋体" panose="02010600030101010101" pitchFamily="2" charset="-122"/>
                <a:ea typeface="宋体" panose="02010600030101010101" pitchFamily="2" charset="-122"/>
                <a:cs typeface="宋体" panose="02010600030101010101" pitchFamily="2" charset="-122"/>
                <a:sym typeface="+mn-ea"/>
              </a:rPr>
              <a:t>“经常性指标中纳税缴费信息齐全”</a:t>
            </a:r>
            <a:r>
              <a:rPr lang="zh-CN" sz="2000" dirty="0">
                <a:effectLst/>
                <a:latin typeface="宋体" panose="02010600030101010101" pitchFamily="2" charset="-122"/>
                <a:ea typeface="宋体" panose="02010600030101010101" pitchFamily="2" charset="-122"/>
                <a:cs typeface="宋体" panose="02010600030101010101" pitchFamily="2" charset="-122"/>
                <a:sym typeface="+mn-ea"/>
              </a:rPr>
              <a:t>是指评价年度内税务管理系统中经营主体有税款和职工的社会保险费申报记录。</a:t>
            </a:r>
            <a:endParaRPr lang="zh-CN" sz="2000"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commondata" val="eyJoZGlkIjoiODI2NzMxMTQ3ODk2ZjkyZDBmYTcyNzliNzE0ODNmYWUifQ=="/>
</p:tagLst>
</file>

<file path=ppt/theme/theme1.xml><?xml version="1.0" encoding="utf-8"?>
<a:theme xmlns:a="http://schemas.openxmlformats.org/drawingml/2006/main" name="主题5">
  <a:themeElements>
    <a:clrScheme name="自定义 26">
      <a:dk1>
        <a:srgbClr val="000000"/>
      </a:dk1>
      <a:lt1>
        <a:srgbClr val="FFFFFF"/>
      </a:lt1>
      <a:dk2>
        <a:srgbClr val="778495"/>
      </a:dk2>
      <a:lt2>
        <a:srgbClr val="F0F0F0"/>
      </a:lt2>
      <a:accent1>
        <a:srgbClr val="698FCE"/>
      </a:accent1>
      <a:accent2>
        <a:srgbClr val="969EC2"/>
      </a:accent2>
      <a:accent3>
        <a:srgbClr val="85C2BC"/>
      </a:accent3>
      <a:accent4>
        <a:srgbClr val="FAD25F"/>
      </a:accent4>
      <a:accent5>
        <a:srgbClr val="99CAE6"/>
      </a:accent5>
      <a:accent6>
        <a:srgbClr val="8491CB"/>
      </a:accent6>
      <a:hlink>
        <a:srgbClr val="7DC8EB"/>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lang="zh-CN" altLang="en-US">
            <a:solidFill>
              <a:schemeClr val="accent1"/>
            </a:solidFill>
            <a:effectLst>
              <a:outerShdw blurRad="38100" dist="25400" dir="5400000" algn="ctr" rotWithShape="0">
                <a:srgbClr val="6E747A">
                  <a:alpha val="43000"/>
                </a:srgbClr>
              </a:outerShdw>
            </a:effectLs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8320</Words>
  <Application>WPS 演示</Application>
  <PresentationFormat>自定义</PresentationFormat>
  <Paragraphs>821</Paragraphs>
  <Slides>22</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22</vt:i4>
      </vt:variant>
    </vt:vector>
  </HeadingPairs>
  <TitlesOfParts>
    <vt:vector size="37" baseType="lpstr">
      <vt:lpstr>Arial</vt:lpstr>
      <vt:lpstr>宋体</vt:lpstr>
      <vt:lpstr>Wingdings</vt:lpstr>
      <vt:lpstr>Segoe UI Light</vt:lpstr>
      <vt:lpstr>微软雅黑</vt:lpstr>
      <vt:lpstr>仿宋_GB2312</vt:lpstr>
      <vt:lpstr>HarmonyOS Sans SC</vt:lpstr>
      <vt:lpstr>HarmonyOS Sans SC Black</vt:lpstr>
      <vt:lpstr>Calibri</vt:lpstr>
      <vt:lpstr>Wingdings</vt:lpstr>
      <vt:lpstr>字魂59号-创粗黑</vt:lpstr>
      <vt:lpstr>黑体</vt:lpstr>
      <vt:lpstr>Arial Unicode MS</vt:lpstr>
      <vt:lpstr>主题5</vt:lpstr>
      <vt:lpstr>OfficePLUS</vt:lpstr>
      <vt:lpstr>PowerPoint 演示文稿</vt:lpstr>
      <vt:lpstr>PowerPoint 演示文稿</vt:lpstr>
      <vt:lpstr>一、适用范围及信用信息采集</vt:lpstr>
      <vt:lpstr>PowerPoint 演示文稿</vt:lpstr>
      <vt:lpstr>PowerPoint 演示文稿</vt:lpstr>
      <vt:lpstr>PowerPoint 演示文稿</vt:lpstr>
      <vt:lpstr>二、纳税缴费信用评价</vt:lpstr>
      <vt:lpstr>PowerPoint 演示文稿</vt:lpstr>
      <vt:lpstr>PowerPoint 演示文稿</vt:lpstr>
      <vt:lpstr>PowerPoint 演示文稿</vt:lpstr>
      <vt:lpstr>PowerPoint 演示文稿</vt:lpstr>
      <vt:lpstr>PowerPoint 演示文稿</vt:lpstr>
      <vt:lpstr>PowerPoint 演示文稿</vt:lpstr>
      <vt:lpstr>三、纳税缴费信用修复范围及标准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感谢您的聆听！</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category>business proposal;oral defense;training courseware</cp:category>
  <cp:lastModifiedBy>54420010095</cp:lastModifiedBy>
  <cp:revision>739</cp:revision>
  <cp:lastPrinted>2018-02-05T16:00:00Z</cp:lastPrinted>
  <dcterms:created xsi:type="dcterms:W3CDTF">2018-02-05T16:00:00Z</dcterms:created>
  <dcterms:modified xsi:type="dcterms:W3CDTF">2025-09-22T08:26:13Z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a18adb86-5929-4bf5-a1c6-bcf101f86030</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2018-11-07T08:37:13.0325596Z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2052-11.8.2.10158</vt:lpwstr>
  </property>
  <property fmtid="{D5CDD505-2E9C-101B-9397-08002B2CF9AE}" pid="12" name="ICV">
    <vt:lpwstr>E160CF58B7034CD4980A187D873FC5C3_12</vt:lpwstr>
  </property>
</Properties>
</file>