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4"/>
  </p:notesMasterIdLst>
  <p:handoutMasterIdLst>
    <p:handoutMasterId r:id="rId130"/>
  </p:handoutMasterIdLst>
  <p:sldIdLst>
    <p:sldId id="1101" r:id="rId3"/>
    <p:sldId id="719" r:id="rId4"/>
    <p:sldId id="720" r:id="rId5"/>
    <p:sldId id="398" r:id="rId6"/>
    <p:sldId id="718" r:id="rId7"/>
    <p:sldId id="418" r:id="rId8"/>
    <p:sldId id="419" r:id="rId9"/>
    <p:sldId id="420" r:id="rId10"/>
    <p:sldId id="425" r:id="rId11"/>
    <p:sldId id="426" r:id="rId12"/>
    <p:sldId id="427" r:id="rId13"/>
    <p:sldId id="428" r:id="rId14"/>
    <p:sldId id="429" r:id="rId15"/>
    <p:sldId id="721" r:id="rId16"/>
    <p:sldId id="722" r:id="rId17"/>
    <p:sldId id="437" r:id="rId18"/>
    <p:sldId id="431" r:id="rId19"/>
    <p:sldId id="438" r:id="rId20"/>
    <p:sldId id="439" r:id="rId21"/>
    <p:sldId id="450" r:id="rId22"/>
    <p:sldId id="797" r:id="rId23"/>
    <p:sldId id="451" r:id="rId24"/>
    <p:sldId id="463" r:id="rId25"/>
    <p:sldId id="465" r:id="rId26"/>
    <p:sldId id="452" r:id="rId27"/>
    <p:sldId id="453" r:id="rId28"/>
    <p:sldId id="454" r:id="rId29"/>
    <p:sldId id="455" r:id="rId30"/>
    <p:sldId id="466" r:id="rId31"/>
    <p:sldId id="852" r:id="rId32"/>
    <p:sldId id="853" r:id="rId33"/>
    <p:sldId id="1227" r:id="rId35"/>
    <p:sldId id="907" r:id="rId36"/>
    <p:sldId id="854" r:id="rId37"/>
    <p:sldId id="855" r:id="rId38"/>
    <p:sldId id="856" r:id="rId39"/>
    <p:sldId id="857" r:id="rId40"/>
    <p:sldId id="858" r:id="rId41"/>
    <p:sldId id="859" r:id="rId42"/>
    <p:sldId id="860" r:id="rId43"/>
    <p:sldId id="908" r:id="rId44"/>
    <p:sldId id="909" r:id="rId45"/>
    <p:sldId id="910" r:id="rId46"/>
    <p:sldId id="911" r:id="rId47"/>
    <p:sldId id="912" r:id="rId48"/>
    <p:sldId id="913" r:id="rId49"/>
    <p:sldId id="914" r:id="rId50"/>
    <p:sldId id="915" r:id="rId51"/>
    <p:sldId id="916" r:id="rId52"/>
    <p:sldId id="917" r:id="rId53"/>
    <p:sldId id="918" r:id="rId54"/>
    <p:sldId id="919" r:id="rId55"/>
    <p:sldId id="920" r:id="rId56"/>
    <p:sldId id="921" r:id="rId57"/>
    <p:sldId id="922" r:id="rId58"/>
    <p:sldId id="923" r:id="rId59"/>
    <p:sldId id="924" r:id="rId60"/>
    <p:sldId id="925" r:id="rId61"/>
    <p:sldId id="926" r:id="rId62"/>
    <p:sldId id="927" r:id="rId63"/>
    <p:sldId id="928" r:id="rId64"/>
    <p:sldId id="929" r:id="rId65"/>
    <p:sldId id="930" r:id="rId66"/>
    <p:sldId id="931" r:id="rId67"/>
    <p:sldId id="986" r:id="rId68"/>
    <p:sldId id="987" r:id="rId69"/>
    <p:sldId id="988" r:id="rId70"/>
    <p:sldId id="989" r:id="rId71"/>
    <p:sldId id="990" r:id="rId72"/>
    <p:sldId id="435" r:id="rId73"/>
    <p:sldId id="998" r:id="rId74"/>
    <p:sldId id="991" r:id="rId75"/>
    <p:sldId id="992" r:id="rId76"/>
    <p:sldId id="993" r:id="rId77"/>
    <p:sldId id="994" r:id="rId78"/>
    <p:sldId id="995" r:id="rId79"/>
    <p:sldId id="999" r:id="rId80"/>
    <p:sldId id="1000" r:id="rId81"/>
    <p:sldId id="1001" r:id="rId82"/>
    <p:sldId id="1002" r:id="rId83"/>
    <p:sldId id="1003" r:id="rId84"/>
    <p:sldId id="1004" r:id="rId85"/>
    <p:sldId id="1005" r:id="rId86"/>
    <p:sldId id="1006" r:id="rId87"/>
    <p:sldId id="1007" r:id="rId88"/>
    <p:sldId id="1058" r:id="rId89"/>
    <p:sldId id="1059" r:id="rId90"/>
    <p:sldId id="1060" r:id="rId91"/>
    <p:sldId id="1061" r:id="rId92"/>
    <p:sldId id="1062" r:id="rId93"/>
    <p:sldId id="1008" r:id="rId94"/>
    <p:sldId id="1063" r:id="rId95"/>
    <p:sldId id="1064" r:id="rId96"/>
    <p:sldId id="1065" r:id="rId97"/>
    <p:sldId id="1066" r:id="rId98"/>
    <p:sldId id="1067" r:id="rId99"/>
    <p:sldId id="1068" r:id="rId100"/>
    <p:sldId id="1069" r:id="rId101"/>
    <p:sldId id="1070" r:id="rId102"/>
    <p:sldId id="1071" r:id="rId103"/>
    <p:sldId id="1072" r:id="rId104"/>
    <p:sldId id="1073" r:id="rId105"/>
    <p:sldId id="1074" r:id="rId106"/>
    <p:sldId id="1075" r:id="rId107"/>
    <p:sldId id="1076" r:id="rId108"/>
    <p:sldId id="1077" r:id="rId109"/>
    <p:sldId id="1078" r:id="rId110"/>
    <p:sldId id="1080" r:id="rId111"/>
    <p:sldId id="1081" r:id="rId112"/>
    <p:sldId id="1082" r:id="rId113"/>
    <p:sldId id="1083" r:id="rId114"/>
    <p:sldId id="1084" r:id="rId115"/>
    <p:sldId id="1085" r:id="rId116"/>
    <p:sldId id="1086" r:id="rId117"/>
    <p:sldId id="1087" r:id="rId118"/>
    <p:sldId id="1088" r:id="rId119"/>
    <p:sldId id="1089" r:id="rId120"/>
    <p:sldId id="1090" r:id="rId121"/>
    <p:sldId id="1091" r:id="rId122"/>
    <p:sldId id="1092" r:id="rId123"/>
    <p:sldId id="1093" r:id="rId124"/>
    <p:sldId id="1094" r:id="rId125"/>
    <p:sldId id="1095" r:id="rId126"/>
    <p:sldId id="1096" r:id="rId127"/>
    <p:sldId id="1097" r:id="rId128"/>
    <p:sldId id="1098" r:id="rId129"/>
  </p:sldIdLst>
  <p:sldSz cx="9144000" cy="6858000" type="screen4x3"/>
  <p:notesSz cx="6858000" cy="9144000"/>
  <p:defaultTextStyle>
    <a:defPPr>
      <a:defRPr lang="zh-CN"/>
    </a:defPPr>
    <a:lvl1pPr marL="0" lvl="0" indent="0" algn="l" defTabSz="914400" rtl="0" eaLnBrk="0" fontAlgn="base" latinLnBrk="0" hangingPunct="0">
      <a:lnSpc>
        <a:spcPct val="100000"/>
      </a:lnSpc>
      <a:spcBef>
        <a:spcPct val="0"/>
      </a:spcBef>
      <a:spcAft>
        <a:spcPct val="0"/>
      </a:spcAft>
      <a:buNone/>
      <a:defRPr sz="2000" b="1"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0" fontAlgn="base" latinLnBrk="0" hangingPunct="0">
      <a:lnSpc>
        <a:spcPct val="100000"/>
      </a:lnSpc>
      <a:spcBef>
        <a:spcPct val="0"/>
      </a:spcBef>
      <a:spcAft>
        <a:spcPct val="0"/>
      </a:spcAft>
      <a:buNone/>
      <a:defRPr sz="2000" b="1"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0" fontAlgn="base" latinLnBrk="0" hangingPunct="0">
      <a:lnSpc>
        <a:spcPct val="100000"/>
      </a:lnSpc>
      <a:spcBef>
        <a:spcPct val="0"/>
      </a:spcBef>
      <a:spcAft>
        <a:spcPct val="0"/>
      </a:spcAft>
      <a:buNone/>
      <a:defRPr sz="2000" b="1"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0" fontAlgn="base" latinLnBrk="0" hangingPunct="0">
      <a:lnSpc>
        <a:spcPct val="100000"/>
      </a:lnSpc>
      <a:spcBef>
        <a:spcPct val="0"/>
      </a:spcBef>
      <a:spcAft>
        <a:spcPct val="0"/>
      </a:spcAft>
      <a:buNone/>
      <a:defRPr sz="2000" b="1"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0" fontAlgn="base" latinLnBrk="0" hangingPunct="0">
      <a:lnSpc>
        <a:spcPct val="100000"/>
      </a:lnSpc>
      <a:spcBef>
        <a:spcPct val="0"/>
      </a:spcBef>
      <a:spcAft>
        <a:spcPct val="0"/>
      </a:spcAft>
      <a:buNone/>
      <a:defRPr sz="2000" b="1"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0" fontAlgn="base" latinLnBrk="0" hangingPunct="0">
      <a:lnSpc>
        <a:spcPct val="100000"/>
      </a:lnSpc>
      <a:spcBef>
        <a:spcPct val="0"/>
      </a:spcBef>
      <a:spcAft>
        <a:spcPct val="0"/>
      </a:spcAft>
      <a:buNone/>
      <a:defRPr sz="2000" b="1"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0" fontAlgn="base" latinLnBrk="0" hangingPunct="0">
      <a:lnSpc>
        <a:spcPct val="100000"/>
      </a:lnSpc>
      <a:spcBef>
        <a:spcPct val="0"/>
      </a:spcBef>
      <a:spcAft>
        <a:spcPct val="0"/>
      </a:spcAft>
      <a:buNone/>
      <a:defRPr sz="2000" b="1"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0" fontAlgn="base" latinLnBrk="0" hangingPunct="0">
      <a:lnSpc>
        <a:spcPct val="100000"/>
      </a:lnSpc>
      <a:spcBef>
        <a:spcPct val="0"/>
      </a:spcBef>
      <a:spcAft>
        <a:spcPct val="0"/>
      </a:spcAft>
      <a:buNone/>
      <a:defRPr sz="2000" b="1"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0" fontAlgn="base" latinLnBrk="0" hangingPunct="0">
      <a:lnSpc>
        <a:spcPct val="100000"/>
      </a:lnSpc>
      <a:spcBef>
        <a:spcPct val="0"/>
      </a:spcBef>
      <a:spcAft>
        <a:spcPct val="0"/>
      </a:spcAft>
      <a:buNone/>
      <a:defRPr sz="2000" b="1"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99"/>
    <a:srgbClr val="00CC66"/>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87"/>
    <p:restoredTop sz="94489"/>
  </p:normalViewPr>
  <p:slideViewPr>
    <p:cSldViewPr showGuides="1">
      <p:cViewPr>
        <p:scale>
          <a:sx n="100" d="100"/>
          <a:sy n="100" d="100"/>
        </p:scale>
        <p:origin x="-1020" y="3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showFormatting="0">
    <p:cViewPr>
      <p:scale>
        <a:sx n="66" d="100"/>
        <a:sy n="66" d="100"/>
      </p:scale>
      <p:origin x="0" y="0"/>
    </p:cViewPr>
  </p:sorterViewPr>
  <p:gridSpacing cx="72000" cy="72000"/>
</p:viewPr>
</file>

<file path=ppt/_rels/presentation.xml.rels><?xml version="1.0" encoding="UTF-8" standalone="yes"?>
<Relationships xmlns="http://schemas.openxmlformats.org/package/2006/relationships"><Relationship Id="rId99" Type="http://schemas.openxmlformats.org/officeDocument/2006/relationships/slide" Target="slides/slide96.xml"/><Relationship Id="rId98" Type="http://schemas.openxmlformats.org/officeDocument/2006/relationships/slide" Target="slides/slide95.xml"/><Relationship Id="rId97" Type="http://schemas.openxmlformats.org/officeDocument/2006/relationships/slide" Target="slides/slide94.xml"/><Relationship Id="rId96" Type="http://schemas.openxmlformats.org/officeDocument/2006/relationships/slide" Target="slides/slide93.xml"/><Relationship Id="rId95" Type="http://schemas.openxmlformats.org/officeDocument/2006/relationships/slide" Target="slides/slide92.xml"/><Relationship Id="rId94" Type="http://schemas.openxmlformats.org/officeDocument/2006/relationships/slide" Target="slides/slide91.xml"/><Relationship Id="rId93" Type="http://schemas.openxmlformats.org/officeDocument/2006/relationships/slide" Target="slides/slide90.xml"/><Relationship Id="rId92" Type="http://schemas.openxmlformats.org/officeDocument/2006/relationships/slide" Target="slides/slide89.xml"/><Relationship Id="rId91" Type="http://schemas.openxmlformats.org/officeDocument/2006/relationships/slide" Target="slides/slide88.xml"/><Relationship Id="rId90" Type="http://schemas.openxmlformats.org/officeDocument/2006/relationships/slide" Target="slides/slide87.xml"/><Relationship Id="rId9" Type="http://schemas.openxmlformats.org/officeDocument/2006/relationships/slide" Target="slides/slide7.xml"/><Relationship Id="rId89" Type="http://schemas.openxmlformats.org/officeDocument/2006/relationships/slide" Target="slides/slide86.xml"/><Relationship Id="rId88" Type="http://schemas.openxmlformats.org/officeDocument/2006/relationships/slide" Target="slides/slide85.xml"/><Relationship Id="rId87" Type="http://schemas.openxmlformats.org/officeDocument/2006/relationships/slide" Target="slides/slide84.xml"/><Relationship Id="rId86" Type="http://schemas.openxmlformats.org/officeDocument/2006/relationships/slide" Target="slides/slide83.xml"/><Relationship Id="rId85" Type="http://schemas.openxmlformats.org/officeDocument/2006/relationships/slide" Target="slides/slide82.xml"/><Relationship Id="rId84" Type="http://schemas.openxmlformats.org/officeDocument/2006/relationships/slide" Target="slides/slide81.xml"/><Relationship Id="rId83" Type="http://schemas.openxmlformats.org/officeDocument/2006/relationships/slide" Target="slides/slide80.xml"/><Relationship Id="rId82" Type="http://schemas.openxmlformats.org/officeDocument/2006/relationships/slide" Target="slides/slide79.xml"/><Relationship Id="rId81" Type="http://schemas.openxmlformats.org/officeDocument/2006/relationships/slide" Target="slides/slide78.xml"/><Relationship Id="rId80" Type="http://schemas.openxmlformats.org/officeDocument/2006/relationships/slide" Target="slides/slide77.xml"/><Relationship Id="rId8" Type="http://schemas.openxmlformats.org/officeDocument/2006/relationships/slide" Target="slides/slide6.xml"/><Relationship Id="rId79" Type="http://schemas.openxmlformats.org/officeDocument/2006/relationships/slide" Target="slides/slide76.xml"/><Relationship Id="rId78" Type="http://schemas.openxmlformats.org/officeDocument/2006/relationships/slide" Target="slides/slide75.xml"/><Relationship Id="rId77" Type="http://schemas.openxmlformats.org/officeDocument/2006/relationships/slide" Target="slides/slide74.xml"/><Relationship Id="rId76" Type="http://schemas.openxmlformats.org/officeDocument/2006/relationships/slide" Target="slides/slide73.xml"/><Relationship Id="rId75" Type="http://schemas.openxmlformats.org/officeDocument/2006/relationships/slide" Target="slides/slide72.xml"/><Relationship Id="rId74" Type="http://schemas.openxmlformats.org/officeDocument/2006/relationships/slide" Target="slides/slide71.xml"/><Relationship Id="rId73" Type="http://schemas.openxmlformats.org/officeDocument/2006/relationships/slide" Target="slides/slide70.xml"/><Relationship Id="rId72" Type="http://schemas.openxmlformats.org/officeDocument/2006/relationships/slide" Target="slides/slide69.xml"/><Relationship Id="rId71" Type="http://schemas.openxmlformats.org/officeDocument/2006/relationships/slide" Target="slides/slide68.xml"/><Relationship Id="rId70" Type="http://schemas.openxmlformats.org/officeDocument/2006/relationships/slide" Target="slides/slide67.xml"/><Relationship Id="rId7" Type="http://schemas.openxmlformats.org/officeDocument/2006/relationships/slide" Target="slides/slide5.xml"/><Relationship Id="rId69" Type="http://schemas.openxmlformats.org/officeDocument/2006/relationships/slide" Target="slides/slide66.xml"/><Relationship Id="rId68" Type="http://schemas.openxmlformats.org/officeDocument/2006/relationships/slide" Target="slides/slide65.xml"/><Relationship Id="rId67" Type="http://schemas.openxmlformats.org/officeDocument/2006/relationships/slide" Target="slides/slide64.xml"/><Relationship Id="rId66" Type="http://schemas.openxmlformats.org/officeDocument/2006/relationships/slide" Target="slides/slide63.xml"/><Relationship Id="rId65" Type="http://schemas.openxmlformats.org/officeDocument/2006/relationships/slide" Target="slides/slide62.xml"/><Relationship Id="rId64" Type="http://schemas.openxmlformats.org/officeDocument/2006/relationships/slide" Target="slides/slide61.xml"/><Relationship Id="rId63" Type="http://schemas.openxmlformats.org/officeDocument/2006/relationships/slide" Target="slides/slide60.xml"/><Relationship Id="rId62" Type="http://schemas.openxmlformats.org/officeDocument/2006/relationships/slide" Target="slides/slide59.xml"/><Relationship Id="rId61" Type="http://schemas.openxmlformats.org/officeDocument/2006/relationships/slide" Target="slides/slide58.xml"/><Relationship Id="rId60" Type="http://schemas.openxmlformats.org/officeDocument/2006/relationships/slide" Target="slides/slide57.xml"/><Relationship Id="rId6" Type="http://schemas.openxmlformats.org/officeDocument/2006/relationships/slide" Target="slides/slide4.xml"/><Relationship Id="rId59" Type="http://schemas.openxmlformats.org/officeDocument/2006/relationships/slide" Target="slides/slide56.xml"/><Relationship Id="rId58" Type="http://schemas.openxmlformats.org/officeDocument/2006/relationships/slide" Target="slides/slide55.xml"/><Relationship Id="rId57" Type="http://schemas.openxmlformats.org/officeDocument/2006/relationships/slide" Target="slides/slide54.xml"/><Relationship Id="rId56" Type="http://schemas.openxmlformats.org/officeDocument/2006/relationships/slide" Target="slides/slide53.xml"/><Relationship Id="rId55" Type="http://schemas.openxmlformats.org/officeDocument/2006/relationships/slide" Target="slides/slide52.xml"/><Relationship Id="rId54" Type="http://schemas.openxmlformats.org/officeDocument/2006/relationships/slide" Target="slides/slide51.xml"/><Relationship Id="rId53" Type="http://schemas.openxmlformats.org/officeDocument/2006/relationships/slide" Target="slides/slide50.xml"/><Relationship Id="rId52" Type="http://schemas.openxmlformats.org/officeDocument/2006/relationships/slide" Target="slides/slide49.xml"/><Relationship Id="rId51" Type="http://schemas.openxmlformats.org/officeDocument/2006/relationships/slide" Target="slides/slide48.xml"/><Relationship Id="rId50" Type="http://schemas.openxmlformats.org/officeDocument/2006/relationships/slide" Target="slides/slide47.xml"/><Relationship Id="rId5" Type="http://schemas.openxmlformats.org/officeDocument/2006/relationships/slide" Target="slides/slide3.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2.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notesMaster" Target="notesMasters/notesMaster1.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3" Type="http://schemas.openxmlformats.org/officeDocument/2006/relationships/tableStyles" Target="tableStyles.xml"/><Relationship Id="rId132" Type="http://schemas.openxmlformats.org/officeDocument/2006/relationships/viewProps" Target="viewProps.xml"/><Relationship Id="rId131" Type="http://schemas.openxmlformats.org/officeDocument/2006/relationships/presProps" Target="presProps.xml"/><Relationship Id="rId130" Type="http://schemas.openxmlformats.org/officeDocument/2006/relationships/handoutMaster" Target="handoutMasters/handoutMaster1.xml"/><Relationship Id="rId13" Type="http://schemas.openxmlformats.org/officeDocument/2006/relationships/slide" Target="slides/slide11.xml"/><Relationship Id="rId129" Type="http://schemas.openxmlformats.org/officeDocument/2006/relationships/slide" Target="slides/slide126.xml"/><Relationship Id="rId128" Type="http://schemas.openxmlformats.org/officeDocument/2006/relationships/slide" Target="slides/slide125.xml"/><Relationship Id="rId127" Type="http://schemas.openxmlformats.org/officeDocument/2006/relationships/slide" Target="slides/slide124.xml"/><Relationship Id="rId126" Type="http://schemas.openxmlformats.org/officeDocument/2006/relationships/slide" Target="slides/slide123.xml"/><Relationship Id="rId125" Type="http://schemas.openxmlformats.org/officeDocument/2006/relationships/slide" Target="slides/slide122.xml"/><Relationship Id="rId124" Type="http://schemas.openxmlformats.org/officeDocument/2006/relationships/slide" Target="slides/slide121.xml"/><Relationship Id="rId123" Type="http://schemas.openxmlformats.org/officeDocument/2006/relationships/slide" Target="slides/slide120.xml"/><Relationship Id="rId122" Type="http://schemas.openxmlformats.org/officeDocument/2006/relationships/slide" Target="slides/slide119.xml"/><Relationship Id="rId121" Type="http://schemas.openxmlformats.org/officeDocument/2006/relationships/slide" Target="slides/slide118.xml"/><Relationship Id="rId120" Type="http://schemas.openxmlformats.org/officeDocument/2006/relationships/slide" Target="slides/slide117.xml"/><Relationship Id="rId12" Type="http://schemas.openxmlformats.org/officeDocument/2006/relationships/slide" Target="slides/slide10.xml"/><Relationship Id="rId119" Type="http://schemas.openxmlformats.org/officeDocument/2006/relationships/slide" Target="slides/slide116.xml"/><Relationship Id="rId118" Type="http://schemas.openxmlformats.org/officeDocument/2006/relationships/slide" Target="slides/slide115.xml"/><Relationship Id="rId117" Type="http://schemas.openxmlformats.org/officeDocument/2006/relationships/slide" Target="slides/slide114.xml"/><Relationship Id="rId116" Type="http://schemas.openxmlformats.org/officeDocument/2006/relationships/slide" Target="slides/slide113.xml"/><Relationship Id="rId115" Type="http://schemas.openxmlformats.org/officeDocument/2006/relationships/slide" Target="slides/slide112.xml"/><Relationship Id="rId114" Type="http://schemas.openxmlformats.org/officeDocument/2006/relationships/slide" Target="slides/slide111.xml"/><Relationship Id="rId113" Type="http://schemas.openxmlformats.org/officeDocument/2006/relationships/slide" Target="slides/slide110.xml"/><Relationship Id="rId112" Type="http://schemas.openxmlformats.org/officeDocument/2006/relationships/slide" Target="slides/slide109.xml"/><Relationship Id="rId111" Type="http://schemas.openxmlformats.org/officeDocument/2006/relationships/slide" Target="slides/slide108.xml"/><Relationship Id="rId110" Type="http://schemas.openxmlformats.org/officeDocument/2006/relationships/slide" Target="slides/slide107.xml"/><Relationship Id="rId11" Type="http://schemas.openxmlformats.org/officeDocument/2006/relationships/slide" Target="slides/slide9.xml"/><Relationship Id="rId109" Type="http://schemas.openxmlformats.org/officeDocument/2006/relationships/slide" Target="slides/slide106.xml"/><Relationship Id="rId108" Type="http://schemas.openxmlformats.org/officeDocument/2006/relationships/slide" Target="slides/slide105.xml"/><Relationship Id="rId107" Type="http://schemas.openxmlformats.org/officeDocument/2006/relationships/slide" Target="slides/slide104.xml"/><Relationship Id="rId106" Type="http://schemas.openxmlformats.org/officeDocument/2006/relationships/slide" Target="slides/slide103.xml"/><Relationship Id="rId105" Type="http://schemas.openxmlformats.org/officeDocument/2006/relationships/slide" Target="slides/slide102.xml"/><Relationship Id="rId104" Type="http://schemas.openxmlformats.org/officeDocument/2006/relationships/slide" Target="slides/slide101.xml"/><Relationship Id="rId103" Type="http://schemas.openxmlformats.org/officeDocument/2006/relationships/slide" Target="slides/slide100.xml"/><Relationship Id="rId102" Type="http://schemas.openxmlformats.org/officeDocument/2006/relationships/slide" Target="slides/slide99.xml"/><Relationship Id="rId101" Type="http://schemas.openxmlformats.org/officeDocument/2006/relationships/slide" Target="slides/slide98.xml"/><Relationship Id="rId100" Type="http://schemas.openxmlformats.org/officeDocument/2006/relationships/slide" Target="slides/slide97.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090" name="页眉占位符 89089"/>
          <p:cNvSpPr>
            <a:spLocks noGrp="1"/>
          </p:cNvSpPr>
          <p:nvPr>
            <p:ph type="hdr" sz="quarter"/>
          </p:nvPr>
        </p:nvSpPr>
        <p:spPr>
          <a:xfrm>
            <a:off x="0" y="0"/>
            <a:ext cx="2971800" cy="457200"/>
          </a:xfrm>
          <a:prstGeom prst="rect">
            <a:avLst/>
          </a:prstGeom>
          <a:noFill/>
          <a:ln w="9525">
            <a:noFill/>
          </a:ln>
        </p:spPr>
        <p:txBody>
          <a:bodyPr/>
          <a:lstStyle/>
          <a:p>
            <a:pPr lvl="0"/>
            <a:endParaRPr lang="zh-CN" altLang="en-US" sz="1200" b="0" dirty="0"/>
          </a:p>
        </p:txBody>
      </p:sp>
      <p:sp>
        <p:nvSpPr>
          <p:cNvPr id="89091" name="日期占位符 89090"/>
          <p:cNvSpPr>
            <a:spLocks noGrp="1"/>
          </p:cNvSpPr>
          <p:nvPr>
            <p:ph type="dt" sz="quarter" idx="1"/>
          </p:nvPr>
        </p:nvSpPr>
        <p:spPr>
          <a:xfrm>
            <a:off x="3884613" y="0"/>
            <a:ext cx="2971800" cy="457200"/>
          </a:xfrm>
          <a:prstGeom prst="rect">
            <a:avLst/>
          </a:prstGeom>
          <a:noFill/>
          <a:ln w="9525">
            <a:noFill/>
          </a:ln>
        </p:spPr>
        <p:txBody>
          <a:bodyPr/>
          <a:lstStyle/>
          <a:p>
            <a:pPr lvl="0" algn="r"/>
            <a:endParaRPr lang="zh-CN" altLang="en-US" sz="1200" b="0" dirty="0"/>
          </a:p>
        </p:txBody>
      </p:sp>
      <p:sp>
        <p:nvSpPr>
          <p:cNvPr id="89092" name="页脚占位符 89091"/>
          <p:cNvSpPr>
            <a:spLocks noGrp="1"/>
          </p:cNvSpPr>
          <p:nvPr>
            <p:ph type="ftr" sz="quarter" idx="2"/>
          </p:nvPr>
        </p:nvSpPr>
        <p:spPr>
          <a:xfrm>
            <a:off x="0" y="8685213"/>
            <a:ext cx="2971800" cy="457200"/>
          </a:xfrm>
          <a:prstGeom prst="rect">
            <a:avLst/>
          </a:prstGeom>
          <a:noFill/>
          <a:ln w="9525">
            <a:noFill/>
          </a:ln>
        </p:spPr>
        <p:txBody>
          <a:bodyPr anchor="b"/>
          <a:lstStyle/>
          <a:p>
            <a:pPr lvl="0"/>
            <a:endParaRPr lang="zh-CN" altLang="en-US" sz="1200" b="0" dirty="0"/>
          </a:p>
        </p:txBody>
      </p:sp>
      <p:sp>
        <p:nvSpPr>
          <p:cNvPr id="89093" name="灯片编号占位符 89092"/>
          <p:cNvSpPr>
            <a:spLocks noGrp="1"/>
          </p:cNvSpPr>
          <p:nvPr>
            <p:ph type="sldNum" sz="quarter" idx="3"/>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b="0" dirty="0"/>
            </a:fld>
            <a:endParaRPr lang="zh-CN" altLang="en-US" sz="1200" b="0"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PhAnim="0" showMasterSp="0">
  <p:cSld name="标题幻灯片">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46082" name="标题 46081"/>
          <p:cNvSpPr>
            <a:spLocks noGrp="1"/>
          </p:cNvSpPr>
          <p:nvPr>
            <p:ph type="ctrTitle"/>
          </p:nvPr>
        </p:nvSpPr>
        <p:spPr>
          <a:xfrm>
            <a:off x="685800" y="990600"/>
            <a:ext cx="7772400" cy="1371600"/>
          </a:xfrm>
          <a:prstGeom prst="rect">
            <a:avLst/>
          </a:prstGeom>
          <a:noFill/>
          <a:ln w="9525">
            <a:noFill/>
          </a:ln>
        </p:spPr>
        <p:txBody>
          <a:bodyPr anchor="b"/>
          <a:lstStyle>
            <a:lvl1pPr lvl="0">
              <a:defRPr sz="4000"/>
            </a:lvl1pPr>
          </a:lstStyle>
          <a:p>
            <a:pPr lvl="0"/>
            <a:r>
              <a:rPr lang="zh-CN" altLang="en-US" dirty="0"/>
              <a:t>单击此处编辑母版标题样式</a:t>
            </a:r>
            <a:endParaRPr lang="zh-CN" altLang="en-US" dirty="0"/>
          </a:p>
        </p:txBody>
      </p:sp>
      <p:sp>
        <p:nvSpPr>
          <p:cNvPr id="46083" name="副标题 46082"/>
          <p:cNvSpPr>
            <a:spLocks noGrp="1"/>
          </p:cNvSpPr>
          <p:nvPr>
            <p:ph type="subTitle" idx="1"/>
          </p:nvPr>
        </p:nvSpPr>
        <p:spPr>
          <a:xfrm>
            <a:off x="1447800" y="3429000"/>
            <a:ext cx="7010400" cy="1600200"/>
          </a:xfrm>
          <a:prstGeom prst="rect">
            <a:avLst/>
          </a:prstGeom>
          <a:noFill/>
          <a:ln w="9525">
            <a:noFill/>
          </a:ln>
        </p:spPr>
        <p:txBody>
          <a:bodyPr anchor="t"/>
          <a:lstStyle>
            <a:lvl1pPr marL="0" lvl="0" indent="0">
              <a:buNone/>
              <a:defRPr sz="2800"/>
            </a:lvl1pPr>
            <a:lvl2pPr marL="457200" lvl="1" indent="14605" algn="ctr">
              <a:buNone/>
              <a:defRPr sz="2800"/>
            </a:lvl2pPr>
            <a:lvl3pPr marL="909955" lvl="2" indent="0" algn="ctr">
              <a:buNone/>
              <a:defRPr sz="2800"/>
            </a:lvl3pPr>
            <a:lvl4pPr marL="1306830" lvl="3" indent="0" algn="ctr">
              <a:buNone/>
              <a:defRPr sz="2800"/>
            </a:lvl4pPr>
            <a:lvl5pPr marL="1695450" lvl="4" indent="0" algn="ctr">
              <a:buNone/>
              <a:defRPr sz="2800"/>
            </a:lvl5pPr>
          </a:lstStyle>
          <a:p>
            <a:pPr lvl="0"/>
            <a:r>
              <a:rPr lang="zh-CN" altLang="en-US" dirty="0"/>
              <a:t>单击此处编辑母版副标题样式</a:t>
            </a:r>
            <a:endParaRPr lang="zh-CN" altLang="en-US" dirty="0"/>
          </a:p>
        </p:txBody>
      </p:sp>
      <p:sp>
        <p:nvSpPr>
          <p:cNvPr id="46084" name="日期占位符 46083"/>
          <p:cNvSpPr>
            <a:spLocks noGrp="1"/>
          </p:cNvSpPr>
          <p:nvPr>
            <p:ph type="dt" sz="half" idx="2"/>
          </p:nvPr>
        </p:nvSpPr>
        <p:spPr>
          <a:xfrm>
            <a:off x="685800" y="6248400"/>
            <a:ext cx="1905000" cy="457200"/>
          </a:xfrm>
          <a:prstGeom prst="rect">
            <a:avLst/>
          </a:prstGeom>
          <a:noFill/>
          <a:ln w="9525">
            <a:noFill/>
          </a:ln>
        </p:spPr>
        <p:txBody>
          <a:bodyPr anchor="t"/>
          <a:lstStyle>
            <a:lvl1pPr>
              <a:defRPr sz="1200">
                <a:latin typeface="Verdana" panose="020B0604030504040204" pitchFamily="34" charset="0"/>
              </a:defRPr>
            </a:lvl1pPr>
          </a:lstStyle>
          <a:p>
            <a:endParaRPr lang="zh-CN" altLang="en-US" dirty="0">
              <a:latin typeface="Arial" panose="020B0604020202020204" pitchFamily="34" charset="0"/>
            </a:endParaRPr>
          </a:p>
        </p:txBody>
      </p:sp>
      <p:sp>
        <p:nvSpPr>
          <p:cNvPr id="46085" name="页脚占位符 46084"/>
          <p:cNvSpPr>
            <a:spLocks noGrp="1"/>
          </p:cNvSpPr>
          <p:nvPr>
            <p:ph type="ftr" sz="quarter" idx="3"/>
          </p:nvPr>
        </p:nvSpPr>
        <p:spPr>
          <a:xfrm>
            <a:off x="3124200" y="6248400"/>
            <a:ext cx="2895600" cy="457200"/>
          </a:xfrm>
          <a:prstGeom prst="rect">
            <a:avLst/>
          </a:prstGeom>
          <a:noFill/>
          <a:ln w="9525">
            <a:noFill/>
          </a:ln>
        </p:spPr>
        <p:txBody>
          <a:bodyPr anchor="t"/>
          <a:lstStyle>
            <a:lvl1pPr algn="ctr">
              <a:defRPr sz="1200">
                <a:latin typeface="Verdana" panose="020B0604030504040204" pitchFamily="34" charset="0"/>
              </a:defRPr>
            </a:lvl1pPr>
          </a:lstStyle>
          <a:p>
            <a:endParaRPr lang="zh-CN" altLang="en-US" dirty="0"/>
          </a:p>
        </p:txBody>
      </p:sp>
      <p:sp>
        <p:nvSpPr>
          <p:cNvPr id="46086" name="灯片编号占位符 46085"/>
          <p:cNvSpPr>
            <a:spLocks noGrp="1"/>
          </p:cNvSpPr>
          <p:nvPr>
            <p:ph type="sldNum" sz="quarter" idx="4"/>
          </p:nvPr>
        </p:nvSpPr>
        <p:spPr>
          <a:xfrm>
            <a:off x="6553200" y="6248400"/>
            <a:ext cx="1905000" cy="457200"/>
          </a:xfrm>
          <a:prstGeom prst="rect">
            <a:avLst/>
          </a:prstGeom>
          <a:noFill/>
          <a:ln w="9525">
            <a:noFill/>
          </a:ln>
        </p:spPr>
        <p:txBody>
          <a:bodyPr anchor="t"/>
          <a:lstStyle>
            <a:lvl1pPr algn="r">
              <a:defRPr sz="1200">
                <a:latin typeface="Verdana" panose="020B0604030504040204" pitchFamily="34" charset="0"/>
              </a:defRPr>
            </a:lvl1pPr>
          </a:lstStyle>
          <a:p>
            <a:fld id="{9A0DB2DC-4C9A-4742-B13C-FB6460FD3503}" type="slidenum">
              <a:rPr lang="zh-CN" altLang="en-US" dirty="0"/>
            </a:fld>
            <a:endParaRPr lang="zh-CN" altLang="en-US" dirty="0">
              <a:latin typeface="Arial" panose="020B0604020202020204" pitchFamily="34" charset="0"/>
            </a:endParaRPr>
          </a:p>
        </p:txBody>
      </p:sp>
      <p:sp>
        <p:nvSpPr>
          <p:cNvPr id="46087" name="任意多边形 46086"/>
          <p:cNvSpPr/>
          <p:nvPr/>
        </p:nvSpPr>
        <p:spPr>
          <a:xfrm>
            <a:off x="685800" y="2393950"/>
            <a:ext cx="7772400" cy="109538"/>
          </a:xfrm>
          <a:custGeom>
            <a:avLst/>
            <a:gdLst>
              <a:gd name="A1" fmla="val 618"/>
              <a:gd name="A3" fmla="val 0"/>
              <a:gd name="G0" fmla="+- A1 0 0"/>
            </a:gdLst>
            <a:ahLst/>
            <a:cxnLst/>
            <a:rect l="0" t="0" r="0" b="0"/>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cap="flat" cmpd="sng">
            <a:solidFill>
              <a:schemeClr val="accent2"/>
            </a:solidFill>
            <a:prstDash val="solid"/>
            <a:round/>
            <a:headEnd type="none" w="med" len="med"/>
            <a:tailEnd type="none" w="med" len="med"/>
          </a:ln>
        </p:spPr>
        <p:txBody>
          <a:bodyPr/>
          <a:lstStyle/>
          <a:p>
            <a:pPr lvl="0">
              <a:buClr>
                <a:schemeClr val="bg1"/>
              </a:buClr>
            </a:pPr>
            <a:endParaRPr sz="2400" dirty="0">
              <a:latin typeface="Times New Roman" panose="02020603050405020304" pitchFamily="18" charset="0"/>
            </a:endParaRPr>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fld>
            <a:endParaRPr lang="zh-CN" altLang="en-US"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73441" y="304800"/>
            <a:ext cx="2002234" cy="571500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566738" y="304800"/>
            <a:ext cx="5890631" cy="5715000"/>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fld>
            <a:endParaRPr lang="zh-CN" altLang="en-US"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fld>
            <a:endParaRPr lang="zh-CN" altLang="en-US"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fld>
            <a:endParaRPr lang="zh-CN" altLang="en-US"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566738" y="1752600"/>
            <a:ext cx="3920490" cy="426720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7248" y="1752600"/>
            <a:ext cx="3920490" cy="426720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fld>
            <a:endParaRPr lang="zh-CN" altLang="en-US"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2665379"/>
            <a:ext cx="3655181"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dirty="0"/>
          </a:p>
        </p:txBody>
      </p:sp>
      <p:sp>
        <p:nvSpPr>
          <p:cNvPr id="9" name="灯片编号占位符 8"/>
          <p:cNvSpPr>
            <a:spLocks noGrp="1"/>
          </p:cNvSpPr>
          <p:nvPr>
            <p:ph type="sldNum" sz="quarter" idx="12"/>
          </p:nvPr>
        </p:nvSpPr>
        <p:spPr/>
        <p:txBody>
          <a:bodyPr/>
          <a:lstStyle/>
          <a:p>
            <a:pPr lvl="0"/>
            <a:fld id="{9A0DB2DC-4C9A-4742-B13C-FB6460FD3503}" type="slidenum">
              <a:rPr lang="zh-CN" altLang="en-US" dirty="0"/>
            </a:fld>
            <a:endParaRPr lang="zh-CN" altLang="en-US"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dirty="0"/>
          </a:p>
        </p:txBody>
      </p:sp>
      <p:sp>
        <p:nvSpPr>
          <p:cNvPr id="5" name="灯片编号占位符 4"/>
          <p:cNvSpPr>
            <a:spLocks noGrp="1"/>
          </p:cNvSpPr>
          <p:nvPr>
            <p:ph type="sldNum" sz="quarter" idx="12"/>
          </p:nvPr>
        </p:nvSpPr>
        <p:spPr/>
        <p:txBody>
          <a:bodyPr/>
          <a:lstStyle/>
          <a:p>
            <a:pPr lvl="0"/>
            <a:fld id="{9A0DB2DC-4C9A-4742-B13C-FB6460FD3503}" type="slidenum">
              <a:rPr lang="zh-CN" altLang="en-US" dirty="0"/>
            </a:fld>
            <a:endParaRPr lang="zh-CN" altLang="en-US"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dirty="0"/>
          </a:p>
        </p:txBody>
      </p:sp>
      <p:sp>
        <p:nvSpPr>
          <p:cNvPr id="4" name="灯片编号占位符 3"/>
          <p:cNvSpPr>
            <a:spLocks noGrp="1"/>
          </p:cNvSpPr>
          <p:nvPr>
            <p:ph type="sldNum" sz="quarter" idx="12"/>
          </p:nvPr>
        </p:nvSpPr>
        <p:spPr/>
        <p:txBody>
          <a:bodyPr/>
          <a:lstStyle/>
          <a:p>
            <a:pPr lvl="0"/>
            <a:fld id="{9A0DB2DC-4C9A-4742-B13C-FB6460FD3503}" type="slidenum">
              <a:rPr lang="zh-CN" altLang="en-US" dirty="0"/>
            </a:fld>
            <a:endParaRPr lang="zh-CN" altLang="en-US"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fld>
            <a:endParaRPr lang="zh-CN" altLang="en-US"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fld>
            <a:endParaRPr lang="zh-CN" altLang="en-US"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45058" name="标题 45057"/>
          <p:cNvSpPr>
            <a:spLocks noGrp="1"/>
          </p:cNvSpPr>
          <p:nvPr>
            <p:ph type="title"/>
          </p:nvPr>
        </p:nvSpPr>
        <p:spPr>
          <a:xfrm>
            <a:off x="574675" y="304800"/>
            <a:ext cx="8001000" cy="1216025"/>
          </a:xfrm>
          <a:prstGeom prst="rect">
            <a:avLst/>
          </a:prstGeom>
          <a:noFill/>
          <a:ln w="9525">
            <a:noFill/>
          </a:ln>
        </p:spPr>
        <p:txBody>
          <a:bodyPr anchor="b"/>
          <a:lstStyle/>
          <a:p>
            <a:pPr lvl="0"/>
            <a:r>
              <a:rPr lang="zh-CN" altLang="en-US" dirty="0"/>
              <a:t>单击此处编辑母版标题样式</a:t>
            </a:r>
            <a:endParaRPr lang="zh-CN" altLang="en-US" dirty="0"/>
          </a:p>
        </p:txBody>
      </p:sp>
      <p:sp>
        <p:nvSpPr>
          <p:cNvPr id="45059" name="文本占位符 45058"/>
          <p:cNvSpPr>
            <a:spLocks noGrp="1"/>
          </p:cNvSpPr>
          <p:nvPr>
            <p:ph type="body" idx="1"/>
          </p:nvPr>
        </p:nvSpPr>
        <p:spPr>
          <a:xfrm>
            <a:off x="566738" y="1752600"/>
            <a:ext cx="8001000" cy="4267200"/>
          </a:xfrm>
          <a:prstGeom prst="rect">
            <a:avLst/>
          </a:prstGeom>
          <a:noFill/>
          <a:ln w="9525">
            <a:noFill/>
          </a:ln>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5060" name="任意多边形 45059"/>
          <p:cNvSpPr/>
          <p:nvPr/>
        </p:nvSpPr>
        <p:spPr>
          <a:xfrm>
            <a:off x="609600" y="1566863"/>
            <a:ext cx="7958138" cy="109537"/>
          </a:xfrm>
          <a:custGeom>
            <a:avLst/>
            <a:gdLst>
              <a:gd name="A1" fmla="val 585"/>
              <a:gd name="A3" fmla="val 0"/>
              <a:gd name="G0" fmla="+- A1 0 0"/>
            </a:gdLst>
            <a:ahLst/>
            <a:cxnLst/>
            <a:rect l="0" t="0" r="0" b="0"/>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cap="flat" cmpd="sng">
            <a:solidFill>
              <a:schemeClr val="accent2"/>
            </a:solidFill>
            <a:prstDash val="solid"/>
            <a:round/>
            <a:headEnd type="none" w="med" len="med"/>
            <a:tailEnd type="none" w="med" len="med"/>
          </a:ln>
        </p:spPr>
        <p:txBody>
          <a:bodyPr/>
          <a:lstStyle/>
          <a:p>
            <a:pPr lvl="0">
              <a:buClr>
                <a:schemeClr val="bg1"/>
              </a:buClr>
            </a:pPr>
            <a:endParaRPr sz="2400" dirty="0">
              <a:latin typeface="Times New Roman" panose="02020603050405020304" pitchFamily="18" charset="0"/>
            </a:endParaRPr>
          </a:p>
        </p:txBody>
      </p:sp>
      <p:sp>
        <p:nvSpPr>
          <p:cNvPr id="45061" name="直接连接符 45060"/>
          <p:cNvSpPr/>
          <p:nvPr/>
        </p:nvSpPr>
        <p:spPr>
          <a:xfrm flipV="1">
            <a:off x="609600" y="6172200"/>
            <a:ext cx="7924800" cy="0"/>
          </a:xfrm>
          <a:prstGeom prst="line">
            <a:avLst/>
          </a:prstGeom>
          <a:ln w="3175" cap="flat" cmpd="sng">
            <a:solidFill>
              <a:schemeClr val="accent2"/>
            </a:solidFill>
            <a:prstDash val="solid"/>
            <a:headEnd type="none" w="med" len="med"/>
            <a:tailEnd type="none" w="med" len="med"/>
          </a:ln>
        </p:spPr>
      </p:sp>
      <p:sp>
        <p:nvSpPr>
          <p:cNvPr id="45062" name="日期占位符 45061"/>
          <p:cNvSpPr>
            <a:spLocks noGrp="1"/>
          </p:cNvSpPr>
          <p:nvPr>
            <p:ph type="dt" sz="half" idx="2"/>
          </p:nvPr>
        </p:nvSpPr>
        <p:spPr>
          <a:xfrm>
            <a:off x="609600" y="6245225"/>
            <a:ext cx="1981200" cy="476250"/>
          </a:xfrm>
          <a:prstGeom prst="rect">
            <a:avLst/>
          </a:prstGeom>
          <a:noFill/>
          <a:ln w="9525">
            <a:noFill/>
          </a:ln>
        </p:spPr>
        <p:txBody>
          <a:bodyPr/>
          <a:lstStyle>
            <a:lvl1pPr>
              <a:defRPr sz="1200">
                <a:latin typeface="Verdana" panose="020B0604030504040204" pitchFamily="34" charset="0"/>
              </a:defRPr>
            </a:lvl1pPr>
          </a:lstStyle>
          <a:p>
            <a:pPr lvl="0"/>
            <a:endParaRPr lang="zh-CN" altLang="en-US" dirty="0">
              <a:latin typeface="Arial" panose="020B0604020202020204" pitchFamily="34" charset="0"/>
            </a:endParaRPr>
          </a:p>
        </p:txBody>
      </p:sp>
      <p:sp>
        <p:nvSpPr>
          <p:cNvPr id="45063" name="页脚占位符 45062"/>
          <p:cNvSpPr>
            <a:spLocks noGrp="1"/>
          </p:cNvSpPr>
          <p:nvPr>
            <p:ph type="ftr" sz="quarter" idx="3"/>
          </p:nvPr>
        </p:nvSpPr>
        <p:spPr>
          <a:xfrm>
            <a:off x="3124200" y="6245225"/>
            <a:ext cx="2895600" cy="476250"/>
          </a:xfrm>
          <a:prstGeom prst="rect">
            <a:avLst/>
          </a:prstGeom>
          <a:noFill/>
          <a:ln w="9525">
            <a:noFill/>
          </a:ln>
        </p:spPr>
        <p:txBody>
          <a:bodyPr/>
          <a:lstStyle>
            <a:lvl1pPr algn="ctr">
              <a:defRPr sz="1200">
                <a:latin typeface="Verdana" panose="020B0604030504040204" pitchFamily="34" charset="0"/>
              </a:defRPr>
            </a:lvl1pPr>
          </a:lstStyle>
          <a:p>
            <a:pPr lvl="0"/>
            <a:endParaRPr lang="zh-CN" altLang="en-US" dirty="0"/>
          </a:p>
        </p:txBody>
      </p:sp>
      <p:sp>
        <p:nvSpPr>
          <p:cNvPr id="45064" name="灯片编号占位符 45063"/>
          <p:cNvSpPr>
            <a:spLocks noGrp="1"/>
          </p:cNvSpPr>
          <p:nvPr>
            <p:ph type="sldNum" sz="quarter" idx="4"/>
          </p:nvPr>
        </p:nvSpPr>
        <p:spPr>
          <a:xfrm>
            <a:off x="6553200" y="6245225"/>
            <a:ext cx="1981200" cy="476250"/>
          </a:xfrm>
          <a:prstGeom prst="rect">
            <a:avLst/>
          </a:prstGeom>
          <a:noFill/>
          <a:ln w="9525">
            <a:noFill/>
          </a:ln>
        </p:spPr>
        <p:txBody>
          <a:bodyPr/>
          <a:lstStyle>
            <a:lvl1pPr algn="r">
              <a:defRPr sz="1200">
                <a:latin typeface="Verdana" panose="020B0604030504040204" pitchFamily="34" charset="0"/>
              </a:defRPr>
            </a:lvl1pPr>
          </a:lstStyle>
          <a:p>
            <a:pPr lvl="0"/>
            <a:fld id="{9A0DB2DC-4C9A-4742-B13C-FB6460FD3503}" type="slidenum">
              <a:rPr lang="zh-CN" altLang="en-US" dirty="0"/>
            </a:fld>
            <a:endParaRPr lang="zh-CN" altLang="en-US"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l" defTabSz="914400" rtl="0" eaLnBrk="1" fontAlgn="base" latinLnBrk="0" hangingPunct="1">
        <a:lnSpc>
          <a:spcPct val="100000"/>
        </a:lnSpc>
        <a:spcBef>
          <a:spcPct val="0"/>
        </a:spcBef>
        <a:spcAft>
          <a:spcPct val="0"/>
        </a:spcAft>
        <a:buNone/>
        <a:defRPr sz="3800" b="0" i="0" u="none" kern="1200" baseline="0">
          <a:solidFill>
            <a:schemeClr val="tx2"/>
          </a:solidFill>
          <a:latin typeface="+mj-lt"/>
          <a:ea typeface="+mj-ea"/>
          <a:cs typeface="+mj-cs"/>
        </a:defRPr>
      </a:lvl1pPr>
    </p:titleStyle>
    <p:bodyStyle>
      <a:lvl1pPr marL="469900" lvl="0" indent="-469900" algn="l" defTabSz="914400" rtl="0" eaLnBrk="1" fontAlgn="base" latinLnBrk="0" hangingPunct="1">
        <a:lnSpc>
          <a:spcPct val="100000"/>
        </a:lnSpc>
        <a:spcBef>
          <a:spcPct val="20000"/>
        </a:spcBef>
        <a:spcAft>
          <a:spcPct val="0"/>
        </a:spcAft>
        <a:buClr>
          <a:schemeClr val="accent2"/>
        </a:buClr>
        <a:buFont typeface="Wingdings" panose="05000000000000000000" pitchFamily="2" charset="2"/>
        <a:buChar char="o"/>
        <a:defRPr sz="3000" b="0" i="0" u="none" kern="1200" baseline="0">
          <a:solidFill>
            <a:schemeClr val="tx1"/>
          </a:solidFill>
          <a:latin typeface="+mn-lt"/>
          <a:ea typeface="+mn-ea"/>
          <a:cs typeface="+mn-cs"/>
        </a:defRPr>
      </a:lvl1pPr>
      <a:lvl2pPr marL="908050" lvl="1" indent="-436245" algn="l" defTabSz="914400" rtl="0" eaLnBrk="1" fontAlgn="base" latinLnBrk="0" hangingPunct="1">
        <a:lnSpc>
          <a:spcPct val="100000"/>
        </a:lnSpc>
        <a:spcBef>
          <a:spcPct val="20000"/>
        </a:spcBef>
        <a:spcAft>
          <a:spcPct val="0"/>
        </a:spcAft>
        <a:buClr>
          <a:schemeClr val="accent2"/>
        </a:buClr>
        <a:buFont typeface="Wingdings" panose="05000000000000000000" pitchFamily="2" charset="2"/>
        <a:buChar char="n"/>
        <a:defRPr sz="2600" b="0" i="0" u="none" kern="1200" baseline="0">
          <a:solidFill>
            <a:schemeClr val="tx1"/>
          </a:solidFill>
          <a:latin typeface="+mn-lt"/>
          <a:ea typeface="+mn-ea"/>
          <a:cs typeface="+mn-cs"/>
        </a:defRPr>
      </a:lvl2pPr>
      <a:lvl3pPr marL="1304925" lvl="2" indent="-394970" algn="l" defTabSz="914400" rtl="0" eaLnBrk="1" fontAlgn="base" latinLnBrk="0" hangingPunct="1">
        <a:lnSpc>
          <a:spcPct val="100000"/>
        </a:lnSpc>
        <a:spcBef>
          <a:spcPct val="20000"/>
        </a:spcBef>
        <a:spcAft>
          <a:spcPct val="0"/>
        </a:spcAft>
        <a:buClr>
          <a:schemeClr val="accent2"/>
        </a:buClr>
        <a:buFont typeface="Wingdings" panose="05000000000000000000" pitchFamily="2" charset="2"/>
        <a:buChar char="o"/>
        <a:defRPr sz="2300" b="0" i="0" u="none" kern="1200" baseline="0">
          <a:solidFill>
            <a:schemeClr val="tx1"/>
          </a:solidFill>
          <a:latin typeface="+mn-lt"/>
          <a:ea typeface="+mn-ea"/>
          <a:cs typeface="+mn-cs"/>
        </a:defRPr>
      </a:lvl3pPr>
      <a:lvl4pPr marL="1694180" lvl="3" indent="-387350" algn="l" defTabSz="914400" rtl="0" eaLnBrk="1" fontAlgn="base" latinLnBrk="0" hangingPunct="1">
        <a:lnSpc>
          <a:spcPct val="100000"/>
        </a:lnSpc>
        <a:spcBef>
          <a:spcPct val="20000"/>
        </a:spcBef>
        <a:spcAft>
          <a:spcPct val="0"/>
        </a:spcAft>
        <a:buClr>
          <a:schemeClr val="accent2"/>
        </a:buClr>
        <a:buFont typeface="Wingdings" panose="05000000000000000000" pitchFamily="2" charset="2"/>
        <a:buChar char="n"/>
        <a:defRPr sz="2000" b="0" i="0" u="none" kern="1200" baseline="0">
          <a:solidFill>
            <a:schemeClr val="tx1"/>
          </a:solidFill>
          <a:latin typeface="+mn-lt"/>
          <a:ea typeface="+mn-ea"/>
          <a:cs typeface="+mn-cs"/>
        </a:defRPr>
      </a:lvl4pPr>
      <a:lvl5pPr marL="2094230" lvl="4" indent="-398780" algn="l" defTabSz="914400" rtl="0" eaLnBrk="1" fontAlgn="base" latinLnBrk="0" hangingPunct="1">
        <a:lnSpc>
          <a:spcPct val="100000"/>
        </a:lnSpc>
        <a:spcBef>
          <a:spcPct val="25000"/>
        </a:spcBef>
        <a:spcAft>
          <a:spcPct val="0"/>
        </a:spcAft>
        <a:buClr>
          <a:schemeClr val="accent2"/>
        </a:buClr>
        <a:buFont typeface="Wingdings" panose="05000000000000000000" pitchFamily="2" charset="2"/>
        <a:buChar char="§"/>
        <a:defRPr sz="2000" b="0" i="0" u="none" kern="1200" baseline="0">
          <a:solidFill>
            <a:schemeClr val="tx1"/>
          </a:solidFill>
          <a:latin typeface="+mn-lt"/>
          <a:ea typeface="+mn-ea"/>
          <a:cs typeface="+mn-cs"/>
        </a:defRPr>
      </a:lvl5pPr>
      <a:lvl6pPr marL="2514600" lvl="5" indent="-228600" algn="l" defTabSz="914400" rtl="0" eaLnBrk="1" fontAlgn="base" latinLnBrk="0" hangingPunct="1">
        <a:lnSpc>
          <a:spcPct val="100000"/>
        </a:lnSpc>
        <a:spcBef>
          <a:spcPct val="25000"/>
        </a:spcBef>
        <a:spcAft>
          <a:spcPct val="0"/>
        </a:spcAft>
        <a:buClr>
          <a:schemeClr val="accent2"/>
        </a:buClr>
        <a:buFont typeface="Wingdings" panose="05000000000000000000" pitchFamily="2" charset="2"/>
        <a:buChar char="§"/>
        <a:defRPr sz="2000" b="0" i="0" u="none" kern="1200" baseline="0">
          <a:solidFill>
            <a:schemeClr val="tx1"/>
          </a:solidFill>
          <a:latin typeface="+mn-lt"/>
          <a:ea typeface="+mn-ea"/>
          <a:cs typeface="+mn-cs"/>
        </a:defRPr>
      </a:lvl6pPr>
      <a:lvl7pPr marL="2971800" lvl="6" indent="-228600" algn="l" defTabSz="914400" rtl="0" eaLnBrk="1" fontAlgn="base" latinLnBrk="0" hangingPunct="1">
        <a:lnSpc>
          <a:spcPct val="100000"/>
        </a:lnSpc>
        <a:spcBef>
          <a:spcPct val="25000"/>
        </a:spcBef>
        <a:spcAft>
          <a:spcPct val="0"/>
        </a:spcAft>
        <a:buClr>
          <a:schemeClr val="accent2"/>
        </a:buClr>
        <a:buFont typeface="Wingdings" panose="05000000000000000000" pitchFamily="2" charset="2"/>
        <a:buChar char="§"/>
        <a:defRPr sz="2000" b="0" i="0" u="none" kern="1200" baseline="0">
          <a:solidFill>
            <a:schemeClr val="tx1"/>
          </a:solidFill>
          <a:latin typeface="+mn-lt"/>
          <a:ea typeface="+mn-ea"/>
          <a:cs typeface="+mn-cs"/>
        </a:defRPr>
      </a:lvl7pPr>
      <a:lvl8pPr marL="3429000" lvl="7" indent="-228600" algn="l" defTabSz="914400" rtl="0" eaLnBrk="1" fontAlgn="base" latinLnBrk="0" hangingPunct="1">
        <a:lnSpc>
          <a:spcPct val="100000"/>
        </a:lnSpc>
        <a:spcBef>
          <a:spcPct val="25000"/>
        </a:spcBef>
        <a:spcAft>
          <a:spcPct val="0"/>
        </a:spcAft>
        <a:buClr>
          <a:schemeClr val="accent2"/>
        </a:buClr>
        <a:buFont typeface="Wingdings" panose="05000000000000000000" pitchFamily="2" charset="2"/>
        <a:buChar char="§"/>
        <a:defRPr sz="2000" b="0" i="0" u="none" kern="1200" baseline="0">
          <a:solidFill>
            <a:schemeClr val="tx1"/>
          </a:solidFill>
          <a:latin typeface="+mn-lt"/>
          <a:ea typeface="+mn-ea"/>
          <a:cs typeface="+mn-cs"/>
        </a:defRPr>
      </a:lvl8pPr>
      <a:lvl9pPr marL="3886200" lvl="8" indent="-228600" algn="l" defTabSz="914400" rtl="0" eaLnBrk="1" fontAlgn="base" latinLnBrk="0" hangingPunct="1">
        <a:lnSpc>
          <a:spcPct val="100000"/>
        </a:lnSpc>
        <a:spcBef>
          <a:spcPct val="25000"/>
        </a:spcBef>
        <a:spcAft>
          <a:spcPct val="0"/>
        </a:spcAft>
        <a:buClr>
          <a:schemeClr val="accent2"/>
        </a:buClr>
        <a:buFont typeface="Wingdings" panose="05000000000000000000" pitchFamily="2" charset="2"/>
        <a:buChar char="§"/>
        <a:defRPr sz="2000" b="0" i="0" u="none" kern="1200" baseline="0">
          <a:solidFill>
            <a:schemeClr val="tx1"/>
          </a:solidFill>
          <a:latin typeface="+mn-lt"/>
          <a:ea typeface="+mn-ea"/>
          <a:cs typeface="+mn-cs"/>
        </a:defRPr>
      </a:lvl9pPr>
    </p:bodyStyle>
    <p:other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1.emf"/></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p:cNvSpPr>
          <p:nvPr>
            <p:ph type="ctrTitle"/>
          </p:nvPr>
        </p:nvSpPr>
        <p:spPr>
          <a:xfrm>
            <a:off x="2246630" y="2179320"/>
            <a:ext cx="4987290" cy="1512570"/>
          </a:xfrm>
        </p:spPr>
        <p:txBody>
          <a:bodyPr vert="horz" wrap="square" anchor="ctr"/>
          <a:lstStyle>
            <a:lvl1pPr lvl="0">
              <a:defRPr/>
            </a:lvl1pPr>
          </a:lstStyle>
          <a:p>
            <a:pPr lvl="0" eaLnBrk="1" hangingPunct="1"/>
            <a:r>
              <a:rPr lang="zh-CN" altLang="en-US" sz="7200" b="1" dirty="0">
                <a:ln w="22225">
                  <a:solidFill>
                    <a:schemeClr val="accent2"/>
                  </a:solidFill>
                  <a:prstDash val="solid"/>
                </a:ln>
                <a:solidFill>
                  <a:schemeClr val="tx1"/>
                </a:solidFill>
                <a:effectLst>
                  <a:glow rad="63500">
                    <a:schemeClr val="accent1">
                      <a:satMod val="175000"/>
                      <a:alpha val="40000"/>
                    </a:schemeClr>
                  </a:glow>
                </a:effectLst>
                <a:latin typeface="黑体" panose="02010609060101010101" pitchFamily="2" charset="-122"/>
                <a:ea typeface="黑体" panose="02010609060101010101" pitchFamily="2" charset="-122"/>
                <a:sym typeface="+mn-ea"/>
              </a:rPr>
              <a:t>社会保险法</a:t>
            </a:r>
            <a:endParaRPr lang="zh-CN" altLang="en-US" sz="7200" b="1" dirty="0">
              <a:ln w="22225">
                <a:solidFill>
                  <a:schemeClr val="accent2"/>
                </a:solidFill>
                <a:prstDash val="solid"/>
              </a:ln>
              <a:solidFill>
                <a:schemeClr val="tx1"/>
              </a:solidFill>
              <a:effectLst>
                <a:glow rad="63500">
                  <a:schemeClr val="accent1">
                    <a:satMod val="175000"/>
                    <a:alpha val="40000"/>
                  </a:schemeClr>
                </a:glow>
              </a:effectLst>
              <a:latin typeface="黑体" panose="02010609060101010101" pitchFamily="2" charset="-122"/>
              <a:ea typeface="黑体" panose="02010609060101010101" pitchFamily="2" charset="-122"/>
              <a:sym typeface="+mn-ea"/>
            </a:endParaRPr>
          </a:p>
        </p:txBody>
      </p:sp>
      <p:sp>
        <p:nvSpPr>
          <p:cNvPr id="3076" name="Rectangle 3"/>
          <p:cNvSpPr>
            <a:spLocks noGrp="1"/>
          </p:cNvSpPr>
          <p:nvPr>
            <p:ph type="subTitle"/>
          </p:nvPr>
        </p:nvSpPr>
        <p:spPr>
          <a:xfrm>
            <a:off x="2647950" y="3950335"/>
            <a:ext cx="3848100" cy="769938"/>
          </a:xfrm>
        </p:spPr>
        <p:txBody>
          <a:bodyPr vert="horz" wrap="square" anchor="t"/>
          <a:lstStyle>
            <a:lvl1pPr marL="0" lvl="0" indent="0" algn="ctr">
              <a:buNone/>
              <a:defRPr/>
            </a:lvl1pPr>
            <a:lvl2pPr marL="457200" lvl="1" indent="0" algn="ctr">
              <a:buNone/>
              <a:defRPr/>
            </a:lvl2pPr>
            <a:lvl3pPr marL="914400" lvl="2" indent="0" algn="ctr">
              <a:buNone/>
              <a:defRPr/>
            </a:lvl3pPr>
            <a:lvl4pPr marL="1371600" lvl="3" indent="0" algn="ctr">
              <a:buNone/>
              <a:defRPr/>
            </a:lvl4pPr>
            <a:lvl5pPr marL="1828800" lvl="4" indent="0" algn="ctr">
              <a:buNone/>
              <a:defRPr/>
            </a:lvl5pPr>
          </a:lstStyle>
          <a:p>
            <a:pPr lvl="0" eaLnBrk="1" hangingPunct="1"/>
            <a:r>
              <a:rPr lang="en-US" altLang="zh-CN" b="1">
                <a:latin typeface="宋体" panose="02010600030101010101" pitchFamily="2" charset="-122"/>
              </a:rPr>
              <a:t>2018</a:t>
            </a:r>
            <a:r>
              <a:rPr lang="zh-CN" altLang="en-US" b="1">
                <a:latin typeface="宋体" panose="02010600030101010101" pitchFamily="2" charset="-122"/>
              </a:rPr>
              <a:t>年</a:t>
            </a:r>
            <a:r>
              <a:rPr lang="en-US" altLang="zh-CN" b="1">
                <a:latin typeface="宋体" panose="02010600030101010101" pitchFamily="2" charset="-122"/>
              </a:rPr>
              <a:t>7</a:t>
            </a:r>
            <a:r>
              <a:rPr lang="zh-CN" altLang="en-US" b="1">
                <a:latin typeface="宋体" panose="02010600030101010101" pitchFamily="2" charset="-122"/>
              </a:rPr>
              <a:t>月</a:t>
            </a:r>
            <a:endParaRPr lang="zh-CN" altLang="en-US" b="1">
              <a:latin typeface="宋体" panose="02010600030101010101" pitchFamily="2" charset="-122"/>
              <a:sym typeface="Arial" panose="020B060402020202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1" name="文本占位符 329730"/>
          <p:cNvSpPr>
            <a:spLocks noGrp="1"/>
          </p:cNvSpPr>
          <p:nvPr>
            <p:ph type="body" idx="1"/>
          </p:nvPr>
        </p:nvSpPr>
        <p:spPr>
          <a:xfrm>
            <a:off x="537845" y="2018030"/>
            <a:ext cx="8100695" cy="4579620"/>
          </a:xfrm>
        </p:spPr>
        <p:txBody>
          <a:bodyPr/>
          <a:lstStyle/>
          <a:p>
            <a:pPr algn="just"/>
            <a:r>
              <a:rPr lang="zh-CN" dirty="0"/>
              <a:t>　　</a:t>
            </a:r>
            <a:r>
              <a:rPr dirty="0"/>
              <a:t>第四条</a:t>
            </a:r>
            <a:r>
              <a:rPr lang="zh-CN" dirty="0"/>
              <a:t>　</a:t>
            </a:r>
            <a:r>
              <a:rPr dirty="0"/>
              <a:t>中华人民共和国境内的用人单位和个人依法缴纳社会保险费，有权查询缴费记录、个人权益记录，要求社会保险经办机构提供社会保险咨询等相关服务。</a:t>
            </a:r>
            <a:endParaRPr dirty="0"/>
          </a:p>
          <a:p>
            <a:pPr algn="just"/>
            <a:r>
              <a:rPr lang="zh-CN" altLang="en-US" dirty="0">
                <a:solidFill>
                  <a:srgbClr val="0070C0"/>
                </a:solidFill>
                <a:sym typeface="+mn-ea"/>
              </a:rPr>
              <a:t>【解读】</a:t>
            </a:r>
            <a:r>
              <a:rPr lang="zh-CN" altLang="en-US" dirty="0">
                <a:solidFill>
                  <a:srgbClr val="0070C0"/>
                </a:solidFill>
              </a:rPr>
              <a:t>本条系关于用人单位和个人权利义务的规定。</a:t>
            </a:r>
            <a:r>
              <a:rPr lang="en-US" altLang="zh-CN" dirty="0">
                <a:solidFill>
                  <a:srgbClr val="0070C0"/>
                </a:solidFill>
              </a:rPr>
              <a:t> </a:t>
            </a:r>
            <a:endParaRPr lang="en-US" altLang="zh-CN" dirty="0">
              <a:solidFill>
                <a:srgbClr val="0070C0"/>
              </a:solidFill>
            </a:endParaRP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67055" y="1752600"/>
            <a:ext cx="8001000" cy="4366260"/>
          </a:xfrm>
        </p:spPr>
        <p:txBody>
          <a:bodyPr/>
          <a:lstStyle/>
          <a:p>
            <a:pPr algn="just">
              <a:lnSpc>
                <a:spcPct val="120000"/>
              </a:lnSpc>
            </a:pPr>
            <a:r>
              <a:rPr lang="zh-CN" altLang="en-US" sz="2400" dirty="0"/>
              <a:t>　</a:t>
            </a:r>
            <a:r>
              <a:rPr lang="zh-CN" altLang="en-US" sz="2200" dirty="0"/>
              <a:t>　第七十七条　县级以上人民政府社会保险行政部门应当加强对用人单位和个人遵守社会保险法律、法规情况的监督检查。</a:t>
            </a:r>
            <a:endParaRPr lang="zh-CN" altLang="en-US" sz="2200" dirty="0"/>
          </a:p>
          <a:p>
            <a:pPr algn="just">
              <a:lnSpc>
                <a:spcPct val="120000"/>
              </a:lnSpc>
            </a:pPr>
            <a:r>
              <a:rPr lang="zh-CN" altLang="en-US" sz="2200" dirty="0"/>
              <a:t>　　社会保险行政部门实施监督检查时，被检查的用人单位和个人应当如实提供与社会保险有关的资料，不得拒绝检查或者谎报、瞒报。</a:t>
            </a:r>
            <a:endParaRPr lang="zh-CN" altLang="en-US" sz="2200" dirty="0"/>
          </a:p>
          <a:p>
            <a:pPr algn="just">
              <a:lnSpc>
                <a:spcPct val="120000"/>
              </a:lnSpc>
            </a:pPr>
            <a:r>
              <a:rPr lang="zh-CN" altLang="en-US" sz="2200" dirty="0">
                <a:solidFill>
                  <a:srgbClr val="0070C0"/>
                </a:solidFill>
                <a:sym typeface="+mn-ea"/>
              </a:rPr>
              <a:t>【解读】</a:t>
            </a:r>
            <a:r>
              <a:rPr lang="zh-CN" altLang="en-US" sz="2200" dirty="0">
                <a:solidFill>
                  <a:srgbClr val="0070C0"/>
                </a:solidFill>
              </a:rPr>
              <a:t>本条系关于社保行政部门实施社会保险监督的规定。</a:t>
            </a:r>
            <a:endParaRPr lang="zh-CN" altLang="en-US" sz="2200" dirty="0">
              <a:solidFill>
                <a:srgbClr val="0070C0"/>
              </a:solidFill>
            </a:endParaRPr>
          </a:p>
          <a:p>
            <a:pPr algn="just">
              <a:lnSpc>
                <a:spcPct val="120000"/>
              </a:lnSpc>
            </a:pPr>
            <a:r>
              <a:rPr lang="zh-CN" altLang="en-US" sz="2200" dirty="0">
                <a:solidFill>
                  <a:srgbClr val="0070C0"/>
                </a:solidFill>
              </a:rPr>
              <a:t>　　《广东省社会保险基金监督条例》第二十九条：社会保险费征收机构应当对用人单位办理社会保险登记及如实申报、按时足额缴纳社会保险费的情况进行监督检查。</a:t>
            </a:r>
            <a:endParaRPr lang="zh-CN" altLang="en-US" sz="2200" dirty="0">
              <a:solidFill>
                <a:srgbClr val="0070C0"/>
              </a:solidFill>
            </a:endParaRP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400" dirty="0"/>
              <a:t>　　第七十八条　财政部门、审计机关按照各自职责，对社会保险基金的收支、管理和投资运营情况实施监督。</a:t>
            </a:r>
            <a:endParaRPr lang="zh-CN" altLang="en-US" sz="2400" dirty="0"/>
          </a:p>
          <a:p>
            <a:pPr algn="just">
              <a:lnSpc>
                <a:spcPct val="110000"/>
              </a:lnSpc>
            </a:pPr>
            <a:r>
              <a:rPr lang="zh-CN" altLang="en-US" sz="2400" dirty="0">
                <a:solidFill>
                  <a:srgbClr val="0070C0"/>
                </a:solidFill>
                <a:sym typeface="+mn-ea"/>
              </a:rPr>
              <a:t>【解读】</a:t>
            </a:r>
            <a:r>
              <a:rPr lang="zh-CN" altLang="en-US" sz="2400" dirty="0">
                <a:solidFill>
                  <a:srgbClr val="0070C0"/>
                </a:solidFill>
              </a:rPr>
              <a:t>本条系关于财政监督、审计监督的规定。</a:t>
            </a:r>
            <a:endParaRPr lang="zh-CN" altLang="en-US" sz="2400" dirty="0">
              <a:solidFill>
                <a:srgbClr val="0070C0"/>
              </a:solidFill>
            </a:endParaRPr>
          </a:p>
          <a:p>
            <a:pPr algn="just">
              <a:lnSpc>
                <a:spcPct val="110000"/>
              </a:lnSpc>
            </a:pPr>
            <a:r>
              <a:rPr lang="zh-CN" altLang="en-US" sz="2000" dirty="0">
                <a:solidFill>
                  <a:srgbClr val="0070C0"/>
                </a:solidFill>
              </a:rPr>
              <a:t>　　审计监督：</a:t>
            </a:r>
            <a:endParaRPr lang="zh-CN" altLang="en-US" sz="2000" dirty="0">
              <a:solidFill>
                <a:srgbClr val="0070C0"/>
              </a:solidFill>
            </a:endParaRPr>
          </a:p>
          <a:p>
            <a:pPr algn="just">
              <a:lnSpc>
                <a:spcPct val="110000"/>
              </a:lnSpc>
            </a:pPr>
            <a:r>
              <a:rPr lang="zh-CN" altLang="en-US" sz="2000" dirty="0">
                <a:solidFill>
                  <a:srgbClr val="0070C0"/>
                </a:solidFill>
              </a:rPr>
              <a:t>　　审计监督是指审计机关依法独立检查被审计单位的会计凭证、会计账簿、财务会计报告以及其他与财政收支、财务收支有关的资料和资产，监督财政收支、财务收支真实、合法和效益的行为，属于行政机关内部监督中的一种专门监督形式。审计机关对审计事项作出客观公正的评价，并提出审议报告。审计机关对社保基金的财务收支进行审计监督，即按照国家财务会计制度的规定，对社保基金实行会计核算的各项收入和支出进行审计。</a:t>
            </a:r>
            <a:endParaRPr lang="zh-CN" altLang="en-US" sz="2000" dirty="0">
              <a:solidFill>
                <a:srgbClr val="0070C0"/>
              </a:solidFill>
            </a:endParaRP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67055" y="1614805"/>
            <a:ext cx="8001000" cy="4593590"/>
          </a:xfrm>
        </p:spPr>
        <p:txBody>
          <a:bodyPr/>
          <a:lstStyle/>
          <a:p>
            <a:pPr algn="just">
              <a:lnSpc>
                <a:spcPct val="110000"/>
              </a:lnSpc>
            </a:pPr>
            <a:r>
              <a:rPr lang="zh-CN" altLang="en-US" sz="1950" dirty="0"/>
              <a:t>　　第七十九条　社会保险行政部门对社会保险基金的收支、管理和投资运营情况进行监督检查，发现存在问题的，应当提出整改建议，依法作出处理决定或者向有关行政部门提出处理建议。社会保险基金检查结果应当定期向社会公布。</a:t>
            </a:r>
            <a:endParaRPr lang="zh-CN" altLang="en-US" sz="1950" dirty="0"/>
          </a:p>
          <a:p>
            <a:pPr algn="just">
              <a:lnSpc>
                <a:spcPct val="110000"/>
              </a:lnSpc>
            </a:pPr>
            <a:r>
              <a:rPr lang="zh-CN" altLang="en-US" sz="1950" dirty="0"/>
              <a:t>　　社会保险行政部门对社会保险基金实施监督检查，有权采取下列措施：</a:t>
            </a:r>
            <a:endParaRPr lang="zh-CN" altLang="en-US" sz="1950" dirty="0"/>
          </a:p>
          <a:p>
            <a:pPr algn="just">
              <a:lnSpc>
                <a:spcPct val="110000"/>
              </a:lnSpc>
            </a:pPr>
            <a:r>
              <a:rPr lang="zh-CN" altLang="en-US" sz="1950" dirty="0"/>
              <a:t>　　（一）查阅、记录、复制与社会保险基金收支、管理和投资运营相关的资料，对可能被转移、隐匿或者灭失的资料予以封存；</a:t>
            </a:r>
            <a:endParaRPr lang="zh-CN" altLang="en-US" sz="1950" dirty="0"/>
          </a:p>
          <a:p>
            <a:pPr algn="just">
              <a:lnSpc>
                <a:spcPct val="110000"/>
              </a:lnSpc>
            </a:pPr>
            <a:r>
              <a:rPr lang="zh-CN" altLang="en-US" sz="1950" dirty="0"/>
              <a:t>　　（二）询问与调查事项有关的单位和个人，要求其对与调查事项有关的问题作出说明、提供有关证明材料；</a:t>
            </a:r>
            <a:endParaRPr lang="zh-CN" altLang="en-US" sz="1950" dirty="0"/>
          </a:p>
          <a:p>
            <a:pPr algn="just">
              <a:lnSpc>
                <a:spcPct val="110000"/>
              </a:lnSpc>
            </a:pPr>
            <a:r>
              <a:rPr lang="zh-CN" altLang="en-US" sz="1950" dirty="0"/>
              <a:t>　　（三）对隐匿、转移、侵占、挪用社会保险基金的行为予以制止并责令改正。</a:t>
            </a:r>
            <a:endParaRPr lang="zh-CN" altLang="en-US" sz="1950" dirty="0"/>
          </a:p>
          <a:p>
            <a:pPr algn="just">
              <a:lnSpc>
                <a:spcPct val="110000"/>
              </a:lnSpc>
            </a:pPr>
            <a:r>
              <a:rPr lang="zh-CN" altLang="en-US" sz="1950" dirty="0">
                <a:solidFill>
                  <a:srgbClr val="0070C0"/>
                </a:solidFill>
                <a:sym typeface="+mn-ea"/>
              </a:rPr>
              <a:t>【解读】</a:t>
            </a:r>
            <a:r>
              <a:rPr lang="zh-CN" altLang="en-US" sz="1950" dirty="0">
                <a:solidFill>
                  <a:srgbClr val="0070C0"/>
                </a:solidFill>
              </a:rPr>
              <a:t>本条系关于社会保险行政部门对社保基金实行监督的规定。</a:t>
            </a:r>
            <a:endParaRPr lang="zh-CN" altLang="en-US" sz="1950"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000" dirty="0"/>
              <a:t>　　第八十条　统筹地区人民政府成立由用人单位代表、参保人员代表，以及工会代表、专家等组成的社会保险监督委员会，掌握、分析社会保险基金的收支、管理和投资运营情况，对社会保险工作提出咨询意见和建议，实施社会监督。</a:t>
            </a:r>
            <a:endParaRPr lang="zh-CN" altLang="en-US" sz="2000" dirty="0"/>
          </a:p>
          <a:p>
            <a:pPr algn="just">
              <a:lnSpc>
                <a:spcPct val="110000"/>
              </a:lnSpc>
            </a:pPr>
            <a:r>
              <a:rPr lang="zh-CN" altLang="en-US" sz="2000" dirty="0"/>
              <a:t>　　社会保险经办机构应当定期向社会保险监督委员会汇报社会保险基金的收支、管理和投资运营情况。社会保险监督委员会可以聘请会计师事务所对社会保险基金的收支、管理和投资运营情况进行年度审计和专项审计。审计结果应当向社会公开。</a:t>
            </a:r>
            <a:endParaRPr lang="zh-CN" altLang="en-US" sz="2000" dirty="0"/>
          </a:p>
          <a:p>
            <a:pPr algn="just">
              <a:lnSpc>
                <a:spcPct val="110000"/>
              </a:lnSpc>
            </a:pPr>
            <a:r>
              <a:rPr lang="zh-CN" altLang="en-US" sz="2000" dirty="0"/>
              <a:t>　　社会保险监督委员会发现社会保险基金收支、管理和投资运营中存在问题的，有权提出改正建议；对社会保险经办机构及其工作人员的违法行为，有权向有关部门提出依法处理建议。</a:t>
            </a:r>
            <a:endParaRPr lang="zh-CN" altLang="en-US" sz="2000" dirty="0"/>
          </a:p>
          <a:p>
            <a:pPr algn="just">
              <a:lnSpc>
                <a:spcPct val="110000"/>
              </a:lnSpc>
            </a:pPr>
            <a:r>
              <a:rPr lang="zh-CN" altLang="en-US" sz="2000" dirty="0">
                <a:solidFill>
                  <a:srgbClr val="0070C0"/>
                </a:solidFill>
                <a:sym typeface="+mn-ea"/>
              </a:rPr>
              <a:t>【解读】</a:t>
            </a:r>
            <a:r>
              <a:rPr lang="zh-CN" altLang="en-US" sz="2000" dirty="0">
                <a:solidFill>
                  <a:srgbClr val="0070C0"/>
                </a:solidFill>
              </a:rPr>
              <a:t>本条系关于社会保险监督委员会的规定。</a:t>
            </a:r>
            <a:endParaRPr lang="zh-CN" altLang="en-US" sz="2000" dirty="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71500" y="1623695"/>
            <a:ext cx="8001000" cy="4534535"/>
          </a:xfrm>
        </p:spPr>
        <p:txBody>
          <a:bodyPr/>
          <a:lstStyle/>
          <a:p>
            <a:pPr algn="just">
              <a:lnSpc>
                <a:spcPct val="110000"/>
              </a:lnSpc>
            </a:pPr>
            <a:r>
              <a:rPr lang="zh-CN" altLang="en-US" sz="2400" dirty="0"/>
              <a:t>　　第八十一条　社会保险行政部门和其他有关行政部门、社会保险经办机构、社会保险费征收机构及其工作人员，应当依法为用人单位和个人的信息保密，不得以任何形式泄露。</a:t>
            </a:r>
            <a:endParaRPr lang="zh-CN" altLang="en-US" sz="2400" dirty="0"/>
          </a:p>
          <a:p>
            <a:pPr algn="just">
              <a:lnSpc>
                <a:spcPct val="110000"/>
              </a:lnSpc>
            </a:pPr>
            <a:r>
              <a:rPr lang="zh-CN" altLang="en-US" sz="2400" dirty="0">
                <a:solidFill>
                  <a:srgbClr val="0070C0"/>
                </a:solidFill>
                <a:sym typeface="+mn-ea"/>
              </a:rPr>
              <a:t>【解读】</a:t>
            </a:r>
            <a:r>
              <a:rPr lang="zh-CN" altLang="en-US" sz="2400" dirty="0">
                <a:solidFill>
                  <a:srgbClr val="0070C0"/>
                </a:solidFill>
              </a:rPr>
              <a:t>本条系关于信息保密的规定。</a:t>
            </a:r>
            <a:endParaRPr lang="zh-CN" altLang="en-US" sz="2400" dirty="0">
              <a:solidFill>
                <a:srgbClr val="0070C0"/>
              </a:solidFill>
            </a:endParaRPr>
          </a:p>
          <a:p>
            <a:pPr algn="just">
              <a:lnSpc>
                <a:spcPct val="110000"/>
              </a:lnSpc>
            </a:pPr>
            <a:r>
              <a:rPr lang="zh-CN" altLang="en-US" sz="2000" dirty="0">
                <a:solidFill>
                  <a:srgbClr val="0070C0"/>
                </a:solidFill>
              </a:rPr>
              <a:t>　　这里的“其他有关行政部门”主要是指卫生行政部门、财政部门、审计机关等有可能在其工作中获取用人单位和个人信息的行政部门。社会保险行政部门和其他有关行政部门、社保经办机构、社会保险费征收机构及其工作人员违法法律规定泄露用人单位和个人信息的，依法给予处分；构成犯罪的，依法追究其刑事责任。构成犯罪的行为主要是指出售或者非法提供参保人员个人信息，情节严重的行为。</a:t>
            </a:r>
            <a:endParaRPr lang="zh-CN" altLang="en-US" sz="2000" dirty="0">
              <a:solidFill>
                <a:srgbClr val="0070C0"/>
              </a:solidFill>
            </a:endParaRP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400" dirty="0"/>
              <a:t>　　第八十二条　任何组织或者个人有权对违反社会保险法律、法规的行为进行举报、投诉。</a:t>
            </a:r>
            <a:endParaRPr lang="zh-CN" altLang="en-US" sz="2400" dirty="0"/>
          </a:p>
          <a:p>
            <a:pPr algn="just">
              <a:lnSpc>
                <a:spcPct val="110000"/>
              </a:lnSpc>
            </a:pPr>
            <a:r>
              <a:rPr lang="zh-CN" altLang="en-US" sz="2400" dirty="0"/>
              <a:t>　　社会保险行政部门、卫生行政部门、社会保险经办机构、社会保险费征收机构和财政部门、审计机关对属于本部门、本机构职责范围的举报、投诉，应当依法处理；对不属于本部门、本机构职责范围的，应当书面通知并移交有权处理的部门、机构处理。有权处理的部门、机构应当及时处理，不得推诿。</a:t>
            </a:r>
            <a:endParaRPr lang="zh-CN" altLang="en-US" sz="2400" dirty="0"/>
          </a:p>
          <a:p>
            <a:pPr algn="just">
              <a:lnSpc>
                <a:spcPct val="110000"/>
              </a:lnSpc>
            </a:pPr>
            <a:r>
              <a:rPr lang="zh-CN" altLang="en-US" sz="2400" dirty="0">
                <a:solidFill>
                  <a:srgbClr val="0070C0"/>
                </a:solidFill>
                <a:sym typeface="+mn-ea"/>
              </a:rPr>
              <a:t>【解读】</a:t>
            </a:r>
            <a:r>
              <a:rPr lang="zh-CN" altLang="en-US" sz="2400" dirty="0">
                <a:solidFill>
                  <a:srgbClr val="0070C0"/>
                </a:solidFill>
              </a:rPr>
              <a:t>本条系关于社会组织和个人举报、投诉的规定。</a:t>
            </a:r>
            <a:endParaRPr lang="zh-CN" altLang="en-US" sz="2400"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67055" y="1752600"/>
            <a:ext cx="8001000" cy="4356100"/>
          </a:xfrm>
        </p:spPr>
        <p:txBody>
          <a:bodyPr/>
          <a:lstStyle/>
          <a:p>
            <a:pPr algn="just">
              <a:lnSpc>
                <a:spcPct val="120000"/>
              </a:lnSpc>
            </a:pPr>
            <a:r>
              <a:rPr lang="zh-CN" altLang="en-US" sz="2000" dirty="0"/>
              <a:t>　　第八十三条　用人单位或者个人认为社会保险费征收机构的行为侵害自己合法权益的，可以依法申请行政复议或者提起行政诉讼。</a:t>
            </a:r>
            <a:endParaRPr lang="zh-CN" altLang="en-US" sz="2000" dirty="0"/>
          </a:p>
          <a:p>
            <a:pPr algn="just">
              <a:lnSpc>
                <a:spcPct val="120000"/>
              </a:lnSpc>
            </a:pPr>
            <a:r>
              <a:rPr lang="zh-CN" altLang="en-US" sz="2000" dirty="0"/>
              <a:t>　　用人单位或者个人对社会保险经办机构不依法办理社会保险登记、核定社会保险费、支付社会保险待遇、办理社会保险转移接续手续或者侵害其他社会保险权益的行为，可以依法申请行政复议或者提起行政诉讼。</a:t>
            </a:r>
            <a:endParaRPr lang="zh-CN" altLang="en-US" sz="2000" dirty="0"/>
          </a:p>
          <a:p>
            <a:pPr algn="just">
              <a:lnSpc>
                <a:spcPct val="120000"/>
              </a:lnSpc>
            </a:pPr>
            <a:r>
              <a:rPr lang="zh-CN" altLang="en-US" sz="2000" dirty="0"/>
              <a:t>　　个人与所在用人单位发生社会保险争议的，可以依法申请调解、仲裁，提起诉讼。用人单位侵害个人社会保险权益的，个人也可以要求社会保险行政部门或者社会保险费征收机构依法处理。</a:t>
            </a:r>
            <a:endParaRPr lang="zh-CN" altLang="en-US" sz="2000" dirty="0"/>
          </a:p>
          <a:p>
            <a:pPr algn="just">
              <a:lnSpc>
                <a:spcPct val="120000"/>
              </a:lnSpc>
            </a:pPr>
            <a:r>
              <a:rPr lang="zh-CN" altLang="en-US" sz="2000" dirty="0">
                <a:solidFill>
                  <a:srgbClr val="0070C0"/>
                </a:solidFill>
                <a:sym typeface="+mn-ea"/>
              </a:rPr>
              <a:t>【解读】</a:t>
            </a:r>
            <a:r>
              <a:rPr lang="zh-CN" altLang="en-US" sz="2000" dirty="0">
                <a:solidFill>
                  <a:srgbClr val="0070C0"/>
                </a:solidFill>
              </a:rPr>
              <a:t>本条系关于社保权利救济途径的规定。</a:t>
            </a:r>
            <a:endParaRPr lang="zh-CN" altLang="en-US" sz="2000"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400" dirty="0"/>
              <a:t>　　第八十四条　用人单位不办理社会保险登记的，由社会保险行政部门责令限期改正；逾期不改正的，对用人单位处应缴社会保险费数额一倍以上三倍以下的罚款，对其直接负责的主管人员和其他直接责任人员处五百元以上三千元以下的罚款。</a:t>
            </a:r>
            <a:endParaRPr lang="zh-CN" altLang="en-US" sz="2400" dirty="0"/>
          </a:p>
          <a:p>
            <a:pPr algn="just">
              <a:lnSpc>
                <a:spcPct val="110000"/>
              </a:lnSpc>
            </a:pPr>
            <a:r>
              <a:rPr lang="zh-CN" altLang="en-US" sz="2400" dirty="0">
                <a:solidFill>
                  <a:srgbClr val="0070C0"/>
                </a:solidFill>
                <a:sym typeface="+mn-ea"/>
              </a:rPr>
              <a:t>【解读】</a:t>
            </a:r>
            <a:r>
              <a:rPr lang="zh-CN" altLang="en-US" sz="2400" dirty="0">
                <a:solidFill>
                  <a:srgbClr val="0070C0"/>
                </a:solidFill>
              </a:rPr>
              <a:t>本条系关于用人单位未依法办理社保登记法律责任的规定。</a:t>
            </a:r>
            <a:endParaRPr lang="zh-CN" altLang="en-US" sz="2400" dirty="0"/>
          </a:p>
        </p:txBody>
      </p:sp>
      <p:sp>
        <p:nvSpPr>
          <p:cNvPr id="252930" name="标题 252929"/>
          <p:cNvSpPr>
            <a:spLocks noGrp="1"/>
          </p:cNvSpPr>
          <p:nvPr>
            <p:ph type="title"/>
          </p:nvPr>
        </p:nvSpPr>
        <p:spPr/>
        <p:txBody>
          <a:bodyPr anchor="b"/>
          <a:lstStyle/>
          <a:p>
            <a:r>
              <a:rPr lang="zh-CN" dirty="0"/>
              <a:t>第十一章　法律责任</a:t>
            </a:r>
            <a:endParaRPr lang="zh-CN"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67055" y="1752600"/>
            <a:ext cx="8001000" cy="4345940"/>
          </a:xfrm>
        </p:spPr>
        <p:txBody>
          <a:bodyPr/>
          <a:lstStyle/>
          <a:p>
            <a:pPr algn="just">
              <a:lnSpc>
                <a:spcPct val="110000"/>
              </a:lnSpc>
            </a:pPr>
            <a:r>
              <a:rPr lang="zh-CN" altLang="en-US" sz="2400" dirty="0">
                <a:solidFill>
                  <a:srgbClr val="0070C0"/>
                </a:solidFill>
              </a:rPr>
              <a:t>　　一、不办理社会保险登记包括三种情况：</a:t>
            </a:r>
            <a:endParaRPr lang="zh-CN" altLang="en-US" sz="2400" dirty="0">
              <a:solidFill>
                <a:srgbClr val="0070C0"/>
              </a:solidFill>
            </a:endParaRPr>
          </a:p>
          <a:p>
            <a:pPr algn="just">
              <a:lnSpc>
                <a:spcPct val="110000"/>
              </a:lnSpc>
            </a:pPr>
            <a:r>
              <a:rPr lang="zh-CN" altLang="en-US" sz="2400" dirty="0">
                <a:solidFill>
                  <a:srgbClr val="0070C0"/>
                </a:solidFill>
              </a:rPr>
              <a:t>　　（1）用人单位成立后不办理社会保险登记。用人单位应当自成立之日起三十日内申办社保登记，否则即属于违法。</a:t>
            </a:r>
            <a:endParaRPr lang="zh-CN" altLang="en-US" sz="2400" dirty="0">
              <a:solidFill>
                <a:srgbClr val="0070C0"/>
              </a:solidFill>
            </a:endParaRPr>
          </a:p>
          <a:p>
            <a:pPr algn="just">
              <a:lnSpc>
                <a:spcPct val="120000"/>
              </a:lnSpc>
            </a:pPr>
            <a:r>
              <a:rPr lang="zh-CN" altLang="en-US" sz="2300" dirty="0">
                <a:solidFill>
                  <a:srgbClr val="0070C0"/>
                </a:solidFill>
              </a:rPr>
              <a:t>　　（2）用人单位不及时变更或者注销登记。用人单位应自社保登记事项发生变更或者用人单位依法终止之日起三十日内，办理变更或注销社保登记，否则亦属违法。</a:t>
            </a:r>
            <a:endParaRPr lang="zh-CN" altLang="en-US" sz="2300" dirty="0">
              <a:solidFill>
                <a:srgbClr val="0070C0"/>
              </a:solidFill>
            </a:endParaRPr>
          </a:p>
          <a:p>
            <a:pPr algn="just">
              <a:lnSpc>
                <a:spcPct val="110000"/>
              </a:lnSpc>
            </a:pPr>
            <a:r>
              <a:rPr lang="zh-CN" altLang="en-US" sz="2400" dirty="0">
                <a:solidFill>
                  <a:srgbClr val="0070C0"/>
                </a:solidFill>
              </a:rPr>
              <a:t>　　（3）用人单位自用工之日起三十日内不为职工办理社会保险登记。用人单位应自用工之日起三十日内为其职工向社保经办机构申办社保登记，否则即属违法。</a:t>
            </a:r>
            <a:endParaRPr lang="zh-CN" altLang="en-US" sz="2400" dirty="0">
              <a:solidFill>
                <a:srgbClr val="0070C0"/>
              </a:solidFill>
            </a:endParaRP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showMasterSp="0">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71500" y="286385"/>
            <a:ext cx="8001000" cy="5852160"/>
          </a:xfrm>
        </p:spPr>
        <p:txBody>
          <a:bodyPr/>
          <a:lstStyle/>
          <a:p>
            <a:pPr algn="just">
              <a:lnSpc>
                <a:spcPct val="110000"/>
              </a:lnSpc>
            </a:pPr>
            <a:r>
              <a:rPr lang="zh-CN" altLang="en-US" sz="2000" dirty="0">
                <a:solidFill>
                  <a:srgbClr val="0070C0"/>
                </a:solidFill>
              </a:rPr>
              <a:t>　　二、根据用人单位不办理社保登记违法行为情节的轻重，其应当承担如下法律责任</a:t>
            </a:r>
            <a:endParaRPr lang="zh-CN" altLang="en-US" sz="2000" dirty="0">
              <a:solidFill>
                <a:srgbClr val="0070C0"/>
              </a:solidFill>
            </a:endParaRPr>
          </a:p>
          <a:p>
            <a:pPr algn="just">
              <a:lnSpc>
                <a:spcPct val="110000"/>
              </a:lnSpc>
            </a:pPr>
            <a:r>
              <a:rPr lang="zh-CN" altLang="en-US" sz="2000" dirty="0">
                <a:solidFill>
                  <a:srgbClr val="0070C0"/>
                </a:solidFill>
              </a:rPr>
              <a:t>　　（1）责令限期改正。责令改正不属于行政处罚，是一种补救性的行政责任，是对违法者消除违法状态、恢复合法状态的要求。</a:t>
            </a:r>
            <a:endParaRPr lang="zh-CN" altLang="en-US" sz="2000" dirty="0">
              <a:solidFill>
                <a:srgbClr val="0070C0"/>
              </a:solidFill>
            </a:endParaRPr>
          </a:p>
          <a:p>
            <a:pPr algn="just">
              <a:lnSpc>
                <a:spcPct val="110000"/>
              </a:lnSpc>
            </a:pPr>
            <a:r>
              <a:rPr lang="zh-CN" altLang="en-US" sz="2000" dirty="0">
                <a:solidFill>
                  <a:srgbClr val="0070C0"/>
                </a:solidFill>
              </a:rPr>
              <a:t>　　（2）罚款。经责令限期改正、用人单位仍不办理社保登记的，对用人单位除以应缴社会保险费数额一倍以上三倍以下的罚款，对其直接负责的主管人员和其他责任人员处五百元以上三千元以下的罚款。</a:t>
            </a:r>
            <a:endParaRPr lang="zh-CN" altLang="en-US" sz="2000" dirty="0">
              <a:solidFill>
                <a:srgbClr val="0070C0"/>
              </a:solidFill>
            </a:endParaRPr>
          </a:p>
          <a:p>
            <a:pPr algn="just">
              <a:lnSpc>
                <a:spcPct val="110000"/>
              </a:lnSpc>
            </a:pPr>
            <a:r>
              <a:rPr lang="zh-CN" altLang="en-US" sz="2000" dirty="0">
                <a:solidFill>
                  <a:srgbClr val="0070C0"/>
                </a:solidFill>
              </a:rPr>
              <a:t>　　三、罚款注意事项</a:t>
            </a:r>
            <a:endParaRPr lang="zh-CN" altLang="en-US" sz="2000" dirty="0">
              <a:solidFill>
                <a:srgbClr val="0070C0"/>
              </a:solidFill>
            </a:endParaRPr>
          </a:p>
          <a:p>
            <a:pPr algn="just">
              <a:lnSpc>
                <a:spcPct val="110000"/>
              </a:lnSpc>
            </a:pPr>
            <a:r>
              <a:rPr lang="zh-CN" altLang="en-US" sz="2000" dirty="0">
                <a:solidFill>
                  <a:srgbClr val="0070C0"/>
                </a:solidFill>
              </a:rPr>
              <a:t>　　（1）罚款是最常见的一种行政处罚，是一种财产罚；</a:t>
            </a:r>
            <a:endParaRPr lang="zh-CN" altLang="en-US" sz="2000" dirty="0">
              <a:solidFill>
                <a:srgbClr val="0070C0"/>
              </a:solidFill>
            </a:endParaRPr>
          </a:p>
          <a:p>
            <a:pPr algn="just">
              <a:lnSpc>
                <a:spcPct val="110000"/>
              </a:lnSpc>
            </a:pPr>
            <a:r>
              <a:rPr lang="zh-CN" altLang="en-US" sz="2000" dirty="0">
                <a:solidFill>
                  <a:srgbClr val="0070C0"/>
                </a:solidFill>
              </a:rPr>
              <a:t>　　（2）给予罚款的主体是社会保险行政部门，而非社保经办机构；（《广东省社会保险基金监督条例》第五十九条：社会保险费征收机构或者其行政主管部门。）</a:t>
            </a:r>
            <a:endParaRPr lang="zh-CN" altLang="en-US" sz="2000" dirty="0">
              <a:solidFill>
                <a:srgbClr val="0070C0"/>
              </a:solidFill>
            </a:endParaRPr>
          </a:p>
          <a:p>
            <a:pPr algn="just">
              <a:lnSpc>
                <a:spcPct val="110000"/>
              </a:lnSpc>
            </a:pPr>
            <a:r>
              <a:rPr lang="zh-CN" altLang="en-US" sz="2000" dirty="0">
                <a:solidFill>
                  <a:srgbClr val="0070C0"/>
                </a:solidFill>
              </a:rPr>
              <a:t>　　（3）处罚的对象包括两类，一是用人单位，二是直接负责的主管人员和其他直接责任人员；</a:t>
            </a:r>
            <a:endParaRPr lang="zh-CN" altLang="en-US" sz="2000" dirty="0">
              <a:solidFill>
                <a:srgbClr val="0070C0"/>
              </a:solidFill>
            </a:endParaRPr>
          </a:p>
          <a:p>
            <a:pPr algn="just">
              <a:lnSpc>
                <a:spcPct val="110000"/>
              </a:lnSpc>
            </a:pPr>
            <a:r>
              <a:rPr lang="zh-CN" altLang="en-US" sz="2000" dirty="0">
                <a:solidFill>
                  <a:srgbClr val="0070C0"/>
                </a:solidFill>
              </a:rPr>
              <a:t>　　（4）关于处罚的数额，用人单位以应缴社会保险费为基数，个人则确定了处罚的上下限。</a:t>
            </a:r>
            <a:endParaRPr lang="zh-CN" altLang="en-US" sz="2000" dirty="0">
              <a:solidFill>
                <a:srgbClr val="0070C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5" name="文本占位符 330754"/>
          <p:cNvSpPr>
            <a:spLocks noGrp="1"/>
          </p:cNvSpPr>
          <p:nvPr>
            <p:ph type="body" idx="1"/>
          </p:nvPr>
        </p:nvSpPr>
        <p:spPr/>
        <p:txBody>
          <a:bodyPr/>
          <a:lstStyle/>
          <a:p>
            <a:pPr algn="just">
              <a:lnSpc>
                <a:spcPct val="80000"/>
              </a:lnSpc>
            </a:pPr>
            <a:r>
              <a:rPr lang="zh-CN" altLang="en-US" sz="2800" dirty="0">
                <a:solidFill>
                  <a:schemeClr val="tx1"/>
                </a:solidFill>
              </a:rPr>
              <a:t>　　第五条　县级以上人民政府将社会保险事业纳入国民经济和社会发展规划。</a:t>
            </a:r>
            <a:endParaRPr lang="zh-CN" altLang="en-US" sz="2800" dirty="0">
              <a:solidFill>
                <a:schemeClr val="tx1"/>
              </a:solidFill>
            </a:endParaRPr>
          </a:p>
          <a:p>
            <a:pPr algn="just">
              <a:lnSpc>
                <a:spcPct val="80000"/>
              </a:lnSpc>
            </a:pPr>
            <a:r>
              <a:rPr lang="zh-CN" altLang="en-US" sz="2800" dirty="0">
                <a:solidFill>
                  <a:schemeClr val="tx1"/>
                </a:solidFill>
              </a:rPr>
              <a:t>　　国家多渠道筹集社会保险资金。县级以上人民政府对社会保险事业给予必要的经费支持。</a:t>
            </a:r>
            <a:endParaRPr lang="zh-CN" altLang="en-US" sz="2800" dirty="0">
              <a:solidFill>
                <a:schemeClr val="tx1"/>
              </a:solidFill>
            </a:endParaRPr>
          </a:p>
          <a:p>
            <a:pPr algn="just">
              <a:lnSpc>
                <a:spcPct val="80000"/>
              </a:lnSpc>
            </a:pPr>
            <a:r>
              <a:rPr lang="zh-CN" altLang="en-US" sz="2800" dirty="0">
                <a:solidFill>
                  <a:schemeClr val="tx1"/>
                </a:solidFill>
              </a:rPr>
              <a:t>　　国家通过税收优惠政策支持社会保险事业。 </a:t>
            </a:r>
            <a:endParaRPr lang="zh-CN" altLang="en-US" sz="2800" dirty="0">
              <a:solidFill>
                <a:schemeClr val="tx1"/>
              </a:solidFill>
            </a:endParaRPr>
          </a:p>
          <a:p>
            <a:pPr algn="just">
              <a:lnSpc>
                <a:spcPct val="80000"/>
              </a:lnSpc>
            </a:pPr>
            <a:r>
              <a:rPr lang="zh-CN" altLang="en-US" sz="2800" dirty="0">
                <a:solidFill>
                  <a:srgbClr val="0070C0"/>
                </a:solidFill>
                <a:sym typeface="+mn-ea"/>
              </a:rPr>
              <a:t>【解读】</a:t>
            </a:r>
            <a:r>
              <a:rPr lang="zh-CN" altLang="en-US" sz="2800" dirty="0">
                <a:solidFill>
                  <a:srgbClr val="0070C0"/>
                </a:solidFill>
              </a:rPr>
              <a:t>本条系关于将社保事业纳入国民经济和社会发展规划及社保财政保障的规定。</a:t>
            </a:r>
            <a:endParaRPr lang="zh-CN" altLang="en-US" sz="2800" dirty="0">
              <a:solidFill>
                <a:srgbClr val="0070C0"/>
              </a:solidFill>
            </a:endParaRPr>
          </a:p>
          <a:p>
            <a:pPr algn="just">
              <a:lnSpc>
                <a:spcPct val="80000"/>
              </a:lnSpc>
            </a:pPr>
            <a:r>
              <a:rPr lang="zh-CN" altLang="en-US" sz="2800" dirty="0">
                <a:solidFill>
                  <a:srgbClr val="0070C0"/>
                </a:solidFill>
              </a:rPr>
              <a:t>　　</a:t>
            </a:r>
            <a:r>
              <a:rPr lang="zh-CN" altLang="en-US" sz="2800" b="1" dirty="0">
                <a:solidFill>
                  <a:srgbClr val="0070C0"/>
                </a:solidFill>
              </a:rPr>
              <a:t>税收优惠：</a:t>
            </a:r>
            <a:r>
              <a:rPr lang="zh-CN" altLang="en-US" sz="2800" dirty="0">
                <a:solidFill>
                  <a:srgbClr val="0070C0"/>
                </a:solidFill>
              </a:rPr>
              <a:t>一是用人单位和个人社会保险缴费部分在所得税税前列支；二是个人账户资金免收利息税；三是社会保险待遇免征个人所得税。 </a:t>
            </a:r>
            <a:endParaRPr lang="zh-CN" altLang="en-US" sz="2800" dirty="0">
              <a:solidFill>
                <a:srgbClr val="0070C0"/>
              </a:solidFill>
            </a:endParaRP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71500" y="1604010"/>
            <a:ext cx="8001000" cy="4722495"/>
          </a:xfrm>
        </p:spPr>
        <p:txBody>
          <a:bodyPr/>
          <a:lstStyle/>
          <a:p>
            <a:pPr algn="just">
              <a:lnSpc>
                <a:spcPct val="110000"/>
              </a:lnSpc>
            </a:pPr>
            <a:r>
              <a:rPr lang="zh-CN" altLang="en-US" sz="2200" dirty="0"/>
              <a:t>　　第八十五条　用人单位拒不出具终止或者解除劳动关系证明的，依照《中华人民共和国劳动合同法》的规定处理。</a:t>
            </a:r>
            <a:endParaRPr lang="zh-CN" altLang="en-US" sz="2200" dirty="0"/>
          </a:p>
          <a:p>
            <a:pPr algn="just">
              <a:lnSpc>
                <a:spcPct val="110000"/>
              </a:lnSpc>
            </a:pPr>
            <a:r>
              <a:rPr lang="zh-CN" altLang="en-US" sz="2200" dirty="0">
                <a:solidFill>
                  <a:srgbClr val="0070C0"/>
                </a:solidFill>
                <a:sym typeface="+mn-ea"/>
              </a:rPr>
              <a:t>【解读】</a:t>
            </a:r>
            <a:r>
              <a:rPr lang="zh-CN" altLang="en-US" sz="2200" dirty="0">
                <a:solidFill>
                  <a:srgbClr val="0070C0"/>
                </a:solidFill>
              </a:rPr>
              <a:t>本条系关于用人单位拒不出具终止或解除劳动关系证明法律责任的规定。</a:t>
            </a:r>
            <a:endParaRPr lang="zh-CN" altLang="en-US" sz="2200" dirty="0">
              <a:solidFill>
                <a:srgbClr val="0070C0"/>
              </a:solidFill>
            </a:endParaRPr>
          </a:p>
          <a:p>
            <a:pPr algn="just">
              <a:lnSpc>
                <a:spcPct val="110000"/>
              </a:lnSpc>
            </a:pPr>
            <a:r>
              <a:rPr lang="zh-CN" altLang="en-US" sz="1800" dirty="0">
                <a:solidFill>
                  <a:srgbClr val="0070C0"/>
                </a:solidFill>
              </a:rPr>
              <a:t>　　一、终止或者解除劳动关系证明是失业人员领取失业保险待遇的条件之一。如用人单位刁难劳动者，不开具有关解除或者终止劳动合同的证明，扣押劳动者档案，将影响劳动者享受失业保险待遇。</a:t>
            </a:r>
            <a:endParaRPr lang="zh-CN" altLang="en-US" sz="1800" dirty="0">
              <a:solidFill>
                <a:srgbClr val="0070C0"/>
              </a:solidFill>
            </a:endParaRPr>
          </a:p>
          <a:p>
            <a:pPr algn="just">
              <a:lnSpc>
                <a:spcPct val="110000"/>
              </a:lnSpc>
            </a:pPr>
            <a:r>
              <a:rPr lang="zh-CN" altLang="en-US" sz="1800" dirty="0">
                <a:solidFill>
                  <a:srgbClr val="0070C0"/>
                </a:solidFill>
              </a:rPr>
              <a:t>　　二、《劳动合同法》第五十条第一款规定，用人单位应当在解除或者终止劳动合同时出具解除或者终止劳动合同的证明，并在十五日内为劳动者办理档案和社会保险关系转移手续。第八十五条规定，用人单位违反本法规定未向劳动者出具解除或者终止劳动合同的书面证明，由劳动行政部门责令改正；给劳动者造成损害的，应当承担赔偿责任。这里的赔偿责任，主要是</a:t>
            </a:r>
            <a:r>
              <a:rPr lang="zh-CN" altLang="en-US" sz="1800" dirty="0">
                <a:solidFill>
                  <a:srgbClr val="0000FF"/>
                </a:solidFill>
              </a:rPr>
              <a:t>不能领取失业保险待遇，也不能享受基本医疗保险待遇，不能享受自主创业、再就业的税收优惠等损失</a:t>
            </a:r>
            <a:r>
              <a:rPr lang="zh-CN" altLang="en-US" sz="1800" dirty="0">
                <a:solidFill>
                  <a:srgbClr val="0070C0"/>
                </a:solidFill>
              </a:rPr>
              <a:t>。</a:t>
            </a:r>
            <a:endParaRPr lang="zh-CN" altLang="en-US" sz="1800" dirty="0">
              <a:solidFill>
                <a:srgbClr val="0070C0"/>
              </a:solidFill>
            </a:endParaRP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400" dirty="0"/>
              <a:t>　　第八十六条　用人单位未按时足额缴纳社会保险费的，由社会保险费征收机构责令限期缴纳或者补足，并自欠缴之日起，按日加收万分之五的滞纳金；逾期仍不缴纳的，由有关行政部门处欠缴数额一倍以上三倍以下的罚款。</a:t>
            </a:r>
            <a:endParaRPr lang="zh-CN" altLang="en-US" sz="2400" dirty="0"/>
          </a:p>
          <a:p>
            <a:pPr algn="just">
              <a:lnSpc>
                <a:spcPct val="110000"/>
              </a:lnSpc>
            </a:pPr>
            <a:r>
              <a:rPr lang="zh-CN" altLang="en-US" sz="2400" dirty="0">
                <a:solidFill>
                  <a:srgbClr val="0070C0"/>
                </a:solidFill>
                <a:sym typeface="+mn-ea"/>
              </a:rPr>
              <a:t>【解读】</a:t>
            </a:r>
            <a:r>
              <a:rPr lang="zh-CN" altLang="en-US" sz="2400" dirty="0">
                <a:solidFill>
                  <a:srgbClr val="0070C0"/>
                </a:solidFill>
              </a:rPr>
              <a:t>本条系关于用人单位未按时足额缴纳社会保险费法律责任的规定。</a:t>
            </a:r>
            <a:endParaRPr lang="zh-CN" altLang="en-US" sz="2400"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67055" y="1624330"/>
            <a:ext cx="8001000" cy="4484370"/>
          </a:xfrm>
        </p:spPr>
        <p:txBody>
          <a:bodyPr/>
          <a:lstStyle/>
          <a:p>
            <a:pPr algn="just">
              <a:lnSpc>
                <a:spcPts val="2900"/>
              </a:lnSpc>
              <a:spcBef>
                <a:spcPts val="0"/>
              </a:spcBef>
            </a:pPr>
            <a:r>
              <a:rPr lang="zh-CN" altLang="en-US" sz="2000" dirty="0">
                <a:solidFill>
                  <a:srgbClr val="0070C0"/>
                </a:solidFill>
              </a:rPr>
              <a:t>　　几点注意：</a:t>
            </a:r>
            <a:endParaRPr lang="zh-CN" altLang="en-US" sz="2000" dirty="0">
              <a:solidFill>
                <a:srgbClr val="0070C0"/>
              </a:solidFill>
            </a:endParaRPr>
          </a:p>
          <a:p>
            <a:pPr algn="just">
              <a:lnSpc>
                <a:spcPts val="2900"/>
              </a:lnSpc>
              <a:spcBef>
                <a:spcPts val="0"/>
              </a:spcBef>
            </a:pPr>
            <a:r>
              <a:rPr lang="zh-CN" altLang="en-US" sz="2000" dirty="0">
                <a:solidFill>
                  <a:srgbClr val="0070C0"/>
                </a:solidFill>
              </a:rPr>
              <a:t>　　（1）责令限期缴纳或者补足的主体是社会保险费征收机构，给予罚款的主体是有关行政部门。如果是社保经办机构征收的，由于其是事业单位，没有行政处罚权，故应当由社会保险行政部门作出处罚决定。</a:t>
            </a:r>
            <a:endParaRPr lang="zh-CN" altLang="en-US" sz="2000" dirty="0">
              <a:solidFill>
                <a:srgbClr val="0070C0"/>
              </a:solidFill>
            </a:endParaRPr>
          </a:p>
          <a:p>
            <a:pPr algn="just">
              <a:lnSpc>
                <a:spcPts val="2900"/>
              </a:lnSpc>
              <a:spcBef>
                <a:spcPts val="0"/>
              </a:spcBef>
            </a:pPr>
            <a:r>
              <a:rPr lang="zh-CN" altLang="en-US" sz="2000" dirty="0">
                <a:solidFill>
                  <a:srgbClr val="0070C0"/>
                </a:solidFill>
              </a:rPr>
              <a:t>　　（2）滞纳金属于间接强制执行，是一种敦促义务人履行义务的手段，其征收标准应当适度、合理，既不能太高，也不能太低。关于滞纳金的起算时间点，应当是自欠缴之日起即加收滞纳金。</a:t>
            </a:r>
            <a:endParaRPr lang="zh-CN" altLang="en-US" sz="2000" dirty="0">
              <a:solidFill>
                <a:srgbClr val="0070C0"/>
              </a:solidFill>
            </a:endParaRPr>
          </a:p>
          <a:p>
            <a:pPr algn="just">
              <a:lnSpc>
                <a:spcPts val="2900"/>
              </a:lnSpc>
              <a:spcBef>
                <a:spcPts val="0"/>
              </a:spcBef>
            </a:pPr>
            <a:r>
              <a:rPr lang="zh-CN" altLang="en-US" sz="2000" dirty="0">
                <a:solidFill>
                  <a:srgbClr val="0070C0"/>
                </a:solidFill>
              </a:rPr>
              <a:t>　　（3）经责令限期缴纳或者补助，用人单位逾期仍不缴纳或者补足的，处以罚款。这里的</a:t>
            </a:r>
            <a:r>
              <a:rPr lang="zh-CN" altLang="en-US" sz="2000" dirty="0">
                <a:solidFill>
                  <a:srgbClr val="0000FF"/>
                </a:solidFill>
              </a:rPr>
              <a:t>“欠缴数额”</a:t>
            </a:r>
            <a:r>
              <a:rPr lang="zh-CN" altLang="en-US" sz="2000" dirty="0">
                <a:solidFill>
                  <a:srgbClr val="0070C0"/>
                </a:solidFill>
              </a:rPr>
              <a:t>是用人单位所欠的社会保险费金额，</a:t>
            </a:r>
            <a:r>
              <a:rPr lang="zh-CN" altLang="en-US" sz="2000" dirty="0">
                <a:solidFill>
                  <a:srgbClr val="0000FF"/>
                </a:solidFill>
              </a:rPr>
              <a:t>不包括滞纳金</a:t>
            </a:r>
            <a:r>
              <a:rPr lang="zh-CN" altLang="en-US" sz="2000" dirty="0">
                <a:solidFill>
                  <a:srgbClr val="0070C0"/>
                </a:solidFill>
              </a:rPr>
              <a:t>。</a:t>
            </a:r>
            <a:endParaRPr lang="zh-CN" altLang="en-US" sz="2000" dirty="0">
              <a:solidFill>
                <a:srgbClr val="0070C0"/>
              </a:solidFill>
            </a:endParaRPr>
          </a:p>
          <a:p>
            <a:pPr algn="just">
              <a:lnSpc>
                <a:spcPts val="2900"/>
              </a:lnSpc>
              <a:spcBef>
                <a:spcPts val="0"/>
              </a:spcBef>
            </a:pPr>
            <a:r>
              <a:rPr lang="zh-CN" altLang="en-US" sz="2000" dirty="0">
                <a:solidFill>
                  <a:srgbClr val="0070C0"/>
                </a:solidFill>
              </a:rPr>
              <a:t>　　（4）本条的</a:t>
            </a:r>
            <a:r>
              <a:rPr lang="zh-CN" altLang="en-US" sz="2000" dirty="0">
                <a:solidFill>
                  <a:srgbClr val="0000FF"/>
                </a:solidFill>
              </a:rPr>
              <a:t>违法主体只有用人单位</a:t>
            </a:r>
            <a:r>
              <a:rPr lang="zh-CN" altLang="en-US" sz="2000" dirty="0">
                <a:solidFill>
                  <a:srgbClr val="0070C0"/>
                </a:solidFill>
              </a:rPr>
              <a:t>，不包括个人。</a:t>
            </a:r>
            <a:endParaRPr lang="zh-CN" altLang="en-US" sz="2000" dirty="0">
              <a:solidFill>
                <a:srgbClr val="0070C0"/>
              </a:solidFill>
            </a:endParaRP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400" dirty="0"/>
              <a:t>　　第八十七条　社会保险经办机构以及医疗机构、药品经营单位等社会保险服务机构以欺诈、伪造证明材料或者其他手段骗取社会保险基金支出的，由社会保险行政部门责令退回骗取的社会保险金，处骗取金额二倍以上五倍以下的罚款；属于社会保险服务机构的，解除服务协议；直接负责的主管人员和其他直接责任人员有执业资格的，依法吊销其执业资格。</a:t>
            </a:r>
            <a:endParaRPr lang="zh-CN" altLang="en-US" sz="2400" dirty="0"/>
          </a:p>
          <a:p>
            <a:pPr algn="just">
              <a:lnSpc>
                <a:spcPct val="110000"/>
              </a:lnSpc>
            </a:pPr>
            <a:r>
              <a:rPr lang="zh-CN" altLang="en-US" sz="2400" dirty="0">
                <a:solidFill>
                  <a:srgbClr val="0070C0"/>
                </a:solidFill>
                <a:sym typeface="+mn-ea"/>
              </a:rPr>
              <a:t>【解读】</a:t>
            </a:r>
            <a:r>
              <a:rPr lang="zh-CN" altLang="en-US" sz="2400" dirty="0">
                <a:solidFill>
                  <a:srgbClr val="0070C0"/>
                </a:solidFill>
              </a:rPr>
              <a:t>本条系关于骗取社保基金支出法律责任的规定。</a:t>
            </a:r>
            <a:endParaRPr lang="zh-CN" altLang="en-US" sz="2400"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400" dirty="0"/>
              <a:t>　　第八十八条　以欺诈、伪造证明材料或者其他手段骗取社会保险待遇的，由社会保险行政部门责令退回骗取的社会保险金，处骗取金额二倍以上五倍以下的罚款。</a:t>
            </a:r>
            <a:endParaRPr lang="zh-CN" altLang="en-US" sz="2400" dirty="0"/>
          </a:p>
          <a:p>
            <a:pPr algn="just">
              <a:lnSpc>
                <a:spcPct val="110000"/>
              </a:lnSpc>
            </a:pPr>
            <a:r>
              <a:rPr lang="zh-CN" altLang="en-US" sz="2400" dirty="0">
                <a:solidFill>
                  <a:srgbClr val="0070C0"/>
                </a:solidFill>
                <a:sym typeface="+mn-ea"/>
              </a:rPr>
              <a:t>【解读】</a:t>
            </a:r>
            <a:r>
              <a:rPr lang="zh-CN" altLang="en-US" sz="2400" dirty="0">
                <a:solidFill>
                  <a:srgbClr val="0070C0"/>
                </a:solidFill>
              </a:rPr>
              <a:t>本条系关于骗取社保待遇法律责任的规定。</a:t>
            </a:r>
            <a:endParaRPr lang="zh-CN" altLang="en-US" sz="2400" dirty="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71500" y="1653540"/>
            <a:ext cx="8001000" cy="4455160"/>
          </a:xfrm>
        </p:spPr>
        <p:txBody>
          <a:bodyPr/>
          <a:lstStyle/>
          <a:p>
            <a:pPr algn="just">
              <a:lnSpc>
                <a:spcPct val="110000"/>
              </a:lnSpc>
            </a:pPr>
            <a:r>
              <a:rPr lang="zh-CN" altLang="en-US" sz="2000" dirty="0"/>
              <a:t>　　第八十九条　社会保险经办机构及其工作人员有下列行为之一的，由社会保险行政部门责令改正；给社会保险基金、用人单位或者个人造成损失的，依法承担赔偿责任；对直接负责的主管人员和其他直接责任人员依法给予处分：</a:t>
            </a:r>
            <a:endParaRPr lang="zh-CN" altLang="en-US" sz="2000" dirty="0"/>
          </a:p>
          <a:p>
            <a:pPr algn="just">
              <a:lnSpc>
                <a:spcPct val="110000"/>
              </a:lnSpc>
            </a:pPr>
            <a:r>
              <a:rPr lang="zh-CN" altLang="en-US" sz="2000" dirty="0"/>
              <a:t>　　（一）未履行社会保险法定职责的；</a:t>
            </a:r>
            <a:endParaRPr lang="zh-CN" altLang="en-US" sz="2000" dirty="0"/>
          </a:p>
          <a:p>
            <a:pPr algn="just">
              <a:lnSpc>
                <a:spcPct val="110000"/>
              </a:lnSpc>
            </a:pPr>
            <a:r>
              <a:rPr lang="zh-CN" altLang="en-US" sz="2000" dirty="0"/>
              <a:t>　　（二）未将社会保险基金存入财政专户的；</a:t>
            </a:r>
            <a:endParaRPr lang="zh-CN" altLang="en-US" sz="2000" dirty="0"/>
          </a:p>
          <a:p>
            <a:pPr algn="just">
              <a:lnSpc>
                <a:spcPct val="110000"/>
              </a:lnSpc>
            </a:pPr>
            <a:r>
              <a:rPr lang="zh-CN" altLang="en-US" sz="2000" dirty="0"/>
              <a:t>　　（三）克扣或者拒不按时支付社会保险待遇的；</a:t>
            </a:r>
            <a:endParaRPr lang="zh-CN" altLang="en-US" sz="2000" dirty="0"/>
          </a:p>
          <a:p>
            <a:pPr algn="just">
              <a:lnSpc>
                <a:spcPct val="110000"/>
              </a:lnSpc>
            </a:pPr>
            <a:r>
              <a:rPr lang="zh-CN" altLang="en-US" sz="2000" dirty="0"/>
              <a:t>　　（四）丢失或者篡改缴费记录、享受社会保险待遇记录等社会保险数据、个人权益记录的；</a:t>
            </a:r>
            <a:endParaRPr lang="zh-CN" altLang="en-US" sz="2000" dirty="0"/>
          </a:p>
          <a:p>
            <a:pPr algn="just">
              <a:lnSpc>
                <a:spcPct val="110000"/>
              </a:lnSpc>
            </a:pPr>
            <a:r>
              <a:rPr lang="zh-CN" altLang="en-US" sz="2000" dirty="0"/>
              <a:t>　　（五）有违反社会保险法律、法规的其他行为的。</a:t>
            </a:r>
            <a:endParaRPr lang="zh-CN" altLang="en-US" sz="2000" dirty="0"/>
          </a:p>
          <a:p>
            <a:pPr algn="just">
              <a:lnSpc>
                <a:spcPct val="110000"/>
              </a:lnSpc>
            </a:pPr>
            <a:r>
              <a:rPr lang="zh-CN" altLang="en-US" sz="2000" dirty="0">
                <a:solidFill>
                  <a:srgbClr val="0070C0"/>
                </a:solidFill>
                <a:sym typeface="+mn-ea"/>
              </a:rPr>
              <a:t>【解读】</a:t>
            </a:r>
            <a:r>
              <a:rPr lang="zh-CN" altLang="en-US" sz="2000" dirty="0">
                <a:solidFill>
                  <a:srgbClr val="0070C0"/>
                </a:solidFill>
              </a:rPr>
              <a:t>本条系关于社保经办机构及其工作人员违法行为法律责任的规定。</a:t>
            </a:r>
            <a:endParaRPr lang="zh-CN" altLang="en-US" sz="2000" dirty="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400" dirty="0"/>
              <a:t>　　第九十条　社会保险费征收机构擅自更改社会保险费缴费基数、费率，导致少收或者多收社会保险费的，由有关行政部门责令其追缴应当缴纳的社会保险费或者退还不应当缴纳的社会保险费；对直接负责的主管人员和其他直接责任人员依法给予处分。</a:t>
            </a:r>
            <a:endParaRPr lang="zh-CN" altLang="en-US" sz="2400" dirty="0"/>
          </a:p>
          <a:p>
            <a:pPr algn="just">
              <a:lnSpc>
                <a:spcPct val="110000"/>
              </a:lnSpc>
            </a:pPr>
            <a:r>
              <a:rPr lang="zh-CN" altLang="en-US" sz="2400" dirty="0">
                <a:solidFill>
                  <a:srgbClr val="0070C0"/>
                </a:solidFill>
                <a:sym typeface="+mn-ea"/>
              </a:rPr>
              <a:t>【解读】</a:t>
            </a:r>
            <a:r>
              <a:rPr lang="zh-CN" altLang="en-US" sz="2400" dirty="0">
                <a:solidFill>
                  <a:srgbClr val="0070C0"/>
                </a:solidFill>
              </a:rPr>
              <a:t>本条系关于社会保险费征收机构法律责任的规定。</a:t>
            </a:r>
            <a:endParaRPr lang="zh-CN" altLang="en-US" sz="2400" dirty="0"/>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636270" y="1623695"/>
            <a:ext cx="8001000" cy="4485640"/>
          </a:xfrm>
        </p:spPr>
        <p:txBody>
          <a:bodyPr/>
          <a:lstStyle/>
          <a:p>
            <a:pPr algn="just">
              <a:lnSpc>
                <a:spcPct val="110000"/>
              </a:lnSpc>
            </a:pPr>
            <a:r>
              <a:rPr lang="zh-CN" altLang="en-US" sz="2100" dirty="0">
                <a:solidFill>
                  <a:srgbClr val="0070C0"/>
                </a:solidFill>
              </a:rPr>
              <a:t>　　一、社会保险费缴费基数和费率决定了社保基金的收入，反映了国家社会保险费负担水平，应当由国家做出规定，目前缴费基数和费率由国家做出原则规定，具体由统筹地区做出规定。社会保险费征收机构擅自更改社会保险费缴费基数、费率，导致少收，会损害社保基金的安全，多收则会加重用人单位的负担，都属违法行为。</a:t>
            </a:r>
            <a:endParaRPr lang="zh-CN" altLang="en-US" sz="2100" dirty="0">
              <a:solidFill>
                <a:srgbClr val="0070C0"/>
              </a:solidFill>
            </a:endParaRPr>
          </a:p>
          <a:p>
            <a:pPr algn="just">
              <a:lnSpc>
                <a:spcPct val="110000"/>
              </a:lnSpc>
            </a:pPr>
            <a:r>
              <a:rPr lang="zh-CN" altLang="en-US" sz="2100" dirty="0">
                <a:solidFill>
                  <a:srgbClr val="0070C0"/>
                </a:solidFill>
              </a:rPr>
              <a:t>　　二、法律责任</a:t>
            </a:r>
            <a:endParaRPr lang="zh-CN" altLang="en-US" sz="2100" dirty="0">
              <a:solidFill>
                <a:srgbClr val="0070C0"/>
              </a:solidFill>
            </a:endParaRPr>
          </a:p>
          <a:p>
            <a:pPr algn="just">
              <a:lnSpc>
                <a:spcPct val="110000"/>
              </a:lnSpc>
            </a:pPr>
            <a:r>
              <a:rPr lang="zh-CN" altLang="en-US" sz="2100" dirty="0">
                <a:solidFill>
                  <a:srgbClr val="0070C0"/>
                </a:solidFill>
              </a:rPr>
              <a:t>　　（1）有关行政部门责令其追缴应当缴纳的社会保险费或者退还不应当缴纳的社会保险费。</a:t>
            </a:r>
            <a:r>
              <a:rPr lang="zh-CN" altLang="en-US" sz="2100" dirty="0">
                <a:solidFill>
                  <a:srgbClr val="0000FF"/>
                </a:solidFill>
              </a:rPr>
              <a:t>这里的“有关行政部门”是指社会保险行政部门或税务机关。</a:t>
            </a:r>
            <a:endParaRPr lang="zh-CN" altLang="en-US" sz="2100" dirty="0">
              <a:solidFill>
                <a:srgbClr val="0000FF"/>
              </a:solidFill>
            </a:endParaRPr>
          </a:p>
          <a:p>
            <a:pPr algn="just">
              <a:lnSpc>
                <a:spcPct val="110000"/>
              </a:lnSpc>
            </a:pPr>
            <a:r>
              <a:rPr lang="zh-CN" altLang="en-US" sz="2100" dirty="0">
                <a:solidFill>
                  <a:srgbClr val="0070C0"/>
                </a:solidFill>
              </a:rPr>
              <a:t>　　（2）对直接负责的主管人员和其他直接责任人员依法给予处分。</a:t>
            </a:r>
            <a:endParaRPr lang="zh-CN" altLang="en-US" sz="2100" dirty="0">
              <a:solidFill>
                <a:srgbClr val="0070C0"/>
              </a:solidFill>
            </a:endParaRPr>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400" dirty="0"/>
              <a:t>　　第九十一条　违反本法规定，隐匿、转移、侵占、挪用社会保险基金或者违规投资运营的，由社会保险行政部门、财政部门、审计机关责令追回；有违法所得的，没收违法所得；对直接负责的主管人员和其他直接责任人员依法给予处分。</a:t>
            </a:r>
            <a:endParaRPr lang="zh-CN" altLang="en-US" sz="2400" dirty="0"/>
          </a:p>
          <a:p>
            <a:pPr algn="just">
              <a:lnSpc>
                <a:spcPct val="110000"/>
              </a:lnSpc>
            </a:pPr>
            <a:r>
              <a:rPr lang="zh-CN" altLang="en-US" sz="2400" dirty="0">
                <a:solidFill>
                  <a:srgbClr val="0070C0"/>
                </a:solidFill>
                <a:sym typeface="+mn-ea"/>
              </a:rPr>
              <a:t>【解读】</a:t>
            </a:r>
            <a:r>
              <a:rPr lang="zh-CN" altLang="en-US" sz="2400" dirty="0">
                <a:solidFill>
                  <a:srgbClr val="0070C0"/>
                </a:solidFill>
              </a:rPr>
              <a:t>本条系关于侵害社保基金或违规投资运营法律责任的规定。</a:t>
            </a:r>
            <a:endParaRPr lang="zh-CN" altLang="en-US" sz="2400" dirty="0"/>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400" dirty="0"/>
              <a:t>　　第九十二条　社会保险行政部门和其他有关行政部门、社会保险经办机构、社会保险费征收机构及其工作人员泄露用人单位和个人信息的，对直接负责的主管人员和其他直接责任人员依法给予处分；给用人单位或者个人造成损失的，应当承担赔偿责任。</a:t>
            </a:r>
            <a:endParaRPr lang="zh-CN" altLang="en-US" sz="2400" dirty="0"/>
          </a:p>
          <a:p>
            <a:pPr algn="just">
              <a:lnSpc>
                <a:spcPct val="110000"/>
              </a:lnSpc>
            </a:pPr>
            <a:r>
              <a:rPr lang="zh-CN" altLang="en-US" sz="2400" dirty="0">
                <a:solidFill>
                  <a:srgbClr val="0070C0"/>
                </a:solidFill>
                <a:sym typeface="+mn-ea"/>
              </a:rPr>
              <a:t>【解读】</a:t>
            </a:r>
            <a:r>
              <a:rPr lang="zh-CN" altLang="en-US" sz="2400" dirty="0">
                <a:solidFill>
                  <a:srgbClr val="0070C0"/>
                </a:solidFill>
              </a:rPr>
              <a:t>本条系关于泄露用人单位和个人信息行政责任的规定。</a:t>
            </a:r>
            <a:endParaRPr lang="zh-CN" alt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9" name="文本占位符 331778"/>
          <p:cNvSpPr>
            <a:spLocks noGrp="1"/>
          </p:cNvSpPr>
          <p:nvPr>
            <p:ph type="body" idx="1"/>
          </p:nvPr>
        </p:nvSpPr>
        <p:spPr/>
        <p:txBody>
          <a:bodyPr/>
          <a:lstStyle/>
          <a:p>
            <a:pPr algn="just">
              <a:lnSpc>
                <a:spcPct val="80000"/>
              </a:lnSpc>
            </a:pPr>
            <a:r>
              <a:rPr lang="zh-CN" altLang="en-US" sz="2800" dirty="0"/>
              <a:t>　　第六条　国家对社会保险基金实行严格监管。</a:t>
            </a:r>
            <a:endParaRPr lang="zh-CN" altLang="en-US" sz="2800" dirty="0"/>
          </a:p>
          <a:p>
            <a:pPr algn="just">
              <a:lnSpc>
                <a:spcPct val="80000"/>
              </a:lnSpc>
            </a:pPr>
            <a:r>
              <a:rPr lang="zh-CN" altLang="en-US" sz="2800" dirty="0"/>
              <a:t>　　国务院和省、自治区、直辖市人民政府建立健全社会保险基金监督管理制度，保障社会保险基金安全、有效运行。</a:t>
            </a:r>
            <a:endParaRPr lang="zh-CN" altLang="en-US" sz="2800" dirty="0"/>
          </a:p>
          <a:p>
            <a:pPr algn="just">
              <a:lnSpc>
                <a:spcPct val="80000"/>
              </a:lnSpc>
            </a:pPr>
            <a:r>
              <a:rPr lang="zh-CN" altLang="en-US" sz="2800" dirty="0"/>
              <a:t>　　县级以上人民政府采取措施，鼓励和支持社会各方面参与社会保险基金的监督。</a:t>
            </a:r>
            <a:endParaRPr lang="zh-CN" altLang="en-US" sz="2800" dirty="0"/>
          </a:p>
          <a:p>
            <a:pPr algn="just">
              <a:lnSpc>
                <a:spcPct val="80000"/>
              </a:lnSpc>
            </a:pPr>
            <a:r>
              <a:rPr lang="zh-CN" altLang="en-US" sz="2800" dirty="0">
                <a:solidFill>
                  <a:srgbClr val="0070C0"/>
                </a:solidFill>
                <a:sym typeface="+mn-ea"/>
              </a:rPr>
              <a:t>【解读】</a:t>
            </a:r>
            <a:r>
              <a:rPr lang="zh-CN" altLang="en-US" sz="2800" dirty="0">
                <a:solidFill>
                  <a:srgbClr val="0070C0"/>
                </a:solidFill>
              </a:rPr>
              <a:t>本条系关于社保基金监督的规定。</a:t>
            </a:r>
            <a:r>
              <a:rPr lang="en-US" altLang="zh-CN" sz="2800" dirty="0">
                <a:solidFill>
                  <a:srgbClr val="0070C0"/>
                </a:solidFill>
              </a:rPr>
              <a:t>  </a:t>
            </a:r>
            <a:endParaRPr lang="en-US" altLang="zh-CN" sz="2800" dirty="0">
              <a:solidFill>
                <a:srgbClr val="0070C0"/>
              </a:solidFill>
            </a:endParaRPr>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71183" y="543560"/>
            <a:ext cx="8001000" cy="4267200"/>
          </a:xfrm>
        </p:spPr>
        <p:txBody>
          <a:bodyPr/>
          <a:lstStyle/>
          <a:p>
            <a:pPr algn="just">
              <a:lnSpc>
                <a:spcPct val="110000"/>
              </a:lnSpc>
            </a:pPr>
            <a:r>
              <a:rPr lang="zh-CN" altLang="en-US" sz="2000" dirty="0">
                <a:solidFill>
                  <a:srgbClr val="0070C0"/>
                </a:solidFill>
              </a:rPr>
              <a:t>　　一、用人单位和个人信息事关用人单位的商业秘密和个人隐私，一旦泄露会影响企业经济利益和个人的正常生活。在社会保险登记、社会保险费征收和社会保险监督检查等过程中，社保经办机构、社会保险费征收机构、保险行政部门、卫生行政部门、审计部门等有关部门及其工作人员掌握了用人单位和个人的大量信息，前述机构和人员应依法承担保密责任，不得以任何形式泄露。</a:t>
            </a:r>
            <a:endParaRPr lang="zh-CN" altLang="en-US" sz="2000" dirty="0">
              <a:solidFill>
                <a:srgbClr val="0070C0"/>
              </a:solidFill>
            </a:endParaRPr>
          </a:p>
          <a:p>
            <a:pPr algn="just">
              <a:lnSpc>
                <a:spcPct val="110000"/>
              </a:lnSpc>
            </a:pPr>
            <a:r>
              <a:rPr lang="zh-CN" altLang="en-US" sz="2000" dirty="0">
                <a:solidFill>
                  <a:srgbClr val="0070C0"/>
                </a:solidFill>
              </a:rPr>
              <a:t>　　二、泄露信息的法律责任</a:t>
            </a:r>
            <a:endParaRPr lang="zh-CN" altLang="en-US" sz="2000" dirty="0">
              <a:solidFill>
                <a:srgbClr val="0070C0"/>
              </a:solidFill>
            </a:endParaRPr>
          </a:p>
          <a:p>
            <a:pPr algn="just">
              <a:lnSpc>
                <a:spcPct val="120000"/>
              </a:lnSpc>
            </a:pPr>
            <a:r>
              <a:rPr lang="zh-CN" altLang="en-US" sz="1950" dirty="0">
                <a:solidFill>
                  <a:srgbClr val="0070C0"/>
                </a:solidFill>
              </a:rPr>
              <a:t>　　（1）对直接负责的主管人员和其他直接责任人员依法给予处分。</a:t>
            </a:r>
            <a:endParaRPr lang="zh-CN" altLang="en-US" sz="1950" dirty="0">
              <a:solidFill>
                <a:srgbClr val="0070C0"/>
              </a:solidFill>
            </a:endParaRPr>
          </a:p>
          <a:p>
            <a:pPr algn="just">
              <a:lnSpc>
                <a:spcPct val="120000"/>
              </a:lnSpc>
            </a:pPr>
            <a:r>
              <a:rPr lang="zh-CN" altLang="en-US" sz="1950" dirty="0">
                <a:solidFill>
                  <a:srgbClr val="0070C0"/>
                </a:solidFill>
              </a:rPr>
              <a:t>　　（2）给用人单位或者个人造成损失的，应当承担赔偿责任。赔偿的前提是必须给用人单位或者个人造成损失，无损失则无赔偿。</a:t>
            </a:r>
            <a:endParaRPr lang="zh-CN" altLang="en-US" sz="1950" dirty="0">
              <a:solidFill>
                <a:srgbClr val="0070C0"/>
              </a:solidFill>
            </a:endParaRPr>
          </a:p>
          <a:p>
            <a:pPr algn="just">
              <a:lnSpc>
                <a:spcPct val="110000"/>
              </a:lnSpc>
            </a:pPr>
            <a:r>
              <a:rPr lang="zh-CN" altLang="en-US" sz="2000" dirty="0">
                <a:solidFill>
                  <a:srgbClr val="0070C0"/>
                </a:solidFill>
              </a:rPr>
              <a:t>　　（3）工作人员将本单位在履行职责或提供服务过程中获得的公民个人信息，出售或者非法提供给他人，情节严重的，处三年以下有期徒刑或者拘役，并处或者单处罚金。单位犯前两款罪的，对单位判处罚金，并对其直接负责的主管人员和其他直接责任人员，依照前述规定处罚。</a:t>
            </a:r>
            <a:endParaRPr lang="zh-CN" altLang="en-US" sz="2000" dirty="0">
              <a:solidFill>
                <a:srgbClr val="0070C0"/>
              </a:solidFill>
            </a:endParaRPr>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400" dirty="0"/>
              <a:t>　　第九十三条 国家工作人员在社会保险管理、监督工作中滥用职权、玩忽职守、徇私舞弊的，依法给予处分。</a:t>
            </a:r>
            <a:endParaRPr lang="zh-CN" altLang="en-US" sz="2400" dirty="0"/>
          </a:p>
          <a:p>
            <a:pPr algn="just">
              <a:lnSpc>
                <a:spcPct val="110000"/>
              </a:lnSpc>
            </a:pPr>
            <a:r>
              <a:rPr lang="zh-CN" altLang="en-US" sz="2400" dirty="0">
                <a:solidFill>
                  <a:srgbClr val="0070C0"/>
                </a:solidFill>
                <a:sym typeface="+mn-ea"/>
              </a:rPr>
              <a:t>【解读】</a:t>
            </a:r>
            <a:r>
              <a:rPr lang="zh-CN" altLang="en-US" sz="2400" dirty="0">
                <a:solidFill>
                  <a:srgbClr val="0070C0"/>
                </a:solidFill>
              </a:rPr>
              <a:t>本条系关于国家工作人员滥用职权、玩忽职守、徇私舞弊行政责任的规定。</a:t>
            </a:r>
            <a:endParaRPr lang="zh-CN" altLang="en-US" sz="2400" dirty="0"/>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67055" y="1722755"/>
            <a:ext cx="8001000" cy="4404995"/>
          </a:xfrm>
        </p:spPr>
        <p:txBody>
          <a:bodyPr/>
          <a:lstStyle/>
          <a:p>
            <a:pPr algn="just">
              <a:lnSpc>
                <a:spcPct val="110000"/>
              </a:lnSpc>
            </a:pPr>
            <a:r>
              <a:rPr lang="zh-CN" altLang="en-US" sz="2000" dirty="0"/>
              <a:t>　　第九十四条 违反本法规定，构成犯罪的，依法追究刑事责任。</a:t>
            </a:r>
            <a:endParaRPr lang="zh-CN" altLang="en-US" sz="2000" dirty="0"/>
          </a:p>
          <a:p>
            <a:pPr algn="just">
              <a:lnSpc>
                <a:spcPct val="110000"/>
              </a:lnSpc>
            </a:pPr>
            <a:r>
              <a:rPr lang="zh-CN" altLang="en-US" sz="2000" dirty="0">
                <a:solidFill>
                  <a:srgbClr val="0070C0"/>
                </a:solidFill>
                <a:sym typeface="+mn-ea"/>
              </a:rPr>
              <a:t>【解读】</a:t>
            </a:r>
            <a:r>
              <a:rPr lang="zh-CN" altLang="en-US" sz="2000" dirty="0">
                <a:solidFill>
                  <a:srgbClr val="0070C0"/>
                </a:solidFill>
              </a:rPr>
              <a:t>本条系关于违反本法的刑事责任的规定。</a:t>
            </a:r>
            <a:endParaRPr lang="zh-CN" altLang="en-US" sz="2000" dirty="0">
              <a:solidFill>
                <a:srgbClr val="0070C0"/>
              </a:solidFill>
            </a:endParaRPr>
          </a:p>
          <a:p>
            <a:pPr algn="just">
              <a:lnSpc>
                <a:spcPct val="120000"/>
              </a:lnSpc>
            </a:pPr>
            <a:r>
              <a:rPr lang="zh-CN" altLang="en-US" sz="1800" dirty="0">
                <a:solidFill>
                  <a:srgbClr val="0070C0"/>
                </a:solidFill>
              </a:rPr>
              <a:t>　　一、本法第九十一条规定了挪用社保基金等违法行为的法律责任，情节严重的，涉嫌构成刑法第三百八十四条规定的挪用公款罪。</a:t>
            </a:r>
            <a:endParaRPr lang="zh-CN" altLang="en-US" sz="1800" dirty="0">
              <a:solidFill>
                <a:srgbClr val="0070C0"/>
              </a:solidFill>
            </a:endParaRPr>
          </a:p>
          <a:p>
            <a:pPr algn="just">
              <a:lnSpc>
                <a:spcPct val="120000"/>
              </a:lnSpc>
            </a:pPr>
            <a:r>
              <a:rPr lang="zh-CN" altLang="en-US" sz="1800" dirty="0">
                <a:solidFill>
                  <a:srgbClr val="0070C0"/>
                </a:solidFill>
              </a:rPr>
              <a:t>　　二、本法第九十二条规定了泄露个人信息等违法行为的法律责任，情节严重的，涉嫌构成刑法第二百五十三条规定的出售、非法提供公民个人信息罪。</a:t>
            </a:r>
            <a:endParaRPr lang="zh-CN" altLang="en-US" sz="1800" dirty="0">
              <a:solidFill>
                <a:srgbClr val="0070C0"/>
              </a:solidFill>
            </a:endParaRPr>
          </a:p>
          <a:p>
            <a:pPr algn="just">
              <a:lnSpc>
                <a:spcPct val="120000"/>
              </a:lnSpc>
            </a:pPr>
            <a:r>
              <a:rPr lang="zh-CN" altLang="en-US" sz="1800" dirty="0">
                <a:solidFill>
                  <a:srgbClr val="0070C0"/>
                </a:solidFill>
              </a:rPr>
              <a:t>　　三、本法第九十三条规定了国家工作人员在社会保险管理、监督工作中滥用职权、玩忽职守、徇私舞弊的法律责任，情节严重的，涉嫌构成刑法第三百九十七条规定的滥用职权罪、玩忽职守罪、徇私枉法罪。</a:t>
            </a:r>
            <a:endParaRPr lang="zh-CN" altLang="en-US" sz="1800" dirty="0">
              <a:solidFill>
                <a:srgbClr val="0070C0"/>
              </a:solidFill>
            </a:endParaRPr>
          </a:p>
          <a:p>
            <a:pPr algn="just">
              <a:lnSpc>
                <a:spcPct val="120000"/>
              </a:lnSpc>
            </a:pPr>
            <a:r>
              <a:rPr lang="zh-CN" altLang="en-US" sz="1800" dirty="0">
                <a:solidFill>
                  <a:srgbClr val="0070C0"/>
                </a:solidFill>
              </a:rPr>
              <a:t>　　四、本法第八十七条、第八十八条、第八十九条规定的违法行为，构成犯罪的，也要根据刑法有关规定追究刑事责任。</a:t>
            </a:r>
            <a:endParaRPr lang="zh-CN" altLang="en-US" sz="1800" dirty="0">
              <a:solidFill>
                <a:srgbClr val="0070C0"/>
              </a:solidFill>
            </a:endParaRP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400" dirty="0"/>
              <a:t>　　第九十五条　进城务工的农村居民依照本法规定参加社会保险。</a:t>
            </a:r>
            <a:endParaRPr lang="zh-CN" altLang="en-US" sz="2400" dirty="0"/>
          </a:p>
          <a:p>
            <a:pPr algn="just">
              <a:lnSpc>
                <a:spcPct val="110000"/>
              </a:lnSpc>
            </a:pPr>
            <a:r>
              <a:rPr lang="zh-CN" altLang="en-US" sz="2400" dirty="0">
                <a:solidFill>
                  <a:srgbClr val="0070C0"/>
                </a:solidFill>
                <a:sym typeface="+mn-ea"/>
              </a:rPr>
              <a:t>【解读】</a:t>
            </a:r>
            <a:r>
              <a:rPr lang="zh-CN" altLang="en-US" sz="2400" dirty="0">
                <a:solidFill>
                  <a:srgbClr val="0070C0"/>
                </a:solidFill>
              </a:rPr>
              <a:t>本条系关于进城务工的农村居民参加社会保险的规定。</a:t>
            </a:r>
            <a:endParaRPr lang="zh-CN" altLang="en-US" sz="2400" dirty="0">
              <a:solidFill>
                <a:srgbClr val="0070C0"/>
              </a:solidFill>
            </a:endParaRPr>
          </a:p>
          <a:p>
            <a:pPr algn="just">
              <a:lnSpc>
                <a:spcPct val="110000"/>
              </a:lnSpc>
            </a:pPr>
            <a:r>
              <a:rPr lang="zh-CN" altLang="en-US" sz="2400" dirty="0">
                <a:solidFill>
                  <a:srgbClr val="0070C0"/>
                </a:solidFill>
              </a:rPr>
              <a:t>　　进城务工的农村居民是指与用人单位建立劳动关系的农村居民，即农民工。这些农村居民与城镇职工没有身份差别，应当与城镇职工一样参加社会保险，纳入与职工相关联的职工基本养老保险、职工基本医疗保险、工伤保险等社会保险制度中。</a:t>
            </a:r>
            <a:endParaRPr lang="zh-CN" altLang="en-US" sz="2400" dirty="0">
              <a:solidFill>
                <a:srgbClr val="0070C0"/>
              </a:solidFill>
            </a:endParaRPr>
          </a:p>
        </p:txBody>
      </p:sp>
      <p:sp>
        <p:nvSpPr>
          <p:cNvPr id="252930" name="标题 252929"/>
          <p:cNvSpPr>
            <a:spLocks noGrp="1"/>
          </p:cNvSpPr>
          <p:nvPr>
            <p:ph type="title"/>
          </p:nvPr>
        </p:nvSpPr>
        <p:spPr/>
        <p:txBody>
          <a:bodyPr anchor="b"/>
          <a:lstStyle/>
          <a:p>
            <a:r>
              <a:rPr lang="zh-CN" dirty="0"/>
              <a:t>第十二章　附则</a:t>
            </a:r>
            <a:endParaRPr lang="zh-CN" dirty="0"/>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400" dirty="0"/>
              <a:t>　　第九十六条　征收农村集体所有的土地，应当足额安排被征地农民的社会保险费，按照国务院规定将被征地农民纳入相应的社会保险制度。</a:t>
            </a:r>
            <a:endParaRPr lang="zh-CN" altLang="en-US" sz="2400" dirty="0"/>
          </a:p>
          <a:p>
            <a:pPr algn="just">
              <a:lnSpc>
                <a:spcPct val="110000"/>
              </a:lnSpc>
            </a:pPr>
            <a:r>
              <a:rPr lang="zh-CN" altLang="en-US" sz="2400" dirty="0">
                <a:solidFill>
                  <a:srgbClr val="0070C0"/>
                </a:solidFill>
                <a:sym typeface="+mn-ea"/>
              </a:rPr>
              <a:t>【解读】</a:t>
            </a:r>
            <a:r>
              <a:rPr lang="zh-CN" altLang="en-US" sz="2400" dirty="0">
                <a:solidFill>
                  <a:srgbClr val="0070C0"/>
                </a:solidFill>
              </a:rPr>
              <a:t>本条系关于被征地农民社会保险的规定。</a:t>
            </a:r>
            <a:endParaRPr lang="zh-CN" altLang="en-US" sz="2400" dirty="0"/>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71183" y="1613535"/>
            <a:ext cx="8001000" cy="4267200"/>
          </a:xfrm>
        </p:spPr>
        <p:txBody>
          <a:bodyPr/>
          <a:lstStyle/>
          <a:p>
            <a:pPr algn="just">
              <a:lnSpc>
                <a:spcPct val="110000"/>
              </a:lnSpc>
            </a:pPr>
            <a:r>
              <a:rPr lang="zh-CN" altLang="en-US" sz="2400" dirty="0"/>
              <a:t>　　第九十七条　外国人在中国境内就业的，参照本法规定参加社会保险。</a:t>
            </a:r>
            <a:endParaRPr lang="zh-CN" altLang="en-US" sz="2400" dirty="0"/>
          </a:p>
          <a:p>
            <a:pPr algn="just">
              <a:lnSpc>
                <a:spcPct val="110000"/>
              </a:lnSpc>
            </a:pPr>
            <a:r>
              <a:rPr lang="zh-CN" altLang="en-US" sz="2400" dirty="0">
                <a:solidFill>
                  <a:srgbClr val="0070C0"/>
                </a:solidFill>
                <a:sym typeface="+mn-ea"/>
              </a:rPr>
              <a:t>【解读】</a:t>
            </a:r>
            <a:r>
              <a:rPr lang="zh-CN" altLang="en-US" sz="2400" dirty="0">
                <a:solidFill>
                  <a:srgbClr val="0070C0"/>
                </a:solidFill>
              </a:rPr>
              <a:t>本条系关于外国人参加我国社会保险的规定。</a:t>
            </a:r>
            <a:endParaRPr lang="zh-CN" altLang="en-US" sz="2400" dirty="0">
              <a:solidFill>
                <a:srgbClr val="0070C0"/>
              </a:solidFill>
            </a:endParaRPr>
          </a:p>
          <a:p>
            <a:pPr algn="just">
              <a:lnSpc>
                <a:spcPct val="110000"/>
              </a:lnSpc>
            </a:pPr>
            <a:r>
              <a:rPr lang="zh-CN" altLang="en-US" sz="1800" dirty="0">
                <a:solidFill>
                  <a:srgbClr val="0070C0"/>
                </a:solidFill>
              </a:rPr>
              <a:t>　　外国人在中国境内就业的，参照本法规定参加社会保险。所谓参照，是指原则依照本法执行，但允许有所变通。在没有变通规定时，外国人应当依照本法参加社会保险。在有权机关作出变通规定时，外国人参加社会保险按照变通规定执行，这些变通规定包括《社会保险费征缴暂行条例》、有关社会保险的双边协定，变通的内容包括是否需要参加社会保险以及参加哪几项社会保险。所谓外国人，是指依照国籍法规定不具有中国国籍的人员，包括具有外国国籍人员和无国籍人员。</a:t>
            </a:r>
            <a:endParaRPr lang="zh-CN" altLang="en-US" sz="1800" dirty="0">
              <a:solidFill>
                <a:srgbClr val="0070C0"/>
              </a:solidFill>
            </a:endParaRPr>
          </a:p>
          <a:p>
            <a:pPr algn="just">
              <a:lnSpc>
                <a:spcPct val="110000"/>
              </a:lnSpc>
            </a:pPr>
            <a:r>
              <a:rPr lang="zh-CN" altLang="en-US" sz="1800" dirty="0">
                <a:solidFill>
                  <a:srgbClr val="0070C0"/>
                </a:solidFill>
              </a:rPr>
              <a:t>　　按照《外国人在中国就业管理规定》，外国人在中国就业，是指没有取得定居权的外国人在中国境内依法从事社会劳动并获取劳动报酬的行为。</a:t>
            </a:r>
            <a:r>
              <a:rPr lang="zh-CN" altLang="en-US" sz="1800" dirty="0">
                <a:solidFill>
                  <a:srgbClr val="0000FF"/>
                </a:solidFill>
              </a:rPr>
              <a:t>台湾居民、香港和澳门居民</a:t>
            </a:r>
            <a:r>
              <a:rPr lang="zh-CN" altLang="en-US" sz="1800" dirty="0">
                <a:solidFill>
                  <a:srgbClr val="0070C0"/>
                </a:solidFill>
              </a:rPr>
              <a:t>属于中国公民，适用《台湾香港澳民居民在内地就业管理规定》，按照《社会保险费征缴暂行条例》的规定缴纳社会保险费，不适用本条规定。</a:t>
            </a:r>
            <a:endParaRPr lang="zh-CN" altLang="en-US" sz="1800" dirty="0">
              <a:solidFill>
                <a:srgbClr val="0070C0"/>
              </a:solidFill>
            </a:endParaRPr>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400" dirty="0"/>
              <a:t>　　第九十八条　本法自2011年7月1日起施行。</a:t>
            </a:r>
            <a:endParaRPr lang="zh-CN" altLang="en-US" sz="2400" dirty="0"/>
          </a:p>
          <a:p>
            <a:pPr algn="just">
              <a:lnSpc>
                <a:spcPct val="110000"/>
              </a:lnSpc>
            </a:pPr>
            <a:r>
              <a:rPr lang="zh-CN" altLang="en-US" sz="2400" dirty="0">
                <a:solidFill>
                  <a:srgbClr val="0070C0"/>
                </a:solidFill>
                <a:sym typeface="+mn-ea"/>
              </a:rPr>
              <a:t>【解读】</a:t>
            </a:r>
            <a:r>
              <a:rPr lang="zh-CN" altLang="en-US" sz="2400" dirty="0">
                <a:solidFill>
                  <a:srgbClr val="0070C0"/>
                </a:solidFill>
              </a:rPr>
              <a:t>本条系关于实施日期的规定。</a:t>
            </a:r>
            <a:endParaRPr lang="zh-CN" alt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3" name="文本占位符 332802"/>
          <p:cNvSpPr>
            <a:spLocks noGrp="1"/>
          </p:cNvSpPr>
          <p:nvPr>
            <p:ph type="body" idx="1"/>
          </p:nvPr>
        </p:nvSpPr>
        <p:spPr/>
        <p:txBody>
          <a:bodyPr/>
          <a:lstStyle/>
          <a:p>
            <a:pPr algn="just">
              <a:lnSpc>
                <a:spcPct val="90000"/>
              </a:lnSpc>
            </a:pPr>
            <a:r>
              <a:rPr lang="zh-CN" sz="2800" dirty="0"/>
              <a:t>　　</a:t>
            </a:r>
            <a:r>
              <a:rPr sz="2800" dirty="0"/>
              <a:t>第七条</a:t>
            </a:r>
            <a:r>
              <a:rPr lang="zh-CN" sz="2800" dirty="0"/>
              <a:t>　</a:t>
            </a:r>
            <a:r>
              <a:rPr sz="2800" dirty="0"/>
              <a:t>国务院社会保险行政部门负责全国的社会保险管理工作，国务院其他有关部门在各自的职责范围内负责有关的社会保险工作。</a:t>
            </a:r>
            <a:endParaRPr sz="2800" dirty="0"/>
          </a:p>
          <a:p>
            <a:pPr algn="just">
              <a:lnSpc>
                <a:spcPct val="90000"/>
              </a:lnSpc>
            </a:pPr>
            <a:r>
              <a:rPr lang="zh-CN" sz="2800" dirty="0"/>
              <a:t>　　</a:t>
            </a:r>
            <a:r>
              <a:rPr sz="2800" dirty="0"/>
              <a:t>县级以上地方人民政府社会保险行政部门负责本行政区域的社会保险管理工作，县级以上地方人民政府其他有关部门在各自的职责范围内负责有关的社会保险工作。</a:t>
            </a:r>
            <a:endParaRPr sz="2800" dirty="0"/>
          </a:p>
          <a:p>
            <a:pPr algn="just">
              <a:lnSpc>
                <a:spcPct val="90000"/>
              </a:lnSpc>
            </a:pPr>
            <a:r>
              <a:rPr lang="zh-CN" altLang="en-US" sz="2800" dirty="0">
                <a:solidFill>
                  <a:srgbClr val="0070C0"/>
                </a:solidFill>
                <a:sym typeface="+mn-ea"/>
              </a:rPr>
              <a:t>【解读】</a:t>
            </a:r>
            <a:r>
              <a:rPr lang="zh-CN" altLang="en-US" sz="2800" dirty="0">
                <a:solidFill>
                  <a:srgbClr val="0070C0"/>
                </a:solidFill>
              </a:rPr>
              <a:t>本条系关于社保行政管理职责分工的规定。</a:t>
            </a:r>
            <a:r>
              <a:rPr lang="en-US" altLang="zh-CN" sz="2800" dirty="0">
                <a:solidFill>
                  <a:srgbClr val="0070C0"/>
                </a:solidFill>
              </a:rPr>
              <a:t> </a:t>
            </a:r>
            <a:r>
              <a:rPr lang="en-US" altLang="zh-CN" sz="2800" b="1" dirty="0"/>
              <a:t> </a:t>
            </a:r>
            <a:endParaRPr lang="en-US" altLang="zh-CN" sz="2800"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3" name="文本占位符 332802"/>
          <p:cNvSpPr>
            <a:spLocks noGrp="1"/>
          </p:cNvSpPr>
          <p:nvPr>
            <p:ph type="body" idx="1"/>
          </p:nvPr>
        </p:nvSpPr>
        <p:spPr/>
        <p:txBody>
          <a:bodyPr/>
          <a:lstStyle/>
          <a:p>
            <a:pPr algn="just">
              <a:lnSpc>
                <a:spcPct val="90000"/>
              </a:lnSpc>
            </a:pPr>
            <a:r>
              <a:rPr lang="zh-CN" sz="2800" dirty="0"/>
              <a:t>　　</a:t>
            </a:r>
            <a:r>
              <a:rPr sz="2800" dirty="0"/>
              <a:t>第八条</a:t>
            </a:r>
            <a:r>
              <a:rPr lang="zh-CN" sz="2800" dirty="0"/>
              <a:t>　</a:t>
            </a:r>
            <a:r>
              <a:rPr sz="2800" dirty="0"/>
              <a:t>社会保险经办机构提供社会保险服务，负责社会保险登记、个人权益记录、社会保险待遇支付等工作。</a:t>
            </a:r>
            <a:endParaRPr sz="2800" dirty="0"/>
          </a:p>
          <a:p>
            <a:pPr algn="just">
              <a:lnSpc>
                <a:spcPct val="90000"/>
              </a:lnSpc>
            </a:pPr>
            <a:r>
              <a:rPr lang="zh-CN" altLang="en-US" sz="2800" dirty="0">
                <a:solidFill>
                  <a:srgbClr val="0070C0"/>
                </a:solidFill>
                <a:sym typeface="+mn-ea"/>
              </a:rPr>
              <a:t>【解读】</a:t>
            </a:r>
            <a:r>
              <a:rPr lang="zh-CN" altLang="en-US" sz="2800" dirty="0">
                <a:solidFill>
                  <a:srgbClr val="0070C0"/>
                </a:solidFill>
              </a:rPr>
              <a:t>本条系关于社保经办机构职责的规定。</a:t>
            </a:r>
            <a:r>
              <a:rPr lang="en-US" altLang="zh-CN" sz="2800" dirty="0">
                <a:solidFill>
                  <a:srgbClr val="0070C0"/>
                </a:solidFill>
              </a:rPr>
              <a:t> </a:t>
            </a:r>
            <a:r>
              <a:rPr lang="en-US" altLang="zh-CN" sz="2800" b="1" dirty="0"/>
              <a:t> </a:t>
            </a:r>
            <a:endParaRPr lang="en-US" altLang="zh-CN" sz="2800"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3" name="文本占位符 332802"/>
          <p:cNvSpPr>
            <a:spLocks noGrp="1"/>
          </p:cNvSpPr>
          <p:nvPr>
            <p:ph type="body" idx="1"/>
          </p:nvPr>
        </p:nvSpPr>
        <p:spPr/>
        <p:txBody>
          <a:bodyPr/>
          <a:lstStyle/>
          <a:p>
            <a:pPr algn="just">
              <a:lnSpc>
                <a:spcPct val="90000"/>
              </a:lnSpc>
            </a:pPr>
            <a:r>
              <a:rPr lang="zh-CN" altLang="en-US" sz="2800" dirty="0"/>
              <a:t>　　第九条　工会依法维护职工的合法权益，有权参与社会保险重大事项的研究，参加社会保险监督委员会，对与职工社会保险权益有关的事项进行监督。 </a:t>
            </a:r>
            <a:endParaRPr lang="zh-CN" altLang="en-US" sz="2800" dirty="0"/>
          </a:p>
          <a:p>
            <a:pPr algn="just">
              <a:lnSpc>
                <a:spcPct val="90000"/>
              </a:lnSpc>
            </a:pPr>
            <a:r>
              <a:rPr lang="zh-CN" altLang="en-US" sz="2800" dirty="0">
                <a:solidFill>
                  <a:srgbClr val="0070C0"/>
                </a:solidFill>
                <a:sym typeface="+mn-ea"/>
              </a:rPr>
              <a:t>【解读】</a:t>
            </a:r>
            <a:r>
              <a:rPr lang="zh-CN" altLang="en-US" sz="2800" dirty="0">
                <a:solidFill>
                  <a:srgbClr val="0070C0"/>
                </a:solidFill>
              </a:rPr>
              <a:t>本条系关于工会在社会保险事业中责任的规定。</a:t>
            </a:r>
            <a:r>
              <a:rPr lang="en-US" altLang="zh-CN" sz="2800" dirty="0">
                <a:solidFill>
                  <a:srgbClr val="0070C0"/>
                </a:solidFill>
              </a:rPr>
              <a:t>  </a:t>
            </a:r>
            <a:endParaRPr lang="en-US" altLang="zh-CN" sz="2800" dirty="0">
              <a:solidFill>
                <a:srgbClr val="0070C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5" name="文本占位符 340994"/>
          <p:cNvSpPr>
            <a:spLocks noGrp="1"/>
          </p:cNvSpPr>
          <p:nvPr>
            <p:ph type="body" idx="1"/>
          </p:nvPr>
        </p:nvSpPr>
        <p:spPr/>
        <p:txBody>
          <a:bodyPr/>
          <a:lstStyle/>
          <a:p>
            <a:pPr algn="just"/>
            <a:r>
              <a:rPr lang="zh-CN" altLang="en-US" sz="2600" dirty="0"/>
              <a:t>　　第十条　职工</a:t>
            </a:r>
            <a:r>
              <a:rPr lang="zh-CN" altLang="en-US" sz="2600" dirty="0">
                <a:solidFill>
                  <a:srgbClr val="0000FF"/>
                </a:solidFill>
              </a:rPr>
              <a:t>应当</a:t>
            </a:r>
            <a:r>
              <a:rPr lang="zh-CN" altLang="en-US" sz="2600" dirty="0"/>
              <a:t>参加基本养老保险，由用人单位和职工共同缴纳基本养老保险费。</a:t>
            </a:r>
            <a:endParaRPr lang="zh-CN" altLang="en-US" sz="2600" dirty="0"/>
          </a:p>
          <a:p>
            <a:pPr algn="just"/>
            <a:r>
              <a:rPr lang="zh-CN" altLang="en-US" sz="2600" dirty="0"/>
              <a:t>　　无雇工的个体工商户、未在用人单位参加基本养老保险的非全日制从业人员以及其他灵活就业人员</a:t>
            </a:r>
            <a:r>
              <a:rPr lang="zh-CN" altLang="en-US" sz="2600" dirty="0">
                <a:solidFill>
                  <a:srgbClr val="0000FF"/>
                </a:solidFill>
              </a:rPr>
              <a:t>可以</a:t>
            </a:r>
            <a:r>
              <a:rPr lang="zh-CN" altLang="en-US" sz="2600" dirty="0"/>
              <a:t>参加基本养老保险，由个人缴纳基本养老保险费。</a:t>
            </a:r>
            <a:endParaRPr lang="zh-CN" altLang="en-US" sz="2600" dirty="0"/>
          </a:p>
          <a:p>
            <a:pPr algn="just"/>
            <a:r>
              <a:rPr lang="zh-CN" altLang="en-US" sz="2600" dirty="0"/>
              <a:t>　　公务员和参照公务员法管理的工作人员养老保险的办法由国务院规定。</a:t>
            </a:r>
            <a:endParaRPr lang="zh-CN" altLang="en-US" sz="2600" dirty="0"/>
          </a:p>
          <a:p>
            <a:pPr algn="just"/>
            <a:r>
              <a:rPr lang="zh-CN" altLang="en-US" sz="2600" dirty="0">
                <a:solidFill>
                  <a:srgbClr val="0070C0"/>
                </a:solidFill>
                <a:sym typeface="+mn-ea"/>
              </a:rPr>
              <a:t>【解读】</a:t>
            </a:r>
            <a:r>
              <a:rPr lang="zh-CN" altLang="en-US" sz="2600" dirty="0">
                <a:solidFill>
                  <a:srgbClr val="0070C0"/>
                </a:solidFill>
              </a:rPr>
              <a:t>本条系关于职工基本养老保险覆盖范围的规定。</a:t>
            </a:r>
            <a:endParaRPr lang="zh-CN" altLang="en-US" sz="2600" dirty="0">
              <a:solidFill>
                <a:srgbClr val="0070C0"/>
              </a:solidFill>
            </a:endParaRPr>
          </a:p>
        </p:txBody>
      </p:sp>
      <p:sp>
        <p:nvSpPr>
          <p:cNvPr id="334850" name="标题 334849"/>
          <p:cNvSpPr>
            <a:spLocks noGrp="1"/>
          </p:cNvSpPr>
          <p:nvPr>
            <p:ph type="title"/>
          </p:nvPr>
        </p:nvSpPr>
        <p:spPr/>
        <p:txBody>
          <a:bodyPr anchor="b"/>
          <a:lstStyle/>
          <a:p>
            <a:r>
              <a:rPr lang="zh-CN" altLang="en-US" b="1" dirty="0">
                <a:sym typeface="+mn-ea"/>
              </a:rPr>
              <a:t>第二章　基本养老保险 </a:t>
            </a:r>
            <a:endParaRPr b="1"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1" name="文本占位符 334850"/>
          <p:cNvSpPr>
            <a:spLocks noGrp="1"/>
          </p:cNvSpPr>
          <p:nvPr>
            <p:ph type="body" idx="1"/>
          </p:nvPr>
        </p:nvSpPr>
        <p:spPr>
          <a:xfrm>
            <a:off x="567055" y="1752600"/>
            <a:ext cx="8001000" cy="4335780"/>
          </a:xfrm>
        </p:spPr>
        <p:txBody>
          <a:bodyPr/>
          <a:lstStyle/>
          <a:p>
            <a:pPr algn="just">
              <a:lnSpc>
                <a:spcPct val="100000"/>
              </a:lnSpc>
            </a:pPr>
            <a:r>
              <a:rPr lang="zh-CN" altLang="en-US" sz="2200" b="1" dirty="0">
                <a:solidFill>
                  <a:srgbClr val="0070C0"/>
                </a:solidFill>
                <a:sym typeface="+mn-ea"/>
              </a:rPr>
              <a:t>基本养老保险的分类：</a:t>
            </a:r>
            <a:endParaRPr lang="zh-CN" altLang="en-US" sz="2200" b="1" dirty="0">
              <a:solidFill>
                <a:srgbClr val="0070C0"/>
              </a:solidFill>
              <a:sym typeface="+mn-ea"/>
            </a:endParaRPr>
          </a:p>
          <a:p>
            <a:pPr marL="0" indent="0" algn="just">
              <a:lnSpc>
                <a:spcPct val="100000"/>
              </a:lnSpc>
              <a:buNone/>
            </a:pPr>
            <a:r>
              <a:rPr lang="zh-CN" altLang="en-US" sz="2200" b="1" dirty="0">
                <a:solidFill>
                  <a:srgbClr val="0070C0"/>
                </a:solidFill>
                <a:sym typeface="+mn-ea"/>
              </a:rPr>
              <a:t>　　一、职工养老保险</a:t>
            </a:r>
            <a:endParaRPr lang="zh-CN" altLang="en-US" sz="2200" b="1" dirty="0">
              <a:solidFill>
                <a:srgbClr val="0070C0"/>
              </a:solidFill>
              <a:sym typeface="+mn-ea"/>
            </a:endParaRPr>
          </a:p>
          <a:p>
            <a:pPr marL="0" indent="0" algn="just">
              <a:lnSpc>
                <a:spcPct val="100000"/>
              </a:lnSpc>
              <a:buNone/>
            </a:pPr>
            <a:r>
              <a:rPr lang="zh-CN" altLang="en-US" sz="2200" dirty="0">
                <a:solidFill>
                  <a:srgbClr val="0070C0"/>
                </a:solidFill>
                <a:sym typeface="+mn-ea"/>
              </a:rPr>
              <a:t>　　第十条　职工应当参加基本养老保险，由用人单位和职工共同缴纳基本养老保险费。 </a:t>
            </a:r>
            <a:endParaRPr lang="zh-CN" altLang="en-US" sz="2200" dirty="0">
              <a:solidFill>
                <a:srgbClr val="0070C0"/>
              </a:solidFill>
              <a:sym typeface="+mn-ea"/>
            </a:endParaRPr>
          </a:p>
          <a:p>
            <a:pPr marL="0" indent="0" algn="just">
              <a:lnSpc>
                <a:spcPct val="100000"/>
              </a:lnSpc>
              <a:buNone/>
            </a:pPr>
            <a:r>
              <a:rPr lang="zh-CN" altLang="en-US" sz="2200" b="1" dirty="0">
                <a:solidFill>
                  <a:srgbClr val="0070C0"/>
                </a:solidFill>
                <a:sym typeface="+mn-ea"/>
              </a:rPr>
              <a:t>　　二、公务员养老保险（机关事业单位基本养老保险）</a:t>
            </a:r>
            <a:endParaRPr lang="zh-CN" altLang="en-US" sz="2200" b="1" dirty="0">
              <a:solidFill>
                <a:srgbClr val="0070C0"/>
              </a:solidFill>
              <a:sym typeface="+mn-ea"/>
            </a:endParaRPr>
          </a:p>
          <a:p>
            <a:pPr marL="0" indent="0" algn="just">
              <a:lnSpc>
                <a:spcPct val="100000"/>
              </a:lnSpc>
              <a:buNone/>
            </a:pPr>
            <a:r>
              <a:rPr lang="zh-CN" altLang="en-US" sz="2200" dirty="0">
                <a:solidFill>
                  <a:srgbClr val="0070C0"/>
                </a:solidFill>
                <a:sym typeface="+mn-ea"/>
              </a:rPr>
              <a:t>　　公务员和参照公务员法管理的工作人员养老保险的办法由国务院规定。 </a:t>
            </a:r>
            <a:endParaRPr lang="zh-CN" altLang="en-US" sz="2200" dirty="0">
              <a:solidFill>
                <a:srgbClr val="0070C0"/>
              </a:solidFill>
              <a:sym typeface="+mn-ea"/>
            </a:endParaRPr>
          </a:p>
          <a:p>
            <a:pPr marL="0" indent="0" algn="just">
              <a:lnSpc>
                <a:spcPct val="100000"/>
              </a:lnSpc>
              <a:buNone/>
            </a:pPr>
            <a:r>
              <a:rPr lang="zh-CN" altLang="en-US" sz="2200" b="1" dirty="0">
                <a:solidFill>
                  <a:srgbClr val="0070C0"/>
                </a:solidFill>
                <a:sym typeface="+mn-ea"/>
              </a:rPr>
              <a:t>　　三、新型农村社会养老保险</a:t>
            </a:r>
            <a:endParaRPr lang="zh-CN" altLang="en-US" sz="2200" b="1" dirty="0">
              <a:solidFill>
                <a:srgbClr val="0070C0"/>
              </a:solidFill>
              <a:sym typeface="+mn-ea"/>
            </a:endParaRPr>
          </a:p>
          <a:p>
            <a:pPr marL="0" indent="0" algn="just">
              <a:lnSpc>
                <a:spcPct val="100000"/>
              </a:lnSpc>
              <a:buNone/>
            </a:pPr>
            <a:r>
              <a:rPr lang="zh-CN" altLang="en-US" sz="2200" dirty="0">
                <a:solidFill>
                  <a:srgbClr val="0070C0"/>
                </a:solidFill>
                <a:sym typeface="+mn-ea"/>
              </a:rPr>
              <a:t>　　第二十条 国家建立和完善新型农村社会养老保险制度。</a:t>
            </a:r>
            <a:endParaRPr lang="zh-CN" altLang="en-US" sz="2200" dirty="0">
              <a:solidFill>
                <a:srgbClr val="0070C0"/>
              </a:solidFill>
              <a:sym typeface="+mn-ea"/>
            </a:endParaRPr>
          </a:p>
          <a:p>
            <a:pPr marL="0" indent="0" algn="just">
              <a:lnSpc>
                <a:spcPct val="100000"/>
              </a:lnSpc>
              <a:buNone/>
            </a:pPr>
            <a:r>
              <a:rPr lang="zh-CN" altLang="en-US" sz="2200" b="1" dirty="0">
                <a:solidFill>
                  <a:srgbClr val="0070C0"/>
                </a:solidFill>
                <a:sym typeface="+mn-ea"/>
              </a:rPr>
              <a:t>　　四、城镇居民社会养老保险</a:t>
            </a:r>
            <a:endParaRPr lang="zh-CN" altLang="en-US" sz="2200" b="1" dirty="0">
              <a:solidFill>
                <a:srgbClr val="0070C0"/>
              </a:solidFill>
              <a:sym typeface="+mn-ea"/>
            </a:endParaRPr>
          </a:p>
          <a:p>
            <a:pPr marL="0" indent="0" algn="just">
              <a:lnSpc>
                <a:spcPct val="100000"/>
              </a:lnSpc>
              <a:buNone/>
            </a:pPr>
            <a:r>
              <a:rPr lang="zh-CN" altLang="en-US" sz="2200" dirty="0">
                <a:solidFill>
                  <a:srgbClr val="0070C0"/>
                </a:solidFill>
                <a:sym typeface="+mn-ea"/>
              </a:rPr>
              <a:t>　　第二十二条　国家建立和完善城镇居民社会养老保险制度。</a:t>
            </a:r>
            <a:r>
              <a:rPr lang="zh-CN" altLang="en-US" sz="2200" dirty="0">
                <a:sym typeface="+mn-ea"/>
              </a:rPr>
              <a:t> </a:t>
            </a:r>
            <a:endParaRPr lang="zh-CN" altLang="en-US" sz="22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2019" name="文本占位符 342018"/>
          <p:cNvSpPr>
            <a:spLocks noGrp="1"/>
          </p:cNvSpPr>
          <p:nvPr>
            <p:ph type="body" idx="1"/>
          </p:nvPr>
        </p:nvSpPr>
        <p:spPr>
          <a:xfrm>
            <a:off x="577215" y="1651635"/>
            <a:ext cx="8013065" cy="4427855"/>
          </a:xfrm>
        </p:spPr>
        <p:txBody>
          <a:bodyPr/>
          <a:lstStyle/>
          <a:p>
            <a:pPr algn="just">
              <a:lnSpc>
                <a:spcPct val="110000"/>
              </a:lnSpc>
            </a:pPr>
            <a:r>
              <a:rPr lang="zh-CN" altLang="en-US" sz="2100" dirty="0"/>
              <a:t>　　第十一条　基本养老保险实行社会统筹与个人账户相结合。</a:t>
            </a:r>
            <a:endParaRPr lang="zh-CN" altLang="en-US" sz="2100" dirty="0"/>
          </a:p>
          <a:p>
            <a:pPr algn="just">
              <a:lnSpc>
                <a:spcPct val="110000"/>
              </a:lnSpc>
            </a:pPr>
            <a:r>
              <a:rPr lang="zh-CN" altLang="en-US" sz="2100" dirty="0"/>
              <a:t>　　基本养老保险基金由用人单位和个人缴费以及政府补贴等组成。</a:t>
            </a:r>
            <a:endParaRPr lang="zh-CN" altLang="en-US" sz="2100" dirty="0"/>
          </a:p>
          <a:p>
            <a:pPr algn="just">
              <a:lnSpc>
                <a:spcPct val="110000"/>
              </a:lnSpc>
            </a:pPr>
            <a:r>
              <a:rPr lang="zh-CN" altLang="en-US" sz="2100" dirty="0">
                <a:solidFill>
                  <a:srgbClr val="0070C0"/>
                </a:solidFill>
                <a:sym typeface="+mn-ea"/>
              </a:rPr>
              <a:t>【解读】</a:t>
            </a:r>
            <a:r>
              <a:rPr lang="zh-CN" altLang="en-US" sz="2100" dirty="0">
                <a:solidFill>
                  <a:srgbClr val="0070C0"/>
                </a:solidFill>
              </a:rPr>
              <a:t>本条系关于基本养老保险的制度模式和筹资方式的规定。</a:t>
            </a:r>
            <a:endParaRPr lang="zh-CN" altLang="en-US" sz="2100" dirty="0">
              <a:solidFill>
                <a:srgbClr val="0070C0"/>
              </a:solidFill>
            </a:endParaRPr>
          </a:p>
          <a:p>
            <a:pPr algn="just">
              <a:lnSpc>
                <a:spcPct val="110000"/>
              </a:lnSpc>
            </a:pPr>
            <a:r>
              <a:rPr lang="zh-CN" altLang="en-US" sz="2100" dirty="0">
                <a:solidFill>
                  <a:srgbClr val="0070C0"/>
                </a:solidFill>
              </a:rPr>
              <a:t>　　模式：我国实行社会统筹和个人账户相结合的模式。基本养老保险基金和待遇分为两部分，一部分是</a:t>
            </a:r>
            <a:r>
              <a:rPr lang="zh-CN" altLang="en-US" sz="2100" b="1" dirty="0">
                <a:solidFill>
                  <a:srgbClr val="0000FF"/>
                </a:solidFill>
              </a:rPr>
              <a:t>用人单位缴纳的基本养老保险费进入基本养老统筹基金，</a:t>
            </a:r>
            <a:r>
              <a:rPr lang="zh-CN" altLang="en-US" sz="2100" dirty="0">
                <a:solidFill>
                  <a:srgbClr val="0070C0"/>
                </a:solidFill>
              </a:rPr>
              <a:t>用于支付职工退休时社会统筹部分养老金，统筹基金用于均衡用人单位的负担，</a:t>
            </a:r>
            <a:r>
              <a:rPr lang="zh-CN" altLang="en-US" sz="2100" b="1" dirty="0">
                <a:solidFill>
                  <a:srgbClr val="0000FF"/>
                </a:solidFill>
              </a:rPr>
              <a:t>实行现收现付，体现社会互助共济。</a:t>
            </a:r>
            <a:r>
              <a:rPr lang="zh-CN" altLang="en-US" sz="2100" dirty="0">
                <a:solidFill>
                  <a:srgbClr val="0070C0"/>
                </a:solidFill>
              </a:rPr>
              <a:t>另一部分是</a:t>
            </a:r>
            <a:r>
              <a:rPr lang="zh-CN" altLang="en-US" sz="2100" b="1" dirty="0">
                <a:solidFill>
                  <a:srgbClr val="0000FF"/>
                </a:solidFill>
              </a:rPr>
              <a:t>个人缴纳的基本养老保险费进入个人账户，用于负担退休后个人账户养老金的支付，体现个人责任。</a:t>
            </a:r>
            <a:r>
              <a:rPr lang="en-US" altLang="zh-CN" sz="2100" dirty="0">
                <a:solidFill>
                  <a:srgbClr val="0070C0"/>
                </a:solidFill>
              </a:rPr>
              <a:t> </a:t>
            </a:r>
            <a:endParaRPr lang="en-US" altLang="zh-CN" sz="2100" dirty="0">
              <a:solidFill>
                <a:srgbClr val="0070C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043" name="文本占位符 343042"/>
          <p:cNvSpPr>
            <a:spLocks noGrp="1"/>
          </p:cNvSpPr>
          <p:nvPr>
            <p:ph type="body" idx="1"/>
          </p:nvPr>
        </p:nvSpPr>
        <p:spPr>
          <a:xfrm>
            <a:off x="571500" y="1623060"/>
            <a:ext cx="8001000" cy="4554220"/>
          </a:xfrm>
        </p:spPr>
        <p:txBody>
          <a:bodyPr/>
          <a:lstStyle/>
          <a:p>
            <a:pPr algn="just">
              <a:lnSpc>
                <a:spcPct val="110000"/>
              </a:lnSpc>
            </a:pPr>
            <a:r>
              <a:rPr lang="zh-CN" altLang="en-US" sz="2100" dirty="0"/>
              <a:t>　</a:t>
            </a:r>
            <a:r>
              <a:rPr lang="zh-CN" altLang="en-US" sz="2100" dirty="0">
                <a:solidFill>
                  <a:schemeClr val="tx1"/>
                </a:solidFill>
              </a:rPr>
              <a:t>　第十二条　</a:t>
            </a:r>
            <a:r>
              <a:rPr lang="zh-CN" altLang="en-US" sz="2100" dirty="0"/>
              <a:t>用人单位应当按照国家规定的本单位职工工资</a:t>
            </a:r>
            <a:r>
              <a:rPr lang="zh-CN" altLang="en-US" sz="2100" dirty="0">
                <a:solidFill>
                  <a:srgbClr val="0000FF"/>
                </a:solidFill>
              </a:rPr>
              <a:t>总额</a:t>
            </a:r>
            <a:r>
              <a:rPr lang="zh-CN" altLang="en-US" sz="2100" dirty="0"/>
              <a:t>的比例缴纳基本养老保险费，记入基本养老保险统筹基金。</a:t>
            </a:r>
            <a:endParaRPr lang="zh-CN" altLang="en-US" sz="2100" dirty="0"/>
          </a:p>
          <a:p>
            <a:pPr algn="just">
              <a:lnSpc>
                <a:spcPct val="110000"/>
              </a:lnSpc>
            </a:pPr>
            <a:r>
              <a:rPr lang="zh-CN" altLang="en-US" sz="2100" dirty="0"/>
              <a:t>　　职工应当按照国家规定的本人工资的比例缴纳基本养老保险费，记入个人账户。</a:t>
            </a:r>
            <a:endParaRPr lang="zh-CN" altLang="en-US" sz="2100" dirty="0"/>
          </a:p>
          <a:p>
            <a:pPr algn="just">
              <a:lnSpc>
                <a:spcPct val="110000"/>
              </a:lnSpc>
            </a:pPr>
            <a:r>
              <a:rPr lang="zh-CN" altLang="en-US" sz="2100" dirty="0"/>
              <a:t>　　无雇工的个体工商户、未在用人单位参加基本养老保险的非全日制从业人员以及其他灵活就业人员参加基本养老保险的，应当按照国家规定缴纳基本养老保险费，</a:t>
            </a:r>
            <a:r>
              <a:rPr lang="zh-CN" altLang="en-US" sz="2100" dirty="0">
                <a:solidFill>
                  <a:srgbClr val="0000FF"/>
                </a:solidFill>
              </a:rPr>
              <a:t>分别</a:t>
            </a:r>
            <a:r>
              <a:rPr lang="zh-CN" altLang="en-US" sz="2100" dirty="0"/>
              <a:t>记入基本养老保险统筹基金和个人账户。 </a:t>
            </a:r>
            <a:endParaRPr lang="zh-CN" altLang="en-US" sz="2100" dirty="0"/>
          </a:p>
          <a:p>
            <a:pPr algn="just">
              <a:lnSpc>
                <a:spcPct val="110000"/>
              </a:lnSpc>
            </a:pPr>
            <a:r>
              <a:rPr lang="zh-CN" altLang="en-US" sz="2100" dirty="0">
                <a:solidFill>
                  <a:srgbClr val="0070C0"/>
                </a:solidFill>
                <a:sym typeface="+mn-ea"/>
              </a:rPr>
              <a:t>【解读】</a:t>
            </a:r>
            <a:r>
              <a:rPr lang="zh-CN" altLang="en-US" sz="2100" dirty="0">
                <a:solidFill>
                  <a:srgbClr val="0070C0"/>
                </a:solidFill>
              </a:rPr>
              <a:t>本条系关于职工基本养老保险缴费基数和缴费比例的规定。</a:t>
            </a:r>
            <a:endParaRPr lang="zh-CN" altLang="en-US" sz="2100" dirty="0">
              <a:solidFill>
                <a:srgbClr val="0070C0"/>
              </a:solidFill>
            </a:endParaRPr>
          </a:p>
          <a:p>
            <a:pPr algn="just">
              <a:lnSpc>
                <a:spcPct val="110000"/>
              </a:lnSpc>
            </a:pPr>
            <a:r>
              <a:rPr lang="zh-CN" altLang="en-US" sz="2100" dirty="0">
                <a:solidFill>
                  <a:srgbClr val="0070C0"/>
                </a:solidFill>
              </a:rPr>
              <a:t>　　用人单位缴纳的社会保险费计入基本养老保险统筹基金，用于当期的基本养老保险待遇支付，实行现收现付。</a:t>
            </a:r>
            <a:endParaRPr lang="zh-CN" altLang="en-US" sz="2100" dirty="0">
              <a:solidFill>
                <a:srgbClr val="0070C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571500" y="1850390"/>
            <a:ext cx="8001000" cy="4196080"/>
          </a:xfrm>
        </p:spPr>
        <p:txBody>
          <a:bodyPr/>
          <a:lstStyle/>
          <a:p>
            <a:r>
              <a:rPr lang="zh-CN" altLang="en-US">
                <a:sym typeface="+mn-ea"/>
              </a:rPr>
              <a:t>　　《中华人民共和国社会保险法》是中国特色社会主义法律体系中起支架作用的重要法律，是一部着力保障和改善民生的法律。它的颁布实施，是中国人力资源社会保障法制建设中的又一个里程碑，对于建立覆盖城乡居民的社会保障体系，更好地维护公民参加社会保险和享受社会保险待遇的合法权益，使公民共享发展成果，促进社会主义和谐社会建设，具有十分重要的意义。</a:t>
            </a:r>
            <a:endParaRPr lang="zh-CN" altLang="en-US">
              <a:sym typeface="+mn-ea"/>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331" name="文本占位符 355330"/>
          <p:cNvSpPr>
            <a:spLocks noGrp="1"/>
          </p:cNvSpPr>
          <p:nvPr>
            <p:ph type="body" idx="1"/>
          </p:nvPr>
        </p:nvSpPr>
        <p:spPr>
          <a:xfrm>
            <a:off x="567055" y="1693545"/>
            <a:ext cx="8001000" cy="4483735"/>
          </a:xfrm>
        </p:spPr>
        <p:txBody>
          <a:bodyPr/>
          <a:lstStyle/>
          <a:p>
            <a:pPr algn="just"/>
            <a:r>
              <a:rPr lang="zh-CN" sz="2500" dirty="0"/>
              <a:t>　　</a:t>
            </a:r>
            <a:r>
              <a:rPr sz="2500" dirty="0"/>
              <a:t>第十三条</a:t>
            </a:r>
            <a:r>
              <a:rPr lang="zh-CN" sz="2500" dirty="0"/>
              <a:t>　</a:t>
            </a:r>
            <a:r>
              <a:rPr sz="2500" dirty="0"/>
              <a:t>国有企业、事业单位职工参加基本养老保险前，视同缴费年限期间应当缴纳的基本养老保险费由政府承担。</a:t>
            </a:r>
            <a:endParaRPr sz="2500" dirty="0"/>
          </a:p>
          <a:p>
            <a:pPr algn="just"/>
            <a:r>
              <a:rPr lang="zh-CN" sz="2500" dirty="0"/>
              <a:t>　　</a:t>
            </a:r>
            <a:r>
              <a:rPr sz="2500" dirty="0"/>
              <a:t>基本养老保险基金出现支付不足时，政府给予补贴。</a:t>
            </a:r>
            <a:endParaRPr sz="2500" dirty="0"/>
          </a:p>
          <a:p>
            <a:pPr algn="just"/>
            <a:r>
              <a:rPr lang="zh-CN" altLang="en-US" sz="2500" dirty="0">
                <a:solidFill>
                  <a:srgbClr val="0070C0"/>
                </a:solidFill>
                <a:sym typeface="+mn-ea"/>
              </a:rPr>
              <a:t>【解读】</a:t>
            </a:r>
            <a:r>
              <a:rPr sz="2500" dirty="0">
                <a:solidFill>
                  <a:srgbClr val="0070C0"/>
                </a:solidFill>
              </a:rPr>
              <a:t>本条系关于政府财政对社保基金进行补贴的规定。</a:t>
            </a:r>
            <a:endParaRPr sz="2500" dirty="0">
              <a:solidFill>
                <a:srgbClr val="0070C0"/>
              </a:solidFill>
            </a:endParaRPr>
          </a:p>
          <a:p>
            <a:pPr algn="just"/>
            <a:r>
              <a:rPr lang="zh-CN" sz="2500" dirty="0">
                <a:solidFill>
                  <a:srgbClr val="0070C0"/>
                </a:solidFill>
              </a:rPr>
              <a:t>　　</a:t>
            </a:r>
            <a:r>
              <a:rPr sz="2500" dirty="0" err="1" smtClean="0">
                <a:solidFill>
                  <a:srgbClr val="0000FF"/>
                </a:solidFill>
              </a:rPr>
              <a:t>视同缴费</a:t>
            </a:r>
            <a:r>
              <a:rPr lang="zh-CN" altLang="en-US" sz="2500" dirty="0" smtClean="0">
                <a:solidFill>
                  <a:srgbClr val="0000FF"/>
                </a:solidFill>
              </a:rPr>
              <a:t>年限</a:t>
            </a:r>
            <a:r>
              <a:rPr sz="2500" dirty="0" err="1" smtClean="0">
                <a:solidFill>
                  <a:srgbClr val="0000FF"/>
                </a:solidFill>
              </a:rPr>
              <a:t>期间</a:t>
            </a:r>
            <a:r>
              <a:rPr sz="2500" dirty="0" err="1" smtClean="0">
                <a:solidFill>
                  <a:srgbClr val="0070C0"/>
                </a:solidFill>
              </a:rPr>
              <a:t>是指实行个人缴费制度前</a:t>
            </a:r>
            <a:r>
              <a:rPr sz="2500" dirty="0" err="1">
                <a:solidFill>
                  <a:srgbClr val="0070C0"/>
                </a:solidFill>
              </a:rPr>
              <a:t>，职工在国有企业、事业单位工作的工龄</a:t>
            </a:r>
            <a:r>
              <a:rPr sz="2500" dirty="0">
                <a:solidFill>
                  <a:srgbClr val="0070C0"/>
                </a:solidFill>
              </a:rPr>
              <a:t>。</a:t>
            </a:r>
            <a:r>
              <a:rPr lang="zh-CN" sz="2500" dirty="0">
                <a:solidFill>
                  <a:srgbClr val="0070C0"/>
                </a:solidFill>
              </a:rPr>
              <a:t>基本养老保险基金主要由用人单位和个人缴费形成，但在基金出现支付不足时，政府要</a:t>
            </a:r>
            <a:r>
              <a:rPr lang="zh-CN" sz="2500" dirty="0">
                <a:solidFill>
                  <a:srgbClr val="0000FF"/>
                </a:solidFill>
              </a:rPr>
              <a:t>承担兜底责任。</a:t>
            </a:r>
            <a:endParaRPr lang="zh-CN" sz="2500" dirty="0">
              <a:solidFill>
                <a:srgbClr val="0070C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331" name="文本占位符 355330"/>
          <p:cNvSpPr>
            <a:spLocks noGrp="1"/>
          </p:cNvSpPr>
          <p:nvPr>
            <p:ph type="body" idx="1"/>
          </p:nvPr>
        </p:nvSpPr>
        <p:spPr/>
        <p:txBody>
          <a:bodyPr/>
          <a:lstStyle/>
          <a:p>
            <a:pPr algn="just"/>
            <a:r>
              <a:rPr lang="zh-CN" altLang="en-US" dirty="0"/>
              <a:t>　　第十四条　个人账户不得提前支取，记账利率不得低于银行定期存款利率，免征利息税。个人死亡的，个人账户余额可以继承。</a:t>
            </a:r>
            <a:endParaRPr lang="zh-CN" altLang="en-US" dirty="0"/>
          </a:p>
          <a:p>
            <a:pPr algn="just"/>
            <a:r>
              <a:rPr lang="zh-CN" altLang="en-US" dirty="0">
                <a:solidFill>
                  <a:srgbClr val="0070C0"/>
                </a:solidFill>
                <a:sym typeface="+mn-ea"/>
              </a:rPr>
              <a:t>【解读】</a:t>
            </a:r>
            <a:r>
              <a:rPr lang="zh-CN" altLang="en-US" dirty="0">
                <a:solidFill>
                  <a:srgbClr val="0070C0"/>
                </a:solidFill>
              </a:rPr>
              <a:t>本条系关于个人账户养老金的规定。</a:t>
            </a:r>
            <a:endParaRPr lang="zh-CN" altLang="en-US" dirty="0">
              <a:solidFill>
                <a:srgbClr val="0070C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6355" name="文本占位符 356354"/>
          <p:cNvSpPr>
            <a:spLocks noGrp="1"/>
          </p:cNvSpPr>
          <p:nvPr>
            <p:ph type="body" idx="1"/>
          </p:nvPr>
        </p:nvSpPr>
        <p:spPr>
          <a:xfrm>
            <a:off x="634683" y="1720533"/>
            <a:ext cx="8270875" cy="4651375"/>
          </a:xfrm>
        </p:spPr>
        <p:txBody>
          <a:bodyPr/>
          <a:lstStyle/>
          <a:p>
            <a:pPr algn="just"/>
            <a:r>
              <a:rPr lang="zh-CN" altLang="en-US" sz="2000" dirty="0" smtClean="0"/>
              <a:t>　　</a:t>
            </a:r>
            <a:r>
              <a:rPr sz="2000" dirty="0" err="1" smtClean="0"/>
              <a:t>第十五条</a:t>
            </a:r>
            <a:r>
              <a:rPr lang="zh-CN" sz="2000" dirty="0"/>
              <a:t>　</a:t>
            </a:r>
            <a:r>
              <a:rPr sz="2000" dirty="0"/>
              <a:t>基本养老金由统筹养老金和个人账户养老金组成。</a:t>
            </a:r>
            <a:endParaRPr sz="2000" dirty="0"/>
          </a:p>
          <a:p>
            <a:pPr algn="just"/>
            <a:r>
              <a:rPr lang="zh-CN" altLang="en-US" sz="2000" dirty="0" smtClean="0"/>
              <a:t>　　</a:t>
            </a:r>
            <a:r>
              <a:rPr sz="2000" dirty="0" err="1" smtClean="0"/>
              <a:t>基本养老金根据个人累计缴费年限</a:t>
            </a:r>
            <a:r>
              <a:rPr sz="2000" dirty="0" err="1"/>
              <a:t>、缴费工资、当地职工平均工资、个人账户金额、城镇人口平均预期寿命等因素确定</a:t>
            </a:r>
            <a:r>
              <a:rPr sz="2000" dirty="0"/>
              <a:t>。</a:t>
            </a:r>
            <a:endParaRPr sz="2000" dirty="0"/>
          </a:p>
          <a:p>
            <a:pPr algn="just"/>
            <a:r>
              <a:rPr lang="zh-CN" altLang="en-US" sz="2000" dirty="0">
                <a:solidFill>
                  <a:srgbClr val="0070C0"/>
                </a:solidFill>
                <a:sym typeface="+mn-ea"/>
              </a:rPr>
              <a:t>【解读】</a:t>
            </a:r>
            <a:r>
              <a:rPr sz="2000" dirty="0">
                <a:solidFill>
                  <a:srgbClr val="0070C0"/>
                </a:solidFill>
              </a:rPr>
              <a:t>本条系关于基本养老金构成的规定。</a:t>
            </a:r>
            <a:endParaRPr lang="zh-CN" sz="2000" dirty="0">
              <a:solidFill>
                <a:srgbClr val="0070C0"/>
              </a:solidFill>
            </a:endParaRPr>
          </a:p>
          <a:p>
            <a:pPr algn="just"/>
            <a:r>
              <a:rPr lang="zh-CN" sz="2000" dirty="0">
                <a:solidFill>
                  <a:srgbClr val="0070C0"/>
                </a:solidFill>
              </a:rPr>
              <a:t>　　一、社会统筹养老金</a:t>
            </a:r>
            <a:endParaRPr lang="zh-CN" sz="2000" dirty="0">
              <a:solidFill>
                <a:srgbClr val="0070C0"/>
              </a:solidFill>
            </a:endParaRPr>
          </a:p>
          <a:p>
            <a:pPr algn="just"/>
            <a:r>
              <a:rPr lang="zh-CN" sz="2000" dirty="0">
                <a:solidFill>
                  <a:srgbClr val="0070C0"/>
                </a:solidFill>
              </a:rPr>
              <a:t>　　社会统筹养老金来自于由用人单位缴费和财政补贴等构成的社会统筹基金，根据个人缴费年限、缴费工资、当地职工平均工资等因素确定。社会统筹养老金=（参保人员退休时当地上年度月平均工资+本人指数化月平均缴费工资）÷2×缴费年限×1%。</a:t>
            </a:r>
            <a:endParaRPr lang="zh-CN" sz="2000" dirty="0">
              <a:solidFill>
                <a:srgbClr val="0070C0"/>
              </a:solidFill>
            </a:endParaRPr>
          </a:p>
          <a:p>
            <a:pPr algn="just"/>
            <a:r>
              <a:rPr lang="zh-CN" sz="2000" dirty="0">
                <a:solidFill>
                  <a:srgbClr val="0070C0"/>
                </a:solidFill>
              </a:rPr>
              <a:t>　　二、个人账户养老金</a:t>
            </a:r>
            <a:endParaRPr lang="zh-CN" sz="2000" dirty="0">
              <a:solidFill>
                <a:srgbClr val="0070C0"/>
              </a:solidFill>
            </a:endParaRPr>
          </a:p>
          <a:p>
            <a:pPr algn="just"/>
            <a:r>
              <a:rPr lang="zh-CN" sz="2000" dirty="0">
                <a:solidFill>
                  <a:srgbClr val="0070C0"/>
                </a:solidFill>
              </a:rPr>
              <a:t>　　个人账户养老金月标准为个人账户储存额除以计发月数，计发月数根据职工退休时个人账户金额、城镇人口平均预期寿命和本人退休年龄等因素确定。</a:t>
            </a:r>
            <a:endParaRPr lang="zh-CN" sz="2000" dirty="0">
              <a:solidFill>
                <a:srgbClr val="0070C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9667" name="文本占位符 369666"/>
          <p:cNvSpPr>
            <a:spLocks noGrp="1"/>
          </p:cNvSpPr>
          <p:nvPr>
            <p:ph type="body" idx="1"/>
          </p:nvPr>
        </p:nvSpPr>
        <p:spPr/>
        <p:txBody>
          <a:bodyPr/>
          <a:lstStyle/>
          <a:p>
            <a:pPr algn="just"/>
            <a:r>
              <a:rPr lang="zh-CN" sz="2600" dirty="0"/>
              <a:t>　　</a:t>
            </a:r>
            <a:r>
              <a:rPr sz="2600" dirty="0"/>
              <a:t>第十六条</a:t>
            </a:r>
            <a:r>
              <a:rPr lang="zh-CN" sz="2600" dirty="0"/>
              <a:t>　</a:t>
            </a:r>
            <a:r>
              <a:rPr sz="2600" dirty="0"/>
              <a:t>参加基本养老保险的个人，达到法定退休年龄时累计缴费满十五年的，按月领取基本养老金。</a:t>
            </a:r>
            <a:endParaRPr sz="2600" dirty="0"/>
          </a:p>
          <a:p>
            <a:pPr algn="just"/>
            <a:r>
              <a:rPr lang="zh-CN" sz="2600" dirty="0"/>
              <a:t>　　</a:t>
            </a:r>
            <a:r>
              <a:rPr sz="2600" dirty="0"/>
              <a:t>参加基本养老保险的个人，达到法定退休年龄时累计缴费不足十五年的，可以缴费至满十五年，按月领取基本养老金；也可以转入新型农村社会养老保险或者城镇居民社会养老保险，按照国务院规定享受相应的养老保险待遇。</a:t>
            </a:r>
            <a:endParaRPr sz="2600" dirty="0"/>
          </a:p>
          <a:p>
            <a:pPr algn="just"/>
            <a:r>
              <a:rPr lang="zh-CN" altLang="en-US" sz="2600" dirty="0">
                <a:solidFill>
                  <a:srgbClr val="0070C0"/>
                </a:solidFill>
                <a:sym typeface="+mn-ea"/>
              </a:rPr>
              <a:t>【解读】</a:t>
            </a:r>
            <a:r>
              <a:rPr sz="2600" dirty="0">
                <a:solidFill>
                  <a:srgbClr val="0070C0"/>
                </a:solidFill>
              </a:rPr>
              <a:t>本条系关于享受基本养老保险待遇条件的规定。</a:t>
            </a:r>
            <a:endParaRPr lang="zh-CN" sz="2600" dirty="0">
              <a:solidFill>
                <a:srgbClr val="0070C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5" name="文本占位符 371714"/>
          <p:cNvSpPr>
            <a:spLocks noGrp="1"/>
          </p:cNvSpPr>
          <p:nvPr>
            <p:ph type="body" idx="1"/>
          </p:nvPr>
        </p:nvSpPr>
        <p:spPr>
          <a:xfrm>
            <a:off x="567055" y="1752600"/>
            <a:ext cx="8001000" cy="4366260"/>
          </a:xfrm>
        </p:spPr>
        <p:txBody>
          <a:bodyPr/>
          <a:lstStyle/>
          <a:p>
            <a:pPr algn="just">
              <a:lnSpc>
                <a:spcPct val="100000"/>
              </a:lnSpc>
              <a:spcBef>
                <a:spcPts val="0"/>
              </a:spcBef>
            </a:pPr>
            <a:r>
              <a:rPr lang="zh-CN" altLang="en-US" sz="2000" dirty="0"/>
              <a:t>　　第十七条　参加基本养老保险的个人，因病或者非因工死亡的，其遗属可以领取丧葬补助金和抚恤金；在未达到法定退休年龄时因病或者非因工致残完全丧失劳动能力的，可以领取病残津贴。所需资金从基本养老保险基金中支付。</a:t>
            </a:r>
            <a:endParaRPr lang="zh-CN" altLang="en-US" sz="2000" dirty="0"/>
          </a:p>
          <a:p>
            <a:pPr algn="just">
              <a:lnSpc>
                <a:spcPct val="100000"/>
              </a:lnSpc>
              <a:spcBef>
                <a:spcPts val="0"/>
              </a:spcBef>
            </a:pPr>
            <a:r>
              <a:rPr lang="zh-CN" altLang="en-US" sz="2000" dirty="0">
                <a:solidFill>
                  <a:srgbClr val="0070C0"/>
                </a:solidFill>
                <a:sym typeface="+mn-ea"/>
              </a:rPr>
              <a:t>【解读】</a:t>
            </a:r>
            <a:r>
              <a:rPr lang="zh-CN" altLang="en-US" sz="2000" dirty="0">
                <a:solidFill>
                  <a:srgbClr val="0070C0"/>
                </a:solidFill>
              </a:rPr>
              <a:t>本条系关于因病或非因公致残、死亡时应享社保待遇的规定。</a:t>
            </a:r>
            <a:endParaRPr lang="zh-CN" altLang="en-US" sz="2000" dirty="0">
              <a:solidFill>
                <a:srgbClr val="0070C0"/>
              </a:solidFill>
            </a:endParaRPr>
          </a:p>
          <a:p>
            <a:pPr algn="just">
              <a:lnSpc>
                <a:spcPct val="100000"/>
              </a:lnSpc>
              <a:spcBef>
                <a:spcPts val="0"/>
              </a:spcBef>
            </a:pPr>
            <a:r>
              <a:rPr lang="zh-CN" altLang="en-US" sz="2000" b="1" dirty="0">
                <a:solidFill>
                  <a:srgbClr val="0070C0"/>
                </a:solidFill>
              </a:rPr>
              <a:t>　　因病或非因工死亡的社保待遇:</a:t>
            </a:r>
            <a:endParaRPr lang="zh-CN" altLang="en-US" sz="2000" b="1" dirty="0">
              <a:solidFill>
                <a:srgbClr val="0070C0"/>
              </a:solidFill>
            </a:endParaRPr>
          </a:p>
          <a:p>
            <a:pPr algn="just">
              <a:lnSpc>
                <a:spcPct val="100000"/>
              </a:lnSpc>
              <a:spcBef>
                <a:spcPts val="0"/>
              </a:spcBef>
            </a:pPr>
            <a:r>
              <a:rPr lang="zh-CN" altLang="en-US" sz="2000" dirty="0">
                <a:solidFill>
                  <a:srgbClr val="0070C0"/>
                </a:solidFill>
              </a:rPr>
              <a:t>　　因病或非因工死亡的，其遗属可以领取丧葬补助金和遗属抚恤金。丧葬补助金和遗属抚恤金也是职工参保享受养老保险待遇的一部分。</a:t>
            </a:r>
            <a:endParaRPr lang="zh-CN" altLang="en-US" sz="2000" dirty="0">
              <a:solidFill>
                <a:srgbClr val="0070C0"/>
              </a:solidFill>
            </a:endParaRPr>
          </a:p>
          <a:p>
            <a:pPr algn="just">
              <a:lnSpc>
                <a:spcPct val="100000"/>
              </a:lnSpc>
              <a:spcBef>
                <a:spcPts val="0"/>
              </a:spcBef>
            </a:pPr>
            <a:r>
              <a:rPr lang="zh-CN" altLang="en-US" sz="2000" dirty="0">
                <a:solidFill>
                  <a:srgbClr val="0070C0"/>
                </a:solidFill>
              </a:rPr>
              <a:t>　　（1）丧葬补助金，是职工死亡后安葬和处理后事的补助费用，一般为当地上一年度3个月的社会平均工资。</a:t>
            </a:r>
            <a:endParaRPr lang="zh-CN" altLang="en-US" sz="2000" dirty="0">
              <a:solidFill>
                <a:srgbClr val="0070C0"/>
              </a:solidFill>
            </a:endParaRPr>
          </a:p>
          <a:p>
            <a:pPr algn="just">
              <a:lnSpc>
                <a:spcPct val="100000"/>
              </a:lnSpc>
              <a:spcBef>
                <a:spcPts val="0"/>
              </a:spcBef>
            </a:pPr>
            <a:r>
              <a:rPr lang="zh-CN" altLang="en-US" sz="2000" dirty="0">
                <a:solidFill>
                  <a:srgbClr val="0070C0"/>
                </a:solidFill>
              </a:rPr>
              <a:t>　　（2）遗属抚恤金，是职工死亡后给予其家属的经济补偿和精神安慰,我省为上一年度6个月的社会平均工资。</a:t>
            </a:r>
            <a:endParaRPr lang="zh-CN" altLang="en-US" sz="20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79" name="文本占位符 357378"/>
          <p:cNvSpPr>
            <a:spLocks noGrp="1"/>
          </p:cNvSpPr>
          <p:nvPr>
            <p:ph type="body" idx="1"/>
          </p:nvPr>
        </p:nvSpPr>
        <p:spPr/>
        <p:txBody>
          <a:bodyPr/>
          <a:lstStyle/>
          <a:p>
            <a:pPr algn="just"/>
            <a:r>
              <a:rPr lang="zh-CN" sz="2400" dirty="0"/>
              <a:t>　　</a:t>
            </a:r>
            <a:r>
              <a:rPr sz="2400" dirty="0"/>
              <a:t>第十八条</a:t>
            </a:r>
            <a:r>
              <a:rPr lang="zh-CN" sz="2400" dirty="0"/>
              <a:t>　</a:t>
            </a:r>
            <a:r>
              <a:rPr sz="2400" dirty="0"/>
              <a:t>国家建立基本养老金正常调整机制。根据职工平均工资增长、物价上涨情况，适时提高基本养老保险待遇水平。</a:t>
            </a:r>
            <a:endParaRPr sz="2400" dirty="0"/>
          </a:p>
          <a:p>
            <a:pPr algn="just"/>
            <a:r>
              <a:rPr lang="zh-CN" altLang="en-US" sz="2400" dirty="0">
                <a:solidFill>
                  <a:srgbClr val="0070C0"/>
                </a:solidFill>
                <a:sym typeface="+mn-ea"/>
              </a:rPr>
              <a:t>【解读】</a:t>
            </a:r>
            <a:r>
              <a:rPr lang="zh-CN" altLang="en-US" sz="2400" dirty="0">
                <a:solidFill>
                  <a:srgbClr val="0070C0"/>
                </a:solidFill>
              </a:rPr>
              <a:t>本条系关于基本养老金调整机制的规定。</a:t>
            </a:r>
            <a:endParaRPr lang="zh-CN" altLang="en-US" sz="2400" dirty="0">
              <a:solidFill>
                <a:srgbClr val="0070C0"/>
              </a:solidFill>
            </a:endParaRPr>
          </a:p>
          <a:p>
            <a:pPr algn="just"/>
            <a:r>
              <a:rPr lang="zh-CN" altLang="en-US" sz="2400" dirty="0">
                <a:solidFill>
                  <a:srgbClr val="0070C0"/>
                </a:solidFill>
              </a:rPr>
              <a:t>　　基本养老保险待遇不仅取决于参保人员的缴费基数和缴费年限，还取决于退休养老期间国家的经济发展水平。</a:t>
            </a:r>
            <a:endParaRPr lang="zh-CN" altLang="en-US" sz="2400" dirty="0">
              <a:solidFill>
                <a:srgbClr val="0070C0"/>
              </a:solidFill>
            </a:endParaRPr>
          </a:p>
          <a:p>
            <a:pPr algn="just"/>
            <a:r>
              <a:rPr lang="zh-CN" altLang="en-US" sz="2400" dirty="0">
                <a:solidFill>
                  <a:srgbClr val="0070C0"/>
                </a:solidFill>
              </a:rPr>
              <a:t>　　基本养老金调整参考的因素：</a:t>
            </a:r>
            <a:endParaRPr lang="zh-CN" altLang="en-US" sz="2400" dirty="0">
              <a:solidFill>
                <a:srgbClr val="0070C0"/>
              </a:solidFill>
            </a:endParaRPr>
          </a:p>
          <a:p>
            <a:pPr algn="just"/>
            <a:r>
              <a:rPr lang="zh-CN" altLang="en-US" sz="2400" dirty="0">
                <a:solidFill>
                  <a:srgbClr val="0070C0"/>
                </a:solidFill>
              </a:rPr>
              <a:t>　　（1）职工平均工资增长情况。</a:t>
            </a:r>
            <a:endParaRPr lang="zh-CN" altLang="en-US" sz="2400" dirty="0">
              <a:solidFill>
                <a:srgbClr val="0070C0"/>
              </a:solidFill>
            </a:endParaRPr>
          </a:p>
          <a:p>
            <a:pPr algn="just"/>
            <a:r>
              <a:rPr lang="zh-CN" altLang="en-US" sz="2400" dirty="0">
                <a:solidFill>
                  <a:srgbClr val="0070C0"/>
                </a:solidFill>
              </a:rPr>
              <a:t>　　（2）物价上涨情况。</a:t>
            </a:r>
            <a:endParaRPr lang="zh-CN" altLang="en-US" sz="2400" dirty="0">
              <a:solidFill>
                <a:srgbClr val="0070C0"/>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3" name="文本占位符 358402"/>
          <p:cNvSpPr>
            <a:spLocks noGrp="1"/>
          </p:cNvSpPr>
          <p:nvPr>
            <p:ph type="body" idx="1"/>
          </p:nvPr>
        </p:nvSpPr>
        <p:spPr/>
        <p:txBody>
          <a:bodyPr/>
          <a:lstStyle/>
          <a:p>
            <a:pPr algn="just"/>
            <a:r>
              <a:rPr lang="zh-CN" dirty="0"/>
              <a:t>　　</a:t>
            </a:r>
            <a:r>
              <a:rPr dirty="0"/>
              <a:t>第十九条</a:t>
            </a:r>
            <a:r>
              <a:rPr lang="zh-CN" dirty="0"/>
              <a:t>　</a:t>
            </a:r>
            <a:r>
              <a:rPr dirty="0"/>
              <a:t>个人跨统筹地区就业的，其基本养老保险关系随本人转移，缴费年限累计计算。个人达到法定退休年龄时，基本养老金分段计算、统一支付。具体办法由国务院规定。</a:t>
            </a:r>
            <a:endParaRPr dirty="0"/>
          </a:p>
          <a:p>
            <a:pPr algn="just"/>
            <a:r>
              <a:rPr lang="zh-CN" altLang="en-US" dirty="0">
                <a:solidFill>
                  <a:srgbClr val="0070C0"/>
                </a:solidFill>
                <a:sym typeface="+mn-ea"/>
              </a:rPr>
              <a:t>【解读】</a:t>
            </a:r>
            <a:r>
              <a:rPr dirty="0">
                <a:solidFill>
                  <a:srgbClr val="0070C0"/>
                </a:solidFill>
              </a:rPr>
              <a:t>本条系关于基本养老保险关系转移接续制度的规定。</a:t>
            </a:r>
            <a:endParaRPr lang="zh-CN" dirty="0">
              <a:solidFill>
                <a:srgbClr val="0070C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427" name="文本占位符 359426"/>
          <p:cNvSpPr>
            <a:spLocks noGrp="1"/>
          </p:cNvSpPr>
          <p:nvPr>
            <p:ph type="body" idx="1"/>
          </p:nvPr>
        </p:nvSpPr>
        <p:spPr/>
        <p:txBody>
          <a:bodyPr/>
          <a:lstStyle/>
          <a:p>
            <a:r>
              <a:rPr lang="zh-CN" dirty="0"/>
              <a:t>　　</a:t>
            </a:r>
            <a:r>
              <a:rPr dirty="0"/>
              <a:t>第二十条</a:t>
            </a:r>
            <a:r>
              <a:rPr lang="zh-CN" dirty="0"/>
              <a:t>　</a:t>
            </a:r>
            <a:r>
              <a:rPr dirty="0"/>
              <a:t>国家建立和完善新型农村社会养老保险制度。</a:t>
            </a:r>
            <a:endParaRPr dirty="0"/>
          </a:p>
          <a:p>
            <a:r>
              <a:rPr lang="zh-CN" dirty="0"/>
              <a:t>　　</a:t>
            </a:r>
            <a:r>
              <a:rPr dirty="0"/>
              <a:t>新型农村社会养老保险实行个人缴费、集体补助和</a:t>
            </a:r>
            <a:r>
              <a:rPr b="1" dirty="0"/>
              <a:t>政府补贴</a:t>
            </a:r>
            <a:r>
              <a:rPr dirty="0"/>
              <a:t>相结合。</a:t>
            </a:r>
            <a:endParaRPr dirty="0"/>
          </a:p>
          <a:p>
            <a:r>
              <a:rPr lang="zh-CN" altLang="en-US" dirty="0">
                <a:solidFill>
                  <a:srgbClr val="0070C0"/>
                </a:solidFill>
                <a:sym typeface="+mn-ea"/>
              </a:rPr>
              <a:t>【解读】</a:t>
            </a:r>
            <a:r>
              <a:rPr dirty="0">
                <a:solidFill>
                  <a:srgbClr val="0070C0"/>
                </a:solidFill>
              </a:rPr>
              <a:t>本条系关于新型农村社会养老保险筹资方式的规定。</a:t>
            </a:r>
            <a:endParaRPr lang="zh-CN" dirty="0">
              <a:solidFill>
                <a:srgbClr val="0070C0"/>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451" name="文本占位符 360450"/>
          <p:cNvSpPr>
            <a:spLocks noGrp="1"/>
          </p:cNvSpPr>
          <p:nvPr>
            <p:ph type="body" idx="1"/>
          </p:nvPr>
        </p:nvSpPr>
        <p:spPr/>
        <p:txBody>
          <a:bodyPr/>
          <a:lstStyle/>
          <a:p>
            <a:pPr algn="just"/>
            <a:r>
              <a:rPr lang="zh-CN" dirty="0"/>
              <a:t>　　</a:t>
            </a:r>
            <a:r>
              <a:rPr dirty="0"/>
              <a:t>第二十一条</a:t>
            </a:r>
            <a:r>
              <a:rPr lang="zh-CN" dirty="0"/>
              <a:t>　</a:t>
            </a:r>
            <a:r>
              <a:rPr dirty="0"/>
              <a:t>新型农村社会养老保险待遇由基础养老金和个人账户养老金组成。</a:t>
            </a:r>
            <a:endParaRPr dirty="0"/>
          </a:p>
          <a:p>
            <a:pPr algn="just"/>
            <a:r>
              <a:rPr lang="zh-CN" dirty="0"/>
              <a:t>　　</a:t>
            </a:r>
            <a:r>
              <a:rPr dirty="0"/>
              <a:t>参加新型农村社会养老保险的农村居民，符合国家规定条件的，按月领取新型农村社会养老保险待遇。</a:t>
            </a:r>
            <a:endParaRPr dirty="0"/>
          </a:p>
          <a:p>
            <a:pPr algn="just"/>
            <a:r>
              <a:rPr lang="zh-CN" altLang="en-US" dirty="0">
                <a:solidFill>
                  <a:srgbClr val="0070C0"/>
                </a:solidFill>
                <a:sym typeface="+mn-ea"/>
              </a:rPr>
              <a:t>【解读】</a:t>
            </a:r>
            <a:r>
              <a:rPr dirty="0">
                <a:solidFill>
                  <a:srgbClr val="0070C0"/>
                </a:solidFill>
              </a:rPr>
              <a:t>本条系关于新型农村社会养老保险待遇的规定。</a:t>
            </a:r>
            <a:endParaRPr lang="zh-CN" dirty="0">
              <a:solidFill>
                <a:srgbClr val="0070C0"/>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r>
              <a:rPr lang="zh-CN" altLang="en-US" dirty="0"/>
              <a:t>　　第二十二条　国家建立和完善城镇居民社会养老保险制度。</a:t>
            </a:r>
            <a:endParaRPr lang="zh-CN" altLang="en-US" dirty="0"/>
          </a:p>
          <a:p>
            <a:pPr algn="just"/>
            <a:r>
              <a:rPr lang="zh-CN" altLang="en-US" dirty="0"/>
              <a:t>　　省、自治区、直辖市人民政府根据实际情况，可以将城镇居民社会养老保险和新型农村社会养老保险合并实施。</a:t>
            </a:r>
            <a:endParaRPr lang="zh-CN" altLang="en-US" dirty="0"/>
          </a:p>
          <a:p>
            <a:pPr algn="just"/>
            <a:r>
              <a:rPr lang="zh-CN" altLang="en-US" dirty="0">
                <a:solidFill>
                  <a:srgbClr val="0070C0"/>
                </a:solidFill>
                <a:sym typeface="+mn-ea"/>
              </a:rPr>
              <a:t>【解读】</a:t>
            </a:r>
            <a:r>
              <a:rPr lang="zh-CN" altLang="en-US" dirty="0">
                <a:solidFill>
                  <a:srgbClr val="0070C0"/>
                </a:solidFill>
              </a:rPr>
              <a:t>本条系关于城镇居民社会养老保险的规定。</a:t>
            </a:r>
            <a:endParaRPr lang="zh-CN"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567055" y="2404745"/>
            <a:ext cx="8001000" cy="2443480"/>
          </a:xfrm>
        </p:spPr>
        <p:txBody>
          <a:bodyPr/>
          <a:lstStyle/>
          <a:p>
            <a:r>
              <a:rPr lang="zh-CN" altLang="en-US"/>
              <a:t>　　《中华人民共和国社会保险法》由中华人民共和国第十一届全国人民代表大会常务委员会第十七次会议于2010年10月28日通过，自2011年7月1日起施行。</a:t>
            </a:r>
            <a:endParaRPr lang="zh-CN" alt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71500" y="1683385"/>
            <a:ext cx="8001000" cy="4454525"/>
          </a:xfrm>
        </p:spPr>
        <p:txBody>
          <a:bodyPr/>
          <a:lstStyle/>
          <a:p>
            <a:pPr algn="just">
              <a:lnSpc>
                <a:spcPts val="3100"/>
              </a:lnSpc>
              <a:spcBef>
                <a:spcPts val="0"/>
              </a:spcBef>
            </a:pPr>
            <a:r>
              <a:rPr lang="zh-CN" altLang="en-US" sz="2000" dirty="0"/>
              <a:t>　　第二十三条　职工应当参加职工基本医疗保险，由用人单位和职工按照国家规定共同缴纳基本医疗保险费。</a:t>
            </a:r>
            <a:endParaRPr lang="zh-CN" altLang="en-US" sz="2000" dirty="0"/>
          </a:p>
          <a:p>
            <a:pPr algn="just">
              <a:lnSpc>
                <a:spcPts val="3100"/>
              </a:lnSpc>
              <a:spcBef>
                <a:spcPts val="0"/>
              </a:spcBef>
            </a:pPr>
            <a:r>
              <a:rPr lang="zh-CN" altLang="en-US" sz="2000" dirty="0"/>
              <a:t>　　无雇工的个体工商户、未在用人单位参加职工基本医疗保险的非全日制从业人员以及其他灵活就业人员可以参加职工基本医疗保险，由个人按照国家规定缴纳基本医疗保险费。</a:t>
            </a:r>
            <a:endParaRPr lang="zh-CN" altLang="en-US" sz="2000" dirty="0"/>
          </a:p>
          <a:p>
            <a:pPr algn="just">
              <a:lnSpc>
                <a:spcPts val="3100"/>
              </a:lnSpc>
              <a:spcBef>
                <a:spcPts val="0"/>
              </a:spcBef>
            </a:pPr>
            <a:r>
              <a:rPr lang="zh-CN" altLang="en-US" sz="2000" dirty="0">
                <a:solidFill>
                  <a:srgbClr val="0070C0"/>
                </a:solidFill>
                <a:sym typeface="+mn-ea"/>
              </a:rPr>
              <a:t>【解读】</a:t>
            </a:r>
            <a:r>
              <a:rPr lang="zh-CN" altLang="en-US" sz="2000" dirty="0">
                <a:solidFill>
                  <a:srgbClr val="0070C0"/>
                </a:solidFill>
              </a:rPr>
              <a:t>本条系关于职工基本医疗保险覆盖范围和缴费的规定。</a:t>
            </a:r>
            <a:endParaRPr lang="zh-CN" altLang="en-US" sz="2000" dirty="0">
              <a:solidFill>
                <a:srgbClr val="0070C0"/>
              </a:solidFill>
            </a:endParaRPr>
          </a:p>
          <a:p>
            <a:pPr algn="just">
              <a:lnSpc>
                <a:spcPts val="3100"/>
              </a:lnSpc>
              <a:spcBef>
                <a:spcPts val="0"/>
              </a:spcBef>
            </a:pPr>
            <a:r>
              <a:rPr lang="zh-CN" altLang="en-US" sz="2000" dirty="0">
                <a:solidFill>
                  <a:srgbClr val="0070C0"/>
                </a:solidFill>
              </a:rPr>
              <a:t>　　基本医疗保险费由用人单位和职工双方共同负担，用人单位缴费比例为职工工资总额的6</a:t>
            </a:r>
            <a:r>
              <a:rPr lang="en-US" altLang="zh-CN" sz="2000" dirty="0">
                <a:solidFill>
                  <a:srgbClr val="0070C0"/>
                </a:solidFill>
              </a:rPr>
              <a:t>.3</a:t>
            </a:r>
            <a:r>
              <a:rPr lang="zh-CN" altLang="en-US" sz="2000" dirty="0">
                <a:solidFill>
                  <a:srgbClr val="0070C0"/>
                </a:solidFill>
              </a:rPr>
              <a:t>%，职工缴费比例为本人工资收入的2%。职工个人缴纳的基本医疗保险费，全部计入个人账户；用人单位缴纳的基本医疗保险费分为两部分，一部分用于建立统筹基金，一部分划入个人账户。</a:t>
            </a:r>
            <a:endParaRPr lang="zh-CN" altLang="en-US" sz="2000" dirty="0">
              <a:solidFill>
                <a:srgbClr val="0070C0"/>
              </a:solidFill>
            </a:endParaRPr>
          </a:p>
        </p:txBody>
      </p:sp>
      <p:sp>
        <p:nvSpPr>
          <p:cNvPr id="250882" name="标题 250881"/>
          <p:cNvSpPr>
            <a:spLocks noGrp="1"/>
          </p:cNvSpPr>
          <p:nvPr>
            <p:ph type="title"/>
          </p:nvPr>
        </p:nvSpPr>
        <p:spPr/>
        <p:txBody>
          <a:bodyPr anchor="b"/>
          <a:lstStyle/>
          <a:p>
            <a:r>
              <a:rPr lang="zh-CN" dirty="0"/>
              <a:t>第三章　基本医疗保险</a:t>
            </a:r>
            <a:endParaRPr lang="zh-CN"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71500" y="1721485"/>
            <a:ext cx="8001000" cy="4339590"/>
          </a:xfrm>
        </p:spPr>
        <p:txBody>
          <a:bodyPr/>
          <a:lstStyle/>
          <a:p>
            <a:pPr marL="0" indent="0" algn="just">
              <a:buNone/>
            </a:pPr>
            <a:r>
              <a:rPr lang="zh-CN" altLang="en-US" sz="2600" dirty="0">
                <a:solidFill>
                  <a:srgbClr val="0070C0"/>
                </a:solidFill>
              </a:rPr>
              <a:t>　　单位缴费划入个人账户的比例为7</a:t>
            </a:r>
            <a:r>
              <a:rPr lang="en-US" altLang="zh-CN" sz="2600" dirty="0">
                <a:solidFill>
                  <a:srgbClr val="0070C0"/>
                </a:solidFill>
              </a:rPr>
              <a:t>:</a:t>
            </a:r>
            <a:r>
              <a:rPr lang="zh-CN" altLang="en-US" sz="2600" dirty="0">
                <a:solidFill>
                  <a:srgbClr val="0070C0"/>
                </a:solidFill>
              </a:rPr>
              <a:t>3，统筹基金70％、划入个人账户30％，</a:t>
            </a:r>
            <a:r>
              <a:rPr lang="zh-CN" altLang="en-US" sz="2600" dirty="0">
                <a:solidFill>
                  <a:srgbClr val="0000FF"/>
                </a:solidFill>
              </a:rPr>
              <a:t>按被保险人的年龄分段记入</a:t>
            </a:r>
            <a:r>
              <a:rPr lang="zh-CN" altLang="en-US" sz="2600" dirty="0">
                <a:solidFill>
                  <a:srgbClr val="0070C0"/>
                </a:solidFill>
              </a:rPr>
              <a:t>个人账户，在职的被保险人以本人的缴费工资为基数记入；退休人员以当地上年度职工月平均工资为基数记入。具体划分如下：</a:t>
            </a:r>
            <a:endParaRPr lang="zh-CN" altLang="en-US" sz="2600" dirty="0">
              <a:solidFill>
                <a:srgbClr val="0070C0"/>
              </a:solidFill>
            </a:endParaRPr>
          </a:p>
          <a:p>
            <a:pPr marL="0" indent="0" algn="just">
              <a:buNone/>
            </a:pPr>
            <a:r>
              <a:rPr lang="zh-CN" altLang="en-US" sz="2600" dirty="0">
                <a:solidFill>
                  <a:srgbClr val="0070C0"/>
                </a:solidFill>
              </a:rPr>
              <a:t>　　一、35周岁(含35周岁)以下的记入</a:t>
            </a:r>
            <a:r>
              <a:rPr lang="en-US" altLang="zh-CN" sz="2600" dirty="0">
                <a:solidFill>
                  <a:srgbClr val="0070C0"/>
                </a:solidFill>
              </a:rPr>
              <a:t>0.</a:t>
            </a:r>
            <a:r>
              <a:rPr lang="zh-CN" altLang="en-US" sz="2600" dirty="0">
                <a:solidFill>
                  <a:srgbClr val="0070C0"/>
                </a:solidFill>
              </a:rPr>
              <a:t>6％。</a:t>
            </a:r>
            <a:endParaRPr lang="zh-CN" altLang="en-US" sz="2600" dirty="0">
              <a:solidFill>
                <a:srgbClr val="0070C0"/>
              </a:solidFill>
            </a:endParaRPr>
          </a:p>
          <a:p>
            <a:pPr marL="0" indent="0" algn="just">
              <a:buNone/>
            </a:pPr>
            <a:r>
              <a:rPr lang="zh-CN" altLang="en-US" sz="2600" dirty="0">
                <a:solidFill>
                  <a:srgbClr val="0070C0"/>
                </a:solidFill>
              </a:rPr>
              <a:t>　　二、36周岁以上至45周岁(含45周岁)以下的记入1％。</a:t>
            </a:r>
            <a:endParaRPr lang="zh-CN" altLang="en-US" sz="2600" dirty="0">
              <a:solidFill>
                <a:srgbClr val="0070C0"/>
              </a:solidFill>
            </a:endParaRPr>
          </a:p>
          <a:p>
            <a:pPr marL="0" indent="0" algn="just">
              <a:buNone/>
            </a:pPr>
            <a:r>
              <a:rPr lang="zh-CN" altLang="en-US" sz="2600" dirty="0">
                <a:solidFill>
                  <a:srgbClr val="0070C0"/>
                </a:solidFill>
              </a:rPr>
              <a:t>　　三、46周岁以上至退休前的记入1</a:t>
            </a:r>
            <a:r>
              <a:rPr lang="en-US" altLang="zh-CN" sz="2600" dirty="0">
                <a:solidFill>
                  <a:srgbClr val="0070C0"/>
                </a:solidFill>
              </a:rPr>
              <a:t>.</a:t>
            </a:r>
            <a:r>
              <a:rPr lang="zh-CN" altLang="en-US" sz="2600" dirty="0">
                <a:solidFill>
                  <a:srgbClr val="0070C0"/>
                </a:solidFill>
              </a:rPr>
              <a:t>5％。</a:t>
            </a:r>
            <a:endParaRPr lang="zh-CN" altLang="en-US" sz="2600" dirty="0">
              <a:solidFill>
                <a:srgbClr val="0070C0"/>
              </a:solidFill>
            </a:endParaRPr>
          </a:p>
          <a:p>
            <a:pPr marL="0" indent="0" algn="just">
              <a:buNone/>
            </a:pPr>
            <a:r>
              <a:rPr lang="zh-CN" altLang="en-US" sz="2600" dirty="0">
                <a:solidFill>
                  <a:srgbClr val="0070C0"/>
                </a:solidFill>
              </a:rPr>
              <a:t>　　四、退休人员记入3</a:t>
            </a:r>
            <a:r>
              <a:rPr lang="en-US" altLang="zh-CN" sz="2600" dirty="0">
                <a:solidFill>
                  <a:srgbClr val="0070C0"/>
                </a:solidFill>
              </a:rPr>
              <a:t>.</a:t>
            </a:r>
            <a:r>
              <a:rPr lang="zh-CN" altLang="en-US" sz="2600" dirty="0">
                <a:solidFill>
                  <a:srgbClr val="0070C0"/>
                </a:solidFill>
              </a:rPr>
              <a:t>5％。</a:t>
            </a:r>
            <a:endParaRPr lang="zh-CN" altLang="en-US" sz="2600" dirty="0">
              <a:solidFill>
                <a:srgbClr val="0070C0"/>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cstate="print"/>
          <a:stretch>
            <a:fillRect/>
          </a:stretch>
        </p:blipFill>
        <p:spPr>
          <a:xfrm>
            <a:off x="650240" y="1794510"/>
            <a:ext cx="7961630" cy="3962400"/>
          </a:xfrm>
          <a:prstGeom prst="rect">
            <a:avLst/>
          </a:prstGeom>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r>
              <a:rPr lang="zh-CN" altLang="en-US" dirty="0"/>
              <a:t>　　第二十四条　国家建立和完善新型农村合作医疗制度。</a:t>
            </a:r>
            <a:endParaRPr lang="zh-CN" altLang="en-US" dirty="0"/>
          </a:p>
          <a:p>
            <a:pPr algn="just"/>
            <a:r>
              <a:rPr lang="zh-CN" altLang="en-US" dirty="0"/>
              <a:t>　　新型农村合作医疗的管理办法，由国务院规定。</a:t>
            </a:r>
            <a:endParaRPr lang="zh-CN" altLang="en-US" dirty="0"/>
          </a:p>
          <a:p>
            <a:pPr algn="just"/>
            <a:r>
              <a:rPr lang="zh-CN" altLang="en-US" dirty="0">
                <a:solidFill>
                  <a:srgbClr val="0070C0"/>
                </a:solidFill>
                <a:sym typeface="+mn-ea"/>
              </a:rPr>
              <a:t>【解读】</a:t>
            </a:r>
            <a:r>
              <a:rPr lang="zh-CN" altLang="en-US" dirty="0">
                <a:solidFill>
                  <a:srgbClr val="0070C0"/>
                </a:solidFill>
              </a:rPr>
              <a:t>本条系关于国家建立和完善新型农村合作医疗制度的规定。</a:t>
            </a:r>
            <a:endParaRPr lang="zh-CN" altLang="en-US" dirty="0">
              <a:solidFill>
                <a:srgbClr val="0070C0"/>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71500" y="1663700"/>
            <a:ext cx="8001000" cy="4424680"/>
          </a:xfrm>
        </p:spPr>
        <p:txBody>
          <a:bodyPr/>
          <a:lstStyle/>
          <a:p>
            <a:pPr algn="just">
              <a:lnSpc>
                <a:spcPct val="110000"/>
              </a:lnSpc>
            </a:pPr>
            <a:r>
              <a:rPr lang="zh-CN" altLang="en-US" sz="2000" dirty="0"/>
              <a:t>　　第二十五条　国家建立和完善城镇居民基本医疗保险制度。</a:t>
            </a:r>
            <a:endParaRPr lang="zh-CN" altLang="en-US" sz="2000" dirty="0"/>
          </a:p>
          <a:p>
            <a:pPr algn="just">
              <a:lnSpc>
                <a:spcPct val="110000"/>
              </a:lnSpc>
            </a:pPr>
            <a:r>
              <a:rPr lang="zh-CN" altLang="en-US" sz="2000" dirty="0"/>
              <a:t>　　城镇居民基本医疗保险实行个人缴费和政府补贴相结合。</a:t>
            </a:r>
            <a:endParaRPr lang="zh-CN" altLang="en-US" sz="2000" dirty="0"/>
          </a:p>
          <a:p>
            <a:pPr algn="just">
              <a:lnSpc>
                <a:spcPct val="110000"/>
              </a:lnSpc>
            </a:pPr>
            <a:r>
              <a:rPr lang="zh-CN" altLang="en-US" sz="2000" dirty="0"/>
              <a:t>　　享受最低生活保障的人、丧失劳动能力的残疾人、低收入家庭六十周岁以上的老年人和未成年人等所需个人缴费部分，由政府给予补贴。</a:t>
            </a:r>
            <a:endParaRPr lang="zh-CN" altLang="en-US" sz="2000" dirty="0"/>
          </a:p>
          <a:p>
            <a:pPr algn="just">
              <a:lnSpc>
                <a:spcPct val="110000"/>
              </a:lnSpc>
            </a:pPr>
            <a:r>
              <a:rPr lang="zh-CN" altLang="en-US" sz="2000" dirty="0">
                <a:solidFill>
                  <a:srgbClr val="0070C0"/>
                </a:solidFill>
                <a:sym typeface="+mn-ea"/>
              </a:rPr>
              <a:t>【解读】本条系关于城镇居民社会养老保险的规定。</a:t>
            </a:r>
            <a:endParaRPr lang="zh-CN" altLang="en-US" sz="2000" dirty="0">
              <a:solidFill>
                <a:srgbClr val="0070C0"/>
              </a:solidFill>
            </a:endParaRPr>
          </a:p>
          <a:p>
            <a:pPr algn="just">
              <a:lnSpc>
                <a:spcPct val="110000"/>
              </a:lnSpc>
            </a:pPr>
            <a:r>
              <a:rPr lang="zh-CN" altLang="en-US" sz="2000" dirty="0">
                <a:solidFill>
                  <a:srgbClr val="0070C0"/>
                </a:solidFill>
                <a:sym typeface="+mn-ea"/>
              </a:rPr>
              <a:t>　　一、参保范围：城镇中不属于城镇职工基本医疗保险制度覆盖范围的中小学阶段的学生（包括职业高中、中专、技校学生）、少年儿童和其他非从业城镇居民都可自愿参加城镇居民基本医疗保险。</a:t>
            </a:r>
            <a:endParaRPr lang="zh-CN" altLang="en-US" sz="2000" dirty="0">
              <a:solidFill>
                <a:srgbClr val="0070C0"/>
              </a:solidFill>
            </a:endParaRPr>
          </a:p>
          <a:p>
            <a:pPr algn="just">
              <a:lnSpc>
                <a:spcPct val="110000"/>
              </a:lnSpc>
            </a:pPr>
            <a:r>
              <a:rPr lang="zh-CN" altLang="en-US" sz="2000" dirty="0">
                <a:solidFill>
                  <a:srgbClr val="0070C0"/>
                </a:solidFill>
                <a:sym typeface="+mn-ea"/>
              </a:rPr>
              <a:t>　　二、筹资方式：城镇居民基本医疗保险实行个人缴费和政府补贴相结合的筹资方式，以个人缴费为主，政府给予适当补贴。</a:t>
            </a:r>
            <a:endParaRPr lang="zh-CN" altLang="en-US" sz="20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71500" y="1673225"/>
            <a:ext cx="8001000" cy="4485640"/>
          </a:xfrm>
        </p:spPr>
        <p:txBody>
          <a:bodyPr/>
          <a:lstStyle/>
          <a:p>
            <a:pPr algn="just">
              <a:lnSpc>
                <a:spcPts val="2600"/>
              </a:lnSpc>
              <a:spcBef>
                <a:spcPts val="0"/>
              </a:spcBef>
            </a:pPr>
            <a:r>
              <a:rPr lang="zh-CN" altLang="en-US" sz="2000" dirty="0"/>
              <a:t>　　第二十六条 职工基本医疗保险、新型农村合作医疗和城镇居民基本医疗保险的待遇标准按照国家规定执行。</a:t>
            </a:r>
            <a:endParaRPr lang="zh-CN" altLang="en-US" sz="2000" dirty="0"/>
          </a:p>
          <a:p>
            <a:pPr algn="just">
              <a:lnSpc>
                <a:spcPts val="2600"/>
              </a:lnSpc>
              <a:spcBef>
                <a:spcPts val="0"/>
              </a:spcBef>
            </a:pPr>
            <a:r>
              <a:rPr lang="zh-CN" altLang="en-US" sz="2000" dirty="0">
                <a:solidFill>
                  <a:srgbClr val="0070C0"/>
                </a:solidFill>
                <a:sym typeface="+mn-ea"/>
              </a:rPr>
              <a:t>【解读】</a:t>
            </a:r>
            <a:r>
              <a:rPr lang="zh-CN" altLang="en-US" sz="2000" dirty="0">
                <a:solidFill>
                  <a:srgbClr val="0070C0"/>
                </a:solidFill>
              </a:rPr>
              <a:t>本条系关于医疗保险待遇的规定。</a:t>
            </a:r>
            <a:endParaRPr lang="zh-CN" altLang="en-US" sz="2000" dirty="0">
              <a:solidFill>
                <a:srgbClr val="0070C0"/>
              </a:solidFill>
            </a:endParaRPr>
          </a:p>
          <a:p>
            <a:pPr algn="just">
              <a:lnSpc>
                <a:spcPts val="2600"/>
              </a:lnSpc>
              <a:spcBef>
                <a:spcPts val="0"/>
              </a:spcBef>
            </a:pPr>
            <a:r>
              <a:rPr lang="zh-CN" altLang="en-US" sz="2000" dirty="0">
                <a:solidFill>
                  <a:srgbClr val="0070C0"/>
                </a:solidFill>
              </a:rPr>
              <a:t>　　</a:t>
            </a:r>
            <a:r>
              <a:rPr lang="zh-CN" altLang="en-US" sz="2000" b="1" dirty="0">
                <a:solidFill>
                  <a:srgbClr val="0070C0"/>
                </a:solidFill>
              </a:rPr>
              <a:t>职工基本医疗保险的待遇标准：</a:t>
            </a:r>
            <a:endParaRPr lang="zh-CN" altLang="en-US" sz="2000" b="1" dirty="0">
              <a:solidFill>
                <a:srgbClr val="0070C0"/>
              </a:solidFill>
            </a:endParaRPr>
          </a:p>
          <a:p>
            <a:pPr algn="just">
              <a:lnSpc>
                <a:spcPts val="2600"/>
              </a:lnSpc>
              <a:spcBef>
                <a:spcPts val="0"/>
              </a:spcBef>
            </a:pPr>
            <a:r>
              <a:rPr lang="zh-CN" altLang="en-US" sz="2000" dirty="0">
                <a:solidFill>
                  <a:srgbClr val="0070C0"/>
                </a:solidFill>
              </a:rPr>
              <a:t>　　职工基本医疗保险的统筹基金和个人账户按照各自的支付范围，分别核算，不得互相挤占。</a:t>
            </a:r>
            <a:endParaRPr lang="zh-CN" altLang="en-US" sz="2000" dirty="0">
              <a:solidFill>
                <a:srgbClr val="0070C0"/>
              </a:solidFill>
            </a:endParaRPr>
          </a:p>
          <a:p>
            <a:pPr algn="just">
              <a:lnSpc>
                <a:spcPts val="2600"/>
              </a:lnSpc>
              <a:spcBef>
                <a:spcPts val="0"/>
              </a:spcBef>
            </a:pPr>
            <a:r>
              <a:rPr lang="zh-CN" altLang="en-US" sz="2000" dirty="0">
                <a:solidFill>
                  <a:srgbClr val="0070C0"/>
                </a:solidFill>
              </a:rPr>
              <a:t>　　（1）个人账户，用于支付门诊费用、住院费用中个人自付部分以及在定点药店购物费用。</a:t>
            </a:r>
            <a:endParaRPr lang="zh-CN" altLang="en-US" sz="2000" dirty="0">
              <a:solidFill>
                <a:srgbClr val="0070C0"/>
              </a:solidFill>
            </a:endParaRPr>
          </a:p>
          <a:p>
            <a:pPr algn="just">
              <a:lnSpc>
                <a:spcPts val="2600"/>
              </a:lnSpc>
              <a:spcBef>
                <a:spcPts val="0"/>
              </a:spcBef>
            </a:pPr>
            <a:r>
              <a:rPr lang="zh-CN" altLang="en-US" sz="2000" dirty="0">
                <a:solidFill>
                  <a:srgbClr val="0070C0"/>
                </a:solidFill>
              </a:rPr>
              <a:t>　　（2）统筹基金，用于支付住院医疗和部分门诊大病费用。统筹基金支付有</a:t>
            </a:r>
            <a:r>
              <a:rPr lang="zh-CN" altLang="en-US" sz="2000" b="1" dirty="0">
                <a:solidFill>
                  <a:srgbClr val="0000FF"/>
                </a:solidFill>
              </a:rPr>
              <a:t>起付标准</a:t>
            </a:r>
            <a:r>
              <a:rPr lang="zh-CN" altLang="en-US" sz="2000" dirty="0">
                <a:solidFill>
                  <a:srgbClr val="0070C0"/>
                </a:solidFill>
              </a:rPr>
              <a:t>和</a:t>
            </a:r>
            <a:r>
              <a:rPr lang="zh-CN" altLang="en-US" sz="2000" b="1" dirty="0">
                <a:solidFill>
                  <a:srgbClr val="0000FF"/>
                </a:solidFill>
              </a:rPr>
              <a:t>最高支付限额</a:t>
            </a:r>
            <a:r>
              <a:rPr lang="zh-CN" altLang="en-US" sz="2000" dirty="0">
                <a:solidFill>
                  <a:srgbClr val="0070C0"/>
                </a:solidFill>
              </a:rPr>
              <a:t>，起付标准为当地职工年平均工资的10%左右（按不同等级医院确定金额），年累计最高支付限额为当地上年度职工年社平工资的4倍，超过限额的医疗费用通过</a:t>
            </a:r>
            <a:r>
              <a:rPr lang="zh-CN" altLang="en-US" sz="2000" dirty="0">
                <a:solidFill>
                  <a:srgbClr val="0000FF"/>
                </a:solidFill>
              </a:rPr>
              <a:t>补充医疗保险</a:t>
            </a:r>
            <a:r>
              <a:rPr lang="zh-CN" altLang="en-US" sz="2000" dirty="0">
                <a:solidFill>
                  <a:srgbClr val="0070C0"/>
                </a:solidFill>
              </a:rPr>
              <a:t>或商业保险等方式解决。</a:t>
            </a:r>
            <a:endParaRPr lang="zh-CN" altLang="en-US" sz="2000" dirty="0">
              <a:solidFill>
                <a:srgbClr val="0070C0"/>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71500" y="1614170"/>
            <a:ext cx="8001000" cy="4513580"/>
          </a:xfrm>
        </p:spPr>
        <p:txBody>
          <a:bodyPr/>
          <a:lstStyle/>
          <a:p>
            <a:pPr algn="just">
              <a:lnSpc>
                <a:spcPts val="2900"/>
              </a:lnSpc>
              <a:spcBef>
                <a:spcPts val="0"/>
              </a:spcBef>
            </a:pPr>
            <a:r>
              <a:rPr lang="zh-CN" altLang="en-US" sz="2200" dirty="0"/>
              <a:t>　　第二十七条 参加职工基本医疗保险的个人，达到法定退休年龄时累计缴费达到国家规定年限的，退休后不再缴纳基本医疗保险费，按照国家规定享受基本医疗保险待遇；未达到国家规定年限的，可以缴费至国家规定年限。</a:t>
            </a:r>
            <a:endParaRPr lang="zh-CN" altLang="en-US" sz="2200" dirty="0"/>
          </a:p>
          <a:p>
            <a:pPr algn="just">
              <a:lnSpc>
                <a:spcPts val="2900"/>
              </a:lnSpc>
              <a:spcBef>
                <a:spcPts val="0"/>
              </a:spcBef>
            </a:pPr>
            <a:r>
              <a:rPr lang="zh-CN" altLang="en-US" sz="2200" dirty="0">
                <a:solidFill>
                  <a:srgbClr val="0070C0"/>
                </a:solidFill>
                <a:sym typeface="+mn-ea"/>
              </a:rPr>
              <a:t>【解读】</a:t>
            </a:r>
            <a:r>
              <a:rPr lang="zh-CN" altLang="en-US" sz="2200" dirty="0">
                <a:solidFill>
                  <a:srgbClr val="0070C0"/>
                </a:solidFill>
              </a:rPr>
              <a:t>本条系关于参保职工退休后享受基本医疗保险待遇条件的规定。</a:t>
            </a:r>
            <a:endParaRPr lang="zh-CN" altLang="en-US" sz="2200" dirty="0">
              <a:solidFill>
                <a:srgbClr val="0070C0"/>
              </a:solidFill>
            </a:endParaRPr>
          </a:p>
          <a:p>
            <a:pPr algn="just">
              <a:lnSpc>
                <a:spcPts val="2900"/>
              </a:lnSpc>
              <a:spcBef>
                <a:spcPts val="0"/>
              </a:spcBef>
            </a:pPr>
            <a:r>
              <a:rPr lang="zh-CN" altLang="en-US" sz="2200" dirty="0">
                <a:solidFill>
                  <a:srgbClr val="0070C0"/>
                </a:solidFill>
              </a:rPr>
              <a:t>　　缴费年限：我市从</a:t>
            </a:r>
            <a:r>
              <a:rPr lang="en-US" altLang="zh-CN" sz="2200" dirty="0">
                <a:solidFill>
                  <a:srgbClr val="0070C0"/>
                </a:solidFill>
              </a:rPr>
              <a:t>2000</a:t>
            </a:r>
            <a:r>
              <a:rPr lang="zh-CN" altLang="en-US" sz="2200" dirty="0">
                <a:solidFill>
                  <a:srgbClr val="0070C0"/>
                </a:solidFill>
              </a:rPr>
              <a:t>年</a:t>
            </a:r>
            <a:r>
              <a:rPr lang="en-US" altLang="zh-CN" sz="2200" dirty="0">
                <a:solidFill>
                  <a:srgbClr val="0070C0"/>
                </a:solidFill>
              </a:rPr>
              <a:t>12</a:t>
            </a:r>
            <a:r>
              <a:rPr lang="zh-CN" altLang="en-US" sz="2200" dirty="0">
                <a:solidFill>
                  <a:srgbClr val="0070C0"/>
                </a:solidFill>
              </a:rPr>
              <a:t>月实施职工医保制度</a:t>
            </a:r>
            <a:r>
              <a:rPr lang="zh-CN" altLang="en-US" sz="2200" dirty="0">
                <a:solidFill>
                  <a:srgbClr val="0070C0"/>
                </a:solidFill>
                <a:sym typeface="+mn-ea"/>
              </a:rPr>
              <a:t>起</a:t>
            </a:r>
            <a:r>
              <a:rPr lang="zh-CN" altLang="en-US" sz="2200" dirty="0">
                <a:solidFill>
                  <a:srgbClr val="0070C0"/>
                </a:solidFill>
              </a:rPr>
              <a:t>，</a:t>
            </a:r>
            <a:r>
              <a:rPr lang="zh-CN" altLang="en-US" sz="2200" dirty="0">
                <a:solidFill>
                  <a:srgbClr val="0070C0"/>
                </a:solidFill>
                <a:sym typeface="+mn-ea"/>
              </a:rPr>
              <a:t>累计缴费年限满20年且在本市实际缴费年限满10年的，不再缴纳基本医疗保险费</a:t>
            </a:r>
            <a:r>
              <a:rPr lang="zh-CN" altLang="en-US" sz="2200" dirty="0">
                <a:solidFill>
                  <a:srgbClr val="0070C0"/>
                </a:solidFill>
              </a:rPr>
              <a:t>。</a:t>
            </a:r>
            <a:endParaRPr lang="zh-CN" altLang="en-US" sz="2200" dirty="0">
              <a:solidFill>
                <a:srgbClr val="0070C0"/>
              </a:solidFill>
            </a:endParaRPr>
          </a:p>
          <a:p>
            <a:pPr algn="just">
              <a:lnSpc>
                <a:spcPts val="2900"/>
              </a:lnSpc>
              <a:spcBef>
                <a:spcPts val="0"/>
              </a:spcBef>
            </a:pPr>
            <a:r>
              <a:rPr lang="zh-CN" altLang="en-US" sz="2200" dirty="0">
                <a:solidFill>
                  <a:srgbClr val="0070C0"/>
                </a:solidFill>
              </a:rPr>
              <a:t>　　补缴方式：参保职工退休时未达到规定的缴费年限的，</a:t>
            </a:r>
            <a:r>
              <a:rPr lang="zh-CN" altLang="en-US" sz="2200" dirty="0">
                <a:solidFill>
                  <a:srgbClr val="0000FF"/>
                </a:solidFill>
              </a:rPr>
              <a:t>个人缴费部分不再缴费，</a:t>
            </a:r>
            <a:r>
              <a:rPr lang="zh-CN" altLang="en-US" sz="2200" dirty="0">
                <a:solidFill>
                  <a:srgbClr val="0070C0"/>
                </a:solidFill>
              </a:rPr>
              <a:t>单位缴费部分可以缴费至规定的年限，缴费方式分一次性缴费和按月延缴。</a:t>
            </a:r>
            <a:endParaRPr lang="zh-CN" altLang="en-US" sz="2200" dirty="0">
              <a:solidFill>
                <a:srgbClr val="0070C0"/>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r>
              <a:rPr lang="zh-CN" altLang="en-US" dirty="0"/>
              <a:t>　　第二十八条　符合基本医疗保险药品目录、诊疗项目、医疗服务设施标准以及急诊、抢救的医疗费用，按照国家规定从基本医疗保险基金中支付。</a:t>
            </a:r>
            <a:endParaRPr lang="zh-CN" altLang="en-US" dirty="0"/>
          </a:p>
          <a:p>
            <a:pPr algn="just"/>
            <a:r>
              <a:rPr lang="zh-CN" altLang="en-US" dirty="0">
                <a:solidFill>
                  <a:srgbClr val="0070C0"/>
                </a:solidFill>
                <a:sym typeface="+mn-ea"/>
              </a:rPr>
              <a:t>【解读】</a:t>
            </a:r>
            <a:r>
              <a:rPr lang="zh-CN" altLang="en-US" dirty="0">
                <a:solidFill>
                  <a:srgbClr val="0070C0"/>
                </a:solidFill>
              </a:rPr>
              <a:t>本条系关于基本医疗保险基金支付制度的规定。</a:t>
            </a:r>
            <a:endParaRPr lang="zh-CN" alt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marL="0" indent="0" algn="just">
              <a:buNone/>
            </a:pPr>
            <a:r>
              <a:rPr lang="zh-CN" altLang="en-US" sz="2000" dirty="0">
                <a:solidFill>
                  <a:srgbClr val="0070C0"/>
                </a:solidFill>
              </a:rPr>
              <a:t>　　一、基本医疗保险药品目录</a:t>
            </a:r>
            <a:endParaRPr lang="zh-CN" altLang="en-US" sz="2000" dirty="0">
              <a:solidFill>
                <a:srgbClr val="0070C0"/>
              </a:solidFill>
            </a:endParaRPr>
          </a:p>
          <a:p>
            <a:pPr marL="0" indent="0" algn="just">
              <a:buNone/>
            </a:pPr>
            <a:r>
              <a:rPr lang="zh-CN" altLang="en-US" sz="2000" dirty="0">
                <a:solidFill>
                  <a:srgbClr val="0070C0"/>
                </a:solidFill>
              </a:rPr>
              <a:t>　　基本医疗保险用药范围通过制定《基本医疗保险药品目录》进行管理。纳入《药品目录》的药品，应是临床必需、安全有效、价格合理、使用方便、市场能够保证的药品，并具备下列条件之一：（1）《中华人民共和国药典》（现行版）收载的药品；（2）符合国家药品监督管理部门颁发标准的药品；（3）国家药品监督管理部门批准正式进口的药品。</a:t>
            </a:r>
            <a:endParaRPr lang="zh-CN" altLang="en-US" sz="2000" dirty="0">
              <a:solidFill>
                <a:srgbClr val="0070C0"/>
              </a:solidFill>
            </a:endParaRPr>
          </a:p>
          <a:p>
            <a:pPr marL="0" indent="0" algn="just">
              <a:buNone/>
            </a:pPr>
            <a:r>
              <a:rPr lang="zh-CN" altLang="en-US" sz="2000" dirty="0">
                <a:solidFill>
                  <a:srgbClr val="0070C0"/>
                </a:solidFill>
              </a:rPr>
              <a:t>　　以下药品不能纳入基本医保用药范围：（1）主要起营养滋补作用的药品；（2）部分可以入药的动物及动物脏器，干（水）果类；（3）用中药材和中药饮片泡制的各类酒制剂；（4）各类药品中的果味制剂、口服泡腾剂；（5）血液制品、蛋白类制品（特殊适应症与急救、抢救除外）；（6）社会保险行政部门规定基本医疗保险基金不予支付的其他药品。</a:t>
            </a:r>
            <a:endParaRPr lang="zh-CN" altLang="en-US" sz="2000" dirty="0">
              <a:solidFill>
                <a:srgbClr val="0070C0"/>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marL="0" indent="0" algn="just">
              <a:lnSpc>
                <a:spcPct val="110000"/>
              </a:lnSpc>
              <a:buNone/>
            </a:pPr>
            <a:r>
              <a:rPr lang="zh-CN" altLang="en-US" sz="2000" dirty="0">
                <a:solidFill>
                  <a:srgbClr val="0070C0"/>
                </a:solidFill>
              </a:rPr>
              <a:t>　　二、基本医疗保险诊疗项目</a:t>
            </a:r>
            <a:endParaRPr lang="zh-CN" altLang="en-US" sz="2000" dirty="0">
              <a:solidFill>
                <a:srgbClr val="0070C0"/>
              </a:solidFill>
            </a:endParaRPr>
          </a:p>
          <a:p>
            <a:pPr marL="0" indent="0" algn="just">
              <a:lnSpc>
                <a:spcPct val="110000"/>
              </a:lnSpc>
              <a:buNone/>
            </a:pPr>
            <a:r>
              <a:rPr lang="zh-CN" altLang="en-US" sz="2000" dirty="0">
                <a:solidFill>
                  <a:srgbClr val="0070C0"/>
                </a:solidFill>
              </a:rPr>
              <a:t>　　基本医疗保险诊疗项目应符合以下条件：（1）临床诊疗必须、安全有效、费用适宜；（2）由物价部门制定了收费标准；（3）由定点医疗机构为参保人员提供的定点医疗服务范围内。</a:t>
            </a:r>
            <a:endParaRPr lang="zh-CN" altLang="en-US" sz="2000" dirty="0">
              <a:solidFill>
                <a:srgbClr val="0070C0"/>
              </a:solidFill>
            </a:endParaRPr>
          </a:p>
          <a:p>
            <a:pPr marL="0" indent="0" algn="just">
              <a:lnSpc>
                <a:spcPct val="110000"/>
              </a:lnSpc>
              <a:buNone/>
            </a:pPr>
            <a:r>
              <a:rPr lang="zh-CN" altLang="en-US" sz="2000" dirty="0">
                <a:solidFill>
                  <a:srgbClr val="0070C0"/>
                </a:solidFill>
              </a:rPr>
              <a:t>　　三、基本医疗服务设施标准</a:t>
            </a:r>
            <a:endParaRPr lang="zh-CN" altLang="en-US" sz="2000" dirty="0">
              <a:solidFill>
                <a:srgbClr val="0070C0"/>
              </a:solidFill>
            </a:endParaRPr>
          </a:p>
          <a:p>
            <a:pPr marL="0" indent="0" algn="just">
              <a:lnSpc>
                <a:spcPct val="110000"/>
              </a:lnSpc>
              <a:buNone/>
            </a:pPr>
            <a:r>
              <a:rPr lang="zh-CN" altLang="en-US" sz="2000" dirty="0">
                <a:solidFill>
                  <a:srgbClr val="0070C0"/>
                </a:solidFill>
              </a:rPr>
              <a:t>　　基本医疗保险医疗服务设施是指由定点医疗机构提供的，参保人员在接受诊断、治疗和护理过程中所必须的生活服务设施，主要包括住院床位费或门（急）诊留观床位费。基本医疗保险基金不予支付的生活服务项目和服务设施费用，主要包括：（1）就（转）诊交通费、急救车费；（2）空调费、电视费、电话费、婴儿保温箱费、食品保温箱费；（3）陪护费、护工费、洗理费、门诊煎药费；（4）膳食费；（5）文娱活动费以及其他特需生活服务费用。</a:t>
            </a:r>
            <a:endParaRPr lang="zh-CN" altLang="en-US" sz="2000" dirty="0">
              <a:solidFill>
                <a:srgbClr val="0070C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标题 301057"/>
          <p:cNvSpPr>
            <a:spLocks noGrp="1"/>
          </p:cNvSpPr>
          <p:nvPr>
            <p:ph type="title"/>
          </p:nvPr>
        </p:nvSpPr>
        <p:spPr/>
        <p:txBody>
          <a:bodyPr anchor="b"/>
          <a:lstStyle/>
          <a:p>
            <a:r>
              <a:rPr lang="zh-CN" altLang="en-US" b="1" dirty="0"/>
              <a:t>什么是社会保险</a:t>
            </a:r>
            <a:endParaRPr lang="zh-CN" altLang="en-US" b="1" dirty="0"/>
          </a:p>
        </p:txBody>
      </p:sp>
      <p:sp>
        <p:nvSpPr>
          <p:cNvPr id="301059" name="文本占位符 301058"/>
          <p:cNvSpPr>
            <a:spLocks noGrp="1"/>
          </p:cNvSpPr>
          <p:nvPr>
            <p:ph type="body" idx="1"/>
          </p:nvPr>
        </p:nvSpPr>
        <p:spPr>
          <a:xfrm>
            <a:off x="395605" y="1969770"/>
            <a:ext cx="8072755" cy="4163060"/>
          </a:xfrm>
        </p:spPr>
        <p:txBody>
          <a:bodyPr/>
          <a:lstStyle/>
          <a:p>
            <a:r>
              <a:rPr lang="zh-CN" altLang="zh-CN" sz="3200" dirty="0">
                <a:latin typeface="+mn-ea"/>
                <a:cs typeface="+mn-ea"/>
              </a:rPr>
              <a:t>　　社会保险是国家和社会依法为公民在丧失劳动能力、暂时失去劳动岗位或因健康原因造成收入损失时所提供经济补偿的一种保障行为。</a:t>
            </a:r>
            <a:endParaRPr lang="zh-CN" altLang="zh-CN" sz="3200" dirty="0">
              <a:latin typeface="+mn-ea"/>
              <a:cs typeface="+mn-ea"/>
            </a:endParaRPr>
          </a:p>
          <a:p>
            <a:r>
              <a:rPr lang="zh-CN" altLang="zh-CN" sz="3200" dirty="0">
                <a:latin typeface="+mn-ea"/>
                <a:cs typeface="+mn-ea"/>
              </a:rPr>
              <a:t>　　这种保障行为即：</a:t>
            </a:r>
            <a:r>
              <a:rPr lang="en-US" altLang="zh-CN" sz="3200" dirty="0">
                <a:latin typeface="+mn-ea"/>
                <a:cs typeface="+mn-ea"/>
              </a:rPr>
              <a:t>“</a:t>
            </a:r>
            <a:r>
              <a:rPr lang="zh-CN" altLang="en-US" sz="3200" dirty="0">
                <a:latin typeface="+mn-ea"/>
                <a:cs typeface="+mn-ea"/>
              </a:rPr>
              <a:t>保障公民在年老、疾病、工伤、失业、生育等情况下依法从国家和社会获得物质帮助的权利</a:t>
            </a:r>
            <a:r>
              <a:rPr lang="en-US" altLang="zh-CN" sz="3200" dirty="0">
                <a:latin typeface="+mn-ea"/>
                <a:cs typeface="+mn-ea"/>
              </a:rPr>
              <a:t>”</a:t>
            </a:r>
            <a:r>
              <a:rPr lang="zh-CN" altLang="en-US" sz="3200" dirty="0">
                <a:latin typeface="+mn-ea"/>
                <a:cs typeface="+mn-ea"/>
              </a:rPr>
              <a:t>。</a:t>
            </a:r>
            <a:endParaRPr lang="zh-CN" altLang="en-US" sz="3200" dirty="0">
              <a:latin typeface="+mn-ea"/>
              <a:cs typeface="+mn-ea"/>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r>
              <a:rPr lang="zh-CN" altLang="en-US" dirty="0"/>
              <a:t>　　第二十九条　参保人员医疗费用中应当由基本医疗保险基金支付的部分，由社会保险经办机构与医疗机构、药品经营单位直接结算。</a:t>
            </a:r>
            <a:endParaRPr lang="zh-CN" altLang="en-US" dirty="0"/>
          </a:p>
          <a:p>
            <a:pPr algn="just"/>
            <a:r>
              <a:rPr lang="zh-CN" altLang="en-US" dirty="0"/>
              <a:t>　　社会保险行政部门和卫生行政部门应当建立异地就医医疗费用结算制度，方便参保人员享受基本医疗保险待遇。</a:t>
            </a:r>
            <a:endParaRPr lang="zh-CN" altLang="en-US" dirty="0"/>
          </a:p>
          <a:p>
            <a:pPr algn="just"/>
            <a:r>
              <a:rPr lang="zh-CN" altLang="en-US" dirty="0">
                <a:solidFill>
                  <a:srgbClr val="0070C0"/>
                </a:solidFill>
                <a:sym typeface="+mn-ea"/>
              </a:rPr>
              <a:t>【解读】</a:t>
            </a:r>
            <a:r>
              <a:rPr lang="zh-CN" altLang="en-US" dirty="0">
                <a:solidFill>
                  <a:srgbClr val="0070C0"/>
                </a:solidFill>
              </a:rPr>
              <a:t>本条系关于基本医疗保险费用结算制度的规定。</a:t>
            </a:r>
            <a:endParaRPr lang="zh-CN" alt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71500" y="1721485"/>
            <a:ext cx="8001000" cy="4349750"/>
          </a:xfrm>
        </p:spPr>
        <p:txBody>
          <a:bodyPr/>
          <a:lstStyle/>
          <a:p>
            <a:pPr marL="0" indent="0" algn="just">
              <a:lnSpc>
                <a:spcPct val="100000"/>
              </a:lnSpc>
              <a:buNone/>
            </a:pPr>
            <a:r>
              <a:rPr lang="zh-CN" altLang="en-US" sz="2200" dirty="0">
                <a:solidFill>
                  <a:srgbClr val="0070C0"/>
                </a:solidFill>
              </a:rPr>
              <a:t>　　一、直接结算制度</a:t>
            </a:r>
            <a:endParaRPr lang="zh-CN" altLang="en-US" sz="2200" dirty="0">
              <a:solidFill>
                <a:srgbClr val="0070C0"/>
              </a:solidFill>
            </a:endParaRPr>
          </a:p>
          <a:p>
            <a:pPr marL="0" indent="0" algn="just">
              <a:lnSpc>
                <a:spcPct val="100000"/>
              </a:lnSpc>
              <a:buNone/>
            </a:pPr>
            <a:r>
              <a:rPr lang="zh-CN" altLang="en-US" sz="2200" dirty="0">
                <a:solidFill>
                  <a:srgbClr val="0070C0"/>
                </a:solidFill>
              </a:rPr>
              <a:t>　　参保人员医疗费用中应当由基本医疗保险基金支付的部分，由社保经办机构与医疗机构、药品经营单位直接结算，此谓“直接结算”。该制度的确立，改变了过去先由参保人支付全部医疗费用，然后再就其中应由医保基金支付的部分，到社保经办机构报销的做法，极大方便了参保人员。</a:t>
            </a:r>
            <a:endParaRPr lang="zh-CN" altLang="en-US" sz="2200" dirty="0">
              <a:solidFill>
                <a:srgbClr val="0070C0"/>
              </a:solidFill>
            </a:endParaRPr>
          </a:p>
          <a:p>
            <a:pPr marL="0" indent="0" algn="just">
              <a:lnSpc>
                <a:spcPct val="100000"/>
              </a:lnSpc>
              <a:buNone/>
            </a:pPr>
            <a:r>
              <a:rPr lang="zh-CN" altLang="en-US" sz="2200" dirty="0">
                <a:solidFill>
                  <a:srgbClr val="0070C0"/>
                </a:solidFill>
              </a:rPr>
              <a:t>　　二、异地就医</a:t>
            </a:r>
            <a:endParaRPr lang="zh-CN" altLang="en-US" sz="2200" dirty="0">
              <a:solidFill>
                <a:srgbClr val="0070C0"/>
              </a:solidFill>
            </a:endParaRPr>
          </a:p>
          <a:p>
            <a:pPr marL="0" indent="0" algn="just">
              <a:lnSpc>
                <a:spcPct val="100000"/>
              </a:lnSpc>
              <a:buNone/>
            </a:pPr>
            <a:r>
              <a:rPr lang="zh-CN" altLang="en-US" sz="2200" dirty="0">
                <a:solidFill>
                  <a:srgbClr val="0070C0"/>
                </a:solidFill>
              </a:rPr>
              <a:t>　　异地就医，是指参加基本医疗保险的人员在自己所在的统筹地区外的中国境内地区就医的情况。本条明确要求社会保险行政部门和卫生行政部门应当建立异地就医医疗费用结算制度，方便参保人员享受基本医疗保险待遇。在异地发生疾病并就地紧急诊治发生的医疗费用，一般由参保地按参保地规定报销。</a:t>
            </a:r>
            <a:endParaRPr lang="zh-CN" altLang="en-US" sz="2200" dirty="0">
              <a:solidFill>
                <a:srgbClr val="0070C0"/>
              </a:solidFil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71500" y="1663065"/>
            <a:ext cx="8001000" cy="4370070"/>
          </a:xfrm>
        </p:spPr>
        <p:txBody>
          <a:bodyPr/>
          <a:lstStyle/>
          <a:p>
            <a:pPr algn="just">
              <a:lnSpc>
                <a:spcPct val="100000"/>
              </a:lnSpc>
            </a:pPr>
            <a:r>
              <a:rPr lang="zh-CN" altLang="en-US" sz="2400" dirty="0"/>
              <a:t>　　第三十条　下列医疗费用不纳入基本医疗保险基金支付范围:</a:t>
            </a:r>
            <a:endParaRPr lang="zh-CN" altLang="en-US" sz="2400" dirty="0"/>
          </a:p>
          <a:p>
            <a:pPr algn="just">
              <a:lnSpc>
                <a:spcPct val="100000"/>
              </a:lnSpc>
            </a:pPr>
            <a:r>
              <a:rPr lang="zh-CN" altLang="en-US" sz="2400" dirty="0"/>
              <a:t>　　（一）应当从工伤保险基金中支付的；</a:t>
            </a:r>
            <a:endParaRPr lang="zh-CN" altLang="en-US" sz="2400" dirty="0"/>
          </a:p>
          <a:p>
            <a:pPr algn="just">
              <a:lnSpc>
                <a:spcPct val="100000"/>
              </a:lnSpc>
            </a:pPr>
            <a:r>
              <a:rPr lang="zh-CN" altLang="en-US" sz="2400" dirty="0"/>
              <a:t>　　（二）应当由第三人负担的；</a:t>
            </a:r>
            <a:endParaRPr lang="zh-CN" altLang="en-US" sz="2400" dirty="0"/>
          </a:p>
          <a:p>
            <a:pPr algn="just">
              <a:lnSpc>
                <a:spcPct val="100000"/>
              </a:lnSpc>
            </a:pPr>
            <a:r>
              <a:rPr lang="zh-CN" altLang="en-US" sz="2400" dirty="0"/>
              <a:t>　　（三）应当由公共卫生负担的；</a:t>
            </a:r>
            <a:endParaRPr lang="zh-CN" altLang="en-US" sz="2400" dirty="0"/>
          </a:p>
          <a:p>
            <a:pPr algn="just">
              <a:lnSpc>
                <a:spcPct val="100000"/>
              </a:lnSpc>
            </a:pPr>
            <a:r>
              <a:rPr lang="zh-CN" altLang="en-US" sz="2400" dirty="0"/>
              <a:t>　　（四）在境外就医的。</a:t>
            </a:r>
            <a:endParaRPr lang="zh-CN" altLang="en-US" sz="2400" dirty="0"/>
          </a:p>
          <a:p>
            <a:pPr algn="just">
              <a:lnSpc>
                <a:spcPct val="100000"/>
              </a:lnSpc>
            </a:pPr>
            <a:r>
              <a:rPr lang="zh-CN" altLang="en-US" sz="2400" dirty="0"/>
              <a:t>　　医疗费用依法应当由第三人负担，第三人不支付或者无法确定第三人的，由基本医疗保险基金先行支付。基本医疗保险基金先行支付后，有权向第三人追偿。</a:t>
            </a:r>
            <a:endParaRPr lang="zh-CN" altLang="en-US" sz="2400" dirty="0"/>
          </a:p>
          <a:p>
            <a:pPr algn="just">
              <a:lnSpc>
                <a:spcPct val="100000"/>
              </a:lnSpc>
            </a:pPr>
            <a:r>
              <a:rPr lang="zh-CN" altLang="en-US" sz="2400" dirty="0">
                <a:solidFill>
                  <a:srgbClr val="0070C0"/>
                </a:solidFill>
                <a:sym typeface="+mn-ea"/>
              </a:rPr>
              <a:t>【解读】</a:t>
            </a:r>
            <a:r>
              <a:rPr lang="zh-CN" altLang="en-US" sz="2400" dirty="0">
                <a:solidFill>
                  <a:srgbClr val="0070C0"/>
                </a:solidFill>
              </a:rPr>
              <a:t>本条系关于不在基本医疗保险基金支付范围内的医疗费用的规定。</a:t>
            </a:r>
            <a:endParaRPr lang="zh-CN" altLang="en-US" sz="24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marL="0" indent="0" algn="just">
              <a:buNone/>
            </a:pPr>
            <a:r>
              <a:rPr lang="zh-CN" altLang="en-US" sz="2000" dirty="0">
                <a:solidFill>
                  <a:srgbClr val="0070C0"/>
                </a:solidFill>
              </a:rPr>
              <a:t>　　一、不纳入基本医疗保险基金支付范围的医疗费用包括：</a:t>
            </a:r>
            <a:endParaRPr lang="zh-CN" altLang="en-US" sz="2000" dirty="0">
              <a:solidFill>
                <a:srgbClr val="0070C0"/>
              </a:solidFill>
            </a:endParaRPr>
          </a:p>
          <a:p>
            <a:pPr marL="0" indent="0" algn="just">
              <a:buNone/>
            </a:pPr>
            <a:r>
              <a:rPr lang="zh-CN" altLang="en-US" sz="2000" dirty="0">
                <a:solidFill>
                  <a:srgbClr val="0070C0"/>
                </a:solidFill>
              </a:rPr>
              <a:t>　　（1）应当从工伤保险基金中支付的。对于该部分费用，基本医疗保险基金不予支付。</a:t>
            </a:r>
            <a:endParaRPr lang="zh-CN" altLang="en-US" sz="2000" dirty="0">
              <a:solidFill>
                <a:srgbClr val="0070C0"/>
              </a:solidFill>
            </a:endParaRPr>
          </a:p>
          <a:p>
            <a:pPr marL="0" indent="0" algn="just">
              <a:buNone/>
            </a:pPr>
            <a:r>
              <a:rPr lang="zh-CN" altLang="en-US" sz="2000" dirty="0">
                <a:solidFill>
                  <a:srgbClr val="0070C0"/>
                </a:solidFill>
              </a:rPr>
              <a:t>　　（2）应当由第三人负担的。这主要是指由于第三人侵权，导致参保人员的人身受到伤害而产生的医疗费用，应由侵权人负担，基本医疗保险基金不予支付。</a:t>
            </a:r>
            <a:endParaRPr lang="zh-CN" altLang="en-US" sz="2000" dirty="0">
              <a:solidFill>
                <a:srgbClr val="0070C0"/>
              </a:solidFill>
            </a:endParaRPr>
          </a:p>
          <a:p>
            <a:pPr marL="0" indent="0" algn="just">
              <a:buNone/>
            </a:pPr>
            <a:r>
              <a:rPr lang="zh-CN" altLang="en-US" sz="2000" dirty="0">
                <a:solidFill>
                  <a:srgbClr val="0070C0"/>
                </a:solidFill>
              </a:rPr>
              <a:t>　　（3）应当由公共卫生负担的。公共卫生主要由政府提供，主要包括计划免疫、妇幼保健、应急救治、采供血以及传染病、慢性病、地方病的预防控制等，不作为基本医疗保险基金支付的范围。</a:t>
            </a:r>
            <a:endParaRPr lang="zh-CN" altLang="en-US" sz="2000" dirty="0">
              <a:solidFill>
                <a:srgbClr val="0070C0"/>
              </a:solidFill>
            </a:endParaRPr>
          </a:p>
          <a:p>
            <a:pPr marL="0" indent="0" algn="just">
              <a:buNone/>
            </a:pPr>
            <a:r>
              <a:rPr lang="zh-CN" altLang="en-US" sz="2000" dirty="0">
                <a:solidFill>
                  <a:srgbClr val="0070C0"/>
                </a:solidFill>
              </a:rPr>
              <a:t>　　（4）在境外就医的。公民因旅游、探亲、学习培训、从事商务活动等出境，其在境外就医发生的医疗费用，基本医疗保险基金不予支付，可以通过参加所在国的医疗保险或者购买商业保险的方式解决。此处的</a:t>
            </a:r>
            <a:r>
              <a:rPr lang="zh-CN" altLang="en-US" sz="2000" dirty="0">
                <a:solidFill>
                  <a:srgbClr val="0000FF"/>
                </a:solidFill>
              </a:rPr>
              <a:t>“境外”，包括香港、澳门和台湾。</a:t>
            </a:r>
            <a:endParaRPr lang="zh-CN" altLang="en-US" sz="2000" dirty="0">
              <a:solidFill>
                <a:srgbClr val="0000FF"/>
              </a:solidFil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marL="0" indent="0" algn="just">
              <a:buNone/>
            </a:pPr>
            <a:r>
              <a:rPr lang="zh-CN" altLang="en-US" dirty="0">
                <a:solidFill>
                  <a:srgbClr val="0070C0"/>
                </a:solidFill>
              </a:rPr>
              <a:t>　　二、基本医疗保险待遇与第三人侵权责任的衔接</a:t>
            </a:r>
            <a:endParaRPr lang="zh-CN" altLang="en-US" dirty="0">
              <a:solidFill>
                <a:srgbClr val="0070C0"/>
              </a:solidFill>
            </a:endParaRPr>
          </a:p>
          <a:p>
            <a:pPr marL="0" indent="0" algn="just">
              <a:buNone/>
            </a:pPr>
            <a:r>
              <a:rPr lang="zh-CN" altLang="en-US" dirty="0">
                <a:solidFill>
                  <a:srgbClr val="0070C0"/>
                </a:solidFill>
              </a:rPr>
              <a:t>　　因侵权人不支付参保人员的医疗费，或者因侵权人逃逸等无法确定侵权人是谁的，为了保证受害的参保人员能够获得及时的医疗救治，本法规定由基本医疗保险基金先行支付该参保人员的医疗费用。基本医疗保险基金先行支付后，医保经办机构取得代位追偿权，有权向侵权人追偿医疗费用。</a:t>
            </a:r>
            <a:endParaRPr lang="zh-CN" altLang="en-US" dirty="0">
              <a:solidFill>
                <a:srgbClr val="0070C0"/>
              </a:solidFill>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r>
              <a:rPr lang="zh-CN" altLang="en-US" dirty="0"/>
              <a:t>　　第三十一条　社会保险经办机构根据管理服务的需要，可以与医疗机构、药品经营单位签订服务协议，规范医疗服务行为。</a:t>
            </a:r>
            <a:endParaRPr lang="zh-CN" altLang="en-US" dirty="0"/>
          </a:p>
          <a:p>
            <a:pPr algn="just"/>
            <a:r>
              <a:rPr lang="zh-CN" altLang="en-US" dirty="0"/>
              <a:t>　　医疗机构应当为参保人员提供合理、必要的医疗服务。</a:t>
            </a:r>
            <a:endParaRPr lang="zh-CN" altLang="en-US" dirty="0"/>
          </a:p>
          <a:p>
            <a:pPr algn="just"/>
            <a:r>
              <a:rPr lang="zh-CN" altLang="en-US" dirty="0">
                <a:solidFill>
                  <a:srgbClr val="0070C0"/>
                </a:solidFill>
                <a:sym typeface="+mn-ea"/>
              </a:rPr>
              <a:t>【解读】</a:t>
            </a:r>
            <a:r>
              <a:rPr lang="zh-CN" altLang="en-US" dirty="0">
                <a:solidFill>
                  <a:srgbClr val="0070C0"/>
                </a:solidFill>
              </a:rPr>
              <a:t>本条系关于社保经办机构规范医疗服务行为的规定。</a:t>
            </a:r>
            <a:endParaRPr lang="zh-CN" altLang="en-US" dirty="0">
              <a:solidFill>
                <a:srgbClr val="0070C0"/>
              </a:solidFill>
            </a:endParaRPr>
          </a:p>
          <a:p>
            <a:pPr algn="just"/>
            <a:r>
              <a:rPr lang="zh-CN" altLang="en-US" dirty="0">
                <a:solidFill>
                  <a:srgbClr val="0070C0"/>
                </a:solidFill>
              </a:rPr>
              <a:t>　　定点医疗机构、定点药店</a:t>
            </a:r>
            <a:endParaRPr lang="zh-CN" alt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r>
              <a:rPr lang="zh-CN" altLang="en-US" dirty="0"/>
              <a:t>　　第三十二条　个人跨统筹地区就业的，其基本医疗保险关系随本人转移，缴费年限累计计算。</a:t>
            </a:r>
            <a:endParaRPr lang="zh-CN" altLang="en-US" dirty="0"/>
          </a:p>
          <a:p>
            <a:pPr algn="just"/>
            <a:r>
              <a:rPr lang="zh-CN" altLang="en-US" dirty="0">
                <a:solidFill>
                  <a:srgbClr val="0070C0"/>
                </a:solidFill>
                <a:sym typeface="+mn-ea"/>
              </a:rPr>
              <a:t>【解读】</a:t>
            </a:r>
            <a:r>
              <a:rPr lang="zh-CN" altLang="en-US" dirty="0">
                <a:solidFill>
                  <a:srgbClr val="0070C0"/>
                </a:solidFill>
              </a:rPr>
              <a:t>本条系关于个人基本医疗保险关系转移接续制度的规定。</a:t>
            </a:r>
            <a:endParaRPr lang="zh-CN" alt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71500" y="1680210"/>
            <a:ext cx="8001000" cy="4462780"/>
          </a:xfrm>
        </p:spPr>
        <p:txBody>
          <a:bodyPr/>
          <a:lstStyle/>
          <a:p>
            <a:pPr algn="just"/>
            <a:r>
              <a:rPr lang="zh-CN" altLang="en-US" sz="2200" dirty="0"/>
              <a:t>　　第三十三条　职工应当参加工伤保险，由用人单位缴纳工伤保险费，职工不缴纳工伤保险费。</a:t>
            </a:r>
            <a:endParaRPr lang="zh-CN" altLang="en-US" sz="2200" dirty="0"/>
          </a:p>
          <a:p>
            <a:pPr algn="just"/>
            <a:r>
              <a:rPr lang="zh-CN" altLang="en-US" sz="2200" dirty="0">
                <a:solidFill>
                  <a:srgbClr val="0070C0"/>
                </a:solidFill>
                <a:sym typeface="+mn-ea"/>
              </a:rPr>
              <a:t>【解读】</a:t>
            </a:r>
            <a:r>
              <a:rPr lang="zh-CN" altLang="en-US" sz="2200" dirty="0">
                <a:solidFill>
                  <a:srgbClr val="0070C0"/>
                </a:solidFill>
              </a:rPr>
              <a:t>本条系关于工伤保险参保范围和缴费的规定。</a:t>
            </a:r>
            <a:endParaRPr lang="zh-CN" altLang="en-US" sz="2200" dirty="0">
              <a:solidFill>
                <a:srgbClr val="0070C0"/>
              </a:solidFill>
            </a:endParaRPr>
          </a:p>
          <a:p>
            <a:pPr algn="just"/>
            <a:r>
              <a:rPr lang="zh-CN" altLang="en-US" sz="2200" dirty="0">
                <a:solidFill>
                  <a:srgbClr val="0070C0"/>
                </a:solidFill>
              </a:rPr>
              <a:t>　　参保范围：</a:t>
            </a:r>
            <a:endParaRPr lang="zh-CN" altLang="en-US" sz="2200" dirty="0">
              <a:solidFill>
                <a:srgbClr val="0070C0"/>
              </a:solidFill>
            </a:endParaRPr>
          </a:p>
          <a:p>
            <a:pPr algn="just"/>
            <a:r>
              <a:rPr lang="zh-CN" altLang="en-US" sz="2200" dirty="0">
                <a:solidFill>
                  <a:srgbClr val="0070C0"/>
                </a:solidFill>
              </a:rPr>
              <a:t>　　（1）企业，包括法人企业和非法人企业，是本法的主要调整对象。</a:t>
            </a:r>
            <a:endParaRPr lang="zh-CN" altLang="en-US" sz="2200" dirty="0">
              <a:solidFill>
                <a:srgbClr val="0070C0"/>
              </a:solidFill>
            </a:endParaRPr>
          </a:p>
          <a:p>
            <a:pPr algn="just"/>
            <a:r>
              <a:rPr lang="zh-CN" altLang="en-US" sz="2200" dirty="0">
                <a:solidFill>
                  <a:srgbClr val="0070C0"/>
                </a:solidFill>
              </a:rPr>
              <a:t>　　（2）有雇工的个体工商户，即雇佣二至七名学徒或者帮工、在工商行政管理部门登记的自然人。</a:t>
            </a:r>
            <a:endParaRPr lang="zh-CN" altLang="en-US" sz="2200" dirty="0">
              <a:solidFill>
                <a:srgbClr val="0070C0"/>
              </a:solidFill>
            </a:endParaRPr>
          </a:p>
          <a:p>
            <a:pPr algn="just"/>
            <a:r>
              <a:rPr lang="zh-CN" altLang="en-US" sz="2200" dirty="0">
                <a:solidFill>
                  <a:srgbClr val="0070C0"/>
                </a:solidFill>
              </a:rPr>
              <a:t>　　（3）事业单位、社会团体、基金会和民办非企业单位。</a:t>
            </a:r>
            <a:endParaRPr lang="zh-CN" altLang="en-US" sz="2200" dirty="0">
              <a:solidFill>
                <a:srgbClr val="0070C0"/>
              </a:solidFill>
            </a:endParaRPr>
          </a:p>
          <a:p>
            <a:pPr algn="just"/>
            <a:r>
              <a:rPr lang="zh-CN" altLang="en-US" sz="2200" dirty="0">
                <a:solidFill>
                  <a:srgbClr val="0070C0"/>
                </a:solidFill>
              </a:rPr>
              <a:t>　　（4）灵活就业人员。由于工伤保险实行雇主责任制，由用人单位单方缴费，</a:t>
            </a:r>
            <a:r>
              <a:rPr lang="zh-CN" altLang="en-US" sz="2200" dirty="0">
                <a:solidFill>
                  <a:srgbClr val="0000FF"/>
                </a:solidFill>
              </a:rPr>
              <a:t>个人不缴费，因此未将灵活就业人员纳入工伤保险的覆盖范围。</a:t>
            </a:r>
            <a:endParaRPr lang="zh-CN" altLang="en-US" sz="2200" dirty="0">
              <a:solidFill>
                <a:srgbClr val="0000FF"/>
              </a:solidFill>
            </a:endParaRPr>
          </a:p>
        </p:txBody>
      </p:sp>
      <p:sp>
        <p:nvSpPr>
          <p:cNvPr id="250882" name="标题 250881"/>
          <p:cNvSpPr>
            <a:spLocks noGrp="1"/>
          </p:cNvSpPr>
          <p:nvPr>
            <p:ph type="title"/>
          </p:nvPr>
        </p:nvSpPr>
        <p:spPr/>
        <p:txBody>
          <a:bodyPr anchor="b"/>
          <a:lstStyle/>
          <a:p>
            <a:r>
              <a:rPr lang="zh-CN" dirty="0"/>
              <a:t>第四章　工伤保险</a:t>
            </a:r>
            <a:endParaRPr lang="zh-CN"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67055" y="1663700"/>
            <a:ext cx="8001000" cy="4356100"/>
          </a:xfrm>
        </p:spPr>
        <p:txBody>
          <a:bodyPr/>
          <a:lstStyle/>
          <a:p>
            <a:pPr algn="just">
              <a:lnSpc>
                <a:spcPct val="120000"/>
              </a:lnSpc>
            </a:pPr>
            <a:r>
              <a:rPr lang="zh-CN" altLang="en-US" sz="2500" dirty="0"/>
              <a:t>　　第三十四条　国家根据不同行业的工伤风险程度确定行业的差别费率，并根据使用工伤保险基金、工伤发生率等情况在每个行业内确定费率档次。行业差别费率和行业内费率档次由国务院社会保险行政部门制定，报国务院批准后公布施行。</a:t>
            </a:r>
            <a:endParaRPr lang="zh-CN" altLang="en-US" sz="2500" dirty="0"/>
          </a:p>
          <a:p>
            <a:pPr algn="just">
              <a:lnSpc>
                <a:spcPct val="120000"/>
              </a:lnSpc>
            </a:pPr>
            <a:r>
              <a:rPr lang="zh-CN" altLang="en-US" sz="2500" dirty="0"/>
              <a:t>　　社会保险经办机构根据用人单位使用工伤保险基金、工伤发生率和所属行业费率档次等情况，确定用人单位缴费费率。</a:t>
            </a:r>
            <a:endParaRPr lang="zh-CN" altLang="en-US" sz="2500" dirty="0"/>
          </a:p>
          <a:p>
            <a:pPr algn="just">
              <a:lnSpc>
                <a:spcPct val="120000"/>
              </a:lnSpc>
            </a:pPr>
            <a:r>
              <a:rPr lang="zh-CN" altLang="en-US" sz="2500" dirty="0">
                <a:solidFill>
                  <a:srgbClr val="0070C0"/>
                </a:solidFill>
                <a:sym typeface="+mn-ea"/>
              </a:rPr>
              <a:t>【解读】</a:t>
            </a:r>
            <a:r>
              <a:rPr lang="zh-CN" altLang="en-US" sz="2500" dirty="0">
                <a:solidFill>
                  <a:srgbClr val="0070C0"/>
                </a:solidFill>
              </a:rPr>
              <a:t>本条系关于工伤保险费率如何确定的规定。</a:t>
            </a:r>
            <a:endParaRPr lang="zh-CN" altLang="en-US" sz="2500"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90000"/>
              </a:lnSpc>
            </a:pPr>
            <a:r>
              <a:rPr lang="zh-CN" altLang="en-US" sz="2400" dirty="0">
                <a:solidFill>
                  <a:srgbClr val="0070C0"/>
                </a:solidFill>
              </a:rPr>
              <a:t>　　一、行业差别费率</a:t>
            </a:r>
            <a:endParaRPr lang="zh-CN" altLang="en-US" sz="2400" dirty="0">
              <a:solidFill>
                <a:srgbClr val="0070C0"/>
              </a:solidFill>
            </a:endParaRPr>
          </a:p>
          <a:p>
            <a:pPr algn="just">
              <a:lnSpc>
                <a:spcPct val="90000"/>
              </a:lnSpc>
            </a:pPr>
            <a:r>
              <a:rPr lang="zh-CN" altLang="en-US" sz="2400" dirty="0">
                <a:solidFill>
                  <a:srgbClr val="0070C0"/>
                </a:solidFill>
              </a:rPr>
              <a:t>　　由于各行业在产业结构、生产类型、生产技术条件、管理水平等方面存在差异，表现出不同的职业伤害风险，为了体现保险费用公平负担，促使事故多的行业改进生产条件、提高生产技术、搞好安全生产，有必要实行差别费率制度。行业工伤风险共分八类。</a:t>
            </a:r>
            <a:endParaRPr lang="zh-CN" altLang="en-US" sz="2400" dirty="0">
              <a:solidFill>
                <a:srgbClr val="0070C0"/>
              </a:solidFill>
            </a:endParaRPr>
          </a:p>
          <a:p>
            <a:pPr algn="just">
              <a:lnSpc>
                <a:spcPct val="90000"/>
              </a:lnSpc>
            </a:pPr>
            <a:r>
              <a:rPr lang="zh-CN" altLang="en-US" sz="2400" dirty="0">
                <a:solidFill>
                  <a:srgbClr val="0070C0"/>
                </a:solidFill>
              </a:rPr>
              <a:t>　　二、用人单位内部浮动费率</a:t>
            </a:r>
            <a:endParaRPr lang="zh-CN" altLang="en-US" sz="2400" dirty="0">
              <a:solidFill>
                <a:srgbClr val="0070C0"/>
              </a:solidFill>
            </a:endParaRPr>
          </a:p>
          <a:p>
            <a:pPr algn="just">
              <a:lnSpc>
                <a:spcPct val="90000"/>
              </a:lnSpc>
            </a:pPr>
            <a:r>
              <a:rPr lang="zh-CN" altLang="en-US" sz="2400" dirty="0">
                <a:solidFill>
                  <a:srgbClr val="0070C0"/>
                </a:solidFill>
              </a:rPr>
              <a:t>　　在八类行业中，一类行业的用人单位不下浮，二至八类行业的用人单位在行业基准费率的基础上，可上下各浮动两档。上浮第一档为本行业基准费率的120%，第二档为150%；下浮第一档为本行业基准费率的80%，第二档为50%。</a:t>
            </a:r>
            <a:endParaRPr lang="zh-CN" altLang="en-US" sz="2400" dirty="0">
              <a:solidFill>
                <a:srgbClr val="0070C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标题 47105"/>
          <p:cNvSpPr>
            <a:spLocks noGrp="1"/>
          </p:cNvSpPr>
          <p:nvPr>
            <p:ph type="title"/>
          </p:nvPr>
        </p:nvSpPr>
        <p:spPr/>
        <p:txBody>
          <a:bodyPr anchor="b"/>
          <a:lstStyle/>
          <a:p>
            <a:r>
              <a:rPr lang="zh-CN" altLang="en-US" b="1" dirty="0"/>
              <a:t>社会保险与商业保险的区别</a:t>
            </a:r>
            <a:endParaRPr lang="zh-CN" altLang="en-US" b="1" dirty="0"/>
          </a:p>
        </p:txBody>
      </p:sp>
      <p:sp>
        <p:nvSpPr>
          <p:cNvPr id="47107" name="文本占位符 47106"/>
          <p:cNvSpPr>
            <a:spLocks noGrp="1"/>
          </p:cNvSpPr>
          <p:nvPr>
            <p:ph type="body" idx="1"/>
          </p:nvPr>
        </p:nvSpPr>
        <p:spPr>
          <a:xfrm>
            <a:off x="571500" y="1634490"/>
            <a:ext cx="8001000" cy="4557395"/>
          </a:xfrm>
        </p:spPr>
        <p:txBody>
          <a:bodyPr/>
          <a:lstStyle/>
          <a:p>
            <a:r>
              <a:rPr lang="zh-CN" altLang="en-US" sz="2800" b="1" dirty="0">
                <a:latin typeface="+mj-ea"/>
                <a:ea typeface="+mj-ea"/>
                <a:cs typeface="+mj-ea"/>
              </a:rPr>
              <a:t>性质不同。</a:t>
            </a:r>
            <a:r>
              <a:rPr lang="zh-CN" altLang="en-US" sz="2800" dirty="0">
                <a:latin typeface="+mj-ea"/>
                <a:ea typeface="+mj-ea"/>
                <a:cs typeface="+mj-ea"/>
              </a:rPr>
              <a:t>社会保障由国家立法强制实施，属于政府行为；而商业保险属于契约。</a:t>
            </a:r>
            <a:endParaRPr lang="zh-CN" altLang="en-US" sz="2800" dirty="0">
              <a:latin typeface="+mj-ea"/>
              <a:ea typeface="+mj-ea"/>
              <a:cs typeface="+mj-ea"/>
            </a:endParaRPr>
          </a:p>
          <a:p>
            <a:r>
              <a:rPr lang="zh-CN" altLang="en-US" sz="2800" b="1" dirty="0">
                <a:latin typeface="+mj-ea"/>
                <a:ea typeface="+mj-ea"/>
                <a:cs typeface="+mj-ea"/>
              </a:rPr>
              <a:t>目的不同。</a:t>
            </a:r>
            <a:r>
              <a:rPr lang="zh-CN" altLang="en-US" sz="2800" dirty="0">
                <a:latin typeface="+mj-ea"/>
                <a:ea typeface="+mj-ea"/>
                <a:cs typeface="+mj-ea"/>
              </a:rPr>
              <a:t>社会保险的目标是保障人民的基本生活，维护社会稳定</a:t>
            </a:r>
            <a:r>
              <a:rPr lang="zh-CN" altLang="en-US" sz="2800" dirty="0" smtClean="0">
                <a:latin typeface="+mj-ea"/>
                <a:ea typeface="+mj-ea"/>
                <a:cs typeface="+mj-ea"/>
              </a:rPr>
              <a:t>，不以利</a:t>
            </a:r>
            <a:r>
              <a:rPr lang="zh-CN" altLang="en-US" sz="2800" dirty="0">
                <a:latin typeface="+mj-ea"/>
                <a:ea typeface="+mj-ea"/>
                <a:cs typeface="+mj-ea"/>
              </a:rPr>
              <a:t>盈利为目的；而商业保险是在保证盈利的前提下，分散投保者的经济风险。</a:t>
            </a:r>
            <a:endParaRPr lang="zh-CN" altLang="en-US" sz="2800" dirty="0">
              <a:latin typeface="+mj-ea"/>
              <a:ea typeface="+mj-ea"/>
              <a:cs typeface="+mj-ea"/>
            </a:endParaRPr>
          </a:p>
          <a:p>
            <a:r>
              <a:rPr lang="zh-CN" altLang="en-US" sz="2800" b="1" dirty="0">
                <a:latin typeface="+mj-ea"/>
                <a:ea typeface="+mj-ea"/>
                <a:cs typeface="+mj-ea"/>
              </a:rPr>
              <a:t>资金来源不同。</a:t>
            </a:r>
            <a:r>
              <a:rPr lang="zh-CN" altLang="en-US" sz="2800" dirty="0">
                <a:latin typeface="+mj-ea"/>
                <a:ea typeface="+mj-ea"/>
                <a:cs typeface="+mj-ea"/>
              </a:rPr>
              <a:t>社会保险由国家、用人单位和个人三者分担；商业保险完全由投保人负担。</a:t>
            </a:r>
            <a:endParaRPr lang="zh-CN" altLang="en-US" sz="2800" dirty="0">
              <a:latin typeface="+mj-ea"/>
              <a:ea typeface="+mj-ea"/>
              <a:cs typeface="+mj-ea"/>
            </a:endParaRPr>
          </a:p>
          <a:p>
            <a:r>
              <a:rPr lang="zh-CN" altLang="en-US" sz="2800" b="1" dirty="0">
                <a:latin typeface="+mj-ea"/>
                <a:ea typeface="+mj-ea"/>
                <a:cs typeface="+mj-ea"/>
              </a:rPr>
              <a:t>政府责任不同。</a:t>
            </a:r>
            <a:r>
              <a:rPr lang="zh-CN" altLang="en-US" sz="2800" dirty="0">
                <a:latin typeface="+mj-ea"/>
                <a:ea typeface="+mj-ea"/>
                <a:cs typeface="+mj-ea"/>
              </a:rPr>
              <a:t>社会保障由政府承担最终责任；商业保险政府承担监管责任。</a:t>
            </a:r>
            <a:endParaRPr lang="zh-CN" altLang="en-US" sz="2800" dirty="0">
              <a:latin typeface="+mj-ea"/>
              <a:ea typeface="+mj-ea"/>
              <a:cs typeface="+mj-ea"/>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00000"/>
              </a:lnSpc>
            </a:pPr>
            <a:r>
              <a:rPr lang="zh-CN" altLang="en-US" sz="2600" dirty="0">
                <a:solidFill>
                  <a:srgbClr val="0070C0"/>
                </a:solidFill>
              </a:rPr>
              <a:t>　　三、用人单位缴费费率的确定</a:t>
            </a:r>
            <a:endParaRPr lang="zh-CN" altLang="en-US" sz="2600" dirty="0">
              <a:solidFill>
                <a:srgbClr val="0070C0"/>
              </a:solidFill>
            </a:endParaRPr>
          </a:p>
          <a:p>
            <a:pPr algn="just">
              <a:lnSpc>
                <a:spcPct val="100000"/>
              </a:lnSpc>
            </a:pPr>
            <a:r>
              <a:rPr lang="zh-CN" altLang="en-US" sz="2600" dirty="0">
                <a:solidFill>
                  <a:srgbClr val="0070C0"/>
                </a:solidFill>
              </a:rPr>
              <a:t>　　由社保经办机构首先确定用人单位</a:t>
            </a:r>
            <a:r>
              <a:rPr lang="zh-CN" altLang="en-US" sz="2600" dirty="0">
                <a:solidFill>
                  <a:srgbClr val="0000FF"/>
                </a:solidFill>
              </a:rPr>
              <a:t>所属行业种类和基准费率</a:t>
            </a:r>
            <a:r>
              <a:rPr lang="zh-CN" altLang="en-US" sz="2600" dirty="0">
                <a:solidFill>
                  <a:srgbClr val="0070C0"/>
                </a:solidFill>
              </a:rPr>
              <a:t>，再根据用人单位</a:t>
            </a:r>
            <a:r>
              <a:rPr lang="zh-CN" altLang="en-US" sz="2600" dirty="0">
                <a:solidFill>
                  <a:srgbClr val="0000FF"/>
                </a:solidFill>
              </a:rPr>
              <a:t>使用工伤保险基金</a:t>
            </a:r>
            <a:r>
              <a:rPr lang="zh-CN" altLang="en-US" sz="2600" dirty="0">
                <a:solidFill>
                  <a:srgbClr val="0070C0"/>
                </a:solidFill>
              </a:rPr>
              <a:t>、</a:t>
            </a:r>
            <a:r>
              <a:rPr lang="zh-CN" altLang="en-US" sz="2600" dirty="0">
                <a:solidFill>
                  <a:srgbClr val="0000FF"/>
                </a:solidFill>
              </a:rPr>
              <a:t>工伤发生率</a:t>
            </a:r>
            <a:r>
              <a:rPr lang="zh-CN" altLang="en-US" sz="2600" dirty="0">
                <a:solidFill>
                  <a:srgbClr val="0070C0"/>
                </a:solidFill>
              </a:rPr>
              <a:t>的情况</a:t>
            </a:r>
            <a:r>
              <a:rPr lang="zh-CN" altLang="en-US" sz="2600" dirty="0">
                <a:solidFill>
                  <a:srgbClr val="0000FF"/>
                </a:solidFill>
              </a:rPr>
              <a:t>确定用人单位内部的浮动费率档次</a:t>
            </a:r>
            <a:r>
              <a:rPr lang="zh-CN" altLang="en-US" sz="2600" dirty="0">
                <a:solidFill>
                  <a:srgbClr val="0070C0"/>
                </a:solidFill>
              </a:rPr>
              <a:t>，计算得出用人单位的缴费费率。</a:t>
            </a:r>
            <a:endParaRPr lang="zh-CN" altLang="en-US" sz="2600" dirty="0">
              <a:solidFill>
                <a:srgbClr val="0070C0"/>
              </a:solidFill>
            </a:endParaRPr>
          </a:p>
          <a:p>
            <a:pPr algn="just">
              <a:lnSpc>
                <a:spcPct val="100000"/>
              </a:lnSpc>
            </a:pPr>
            <a:r>
              <a:rPr lang="zh-CN" altLang="en-US" sz="2600" dirty="0">
                <a:solidFill>
                  <a:srgbClr val="0070C0"/>
                </a:solidFill>
              </a:rPr>
              <a:t>　　工伤发生率是指用人单位在某一段时间内，本单位职工发生工伤事故或者职业病的比例。工伤发生率越高、工伤保险基金使用越多，用人单位缴费就越多；工伤发生率越低、工伤保险基金使用越少，用人单位缴费越少。</a:t>
            </a:r>
            <a:endParaRPr lang="zh-CN" altLang="en-US" sz="2600" dirty="0">
              <a:solidFill>
                <a:srgbClr val="0070C0"/>
              </a:solidFill>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67055" y="1752600"/>
            <a:ext cx="8001000" cy="4404995"/>
          </a:xfrm>
        </p:spPr>
        <p:txBody>
          <a:bodyPr/>
          <a:lstStyle/>
          <a:p>
            <a:pPr algn="just"/>
            <a:r>
              <a:rPr lang="zh-CN" altLang="en-US" sz="2200" dirty="0"/>
              <a:t>　　第三十五条　用人单位应当按照本单位职工工资总额，根据社会保险经办机构确定的费率缴纳工伤保险费。</a:t>
            </a:r>
            <a:endParaRPr lang="zh-CN" altLang="en-US" sz="2200" dirty="0"/>
          </a:p>
          <a:p>
            <a:pPr algn="just"/>
            <a:r>
              <a:rPr lang="zh-CN" altLang="en-US" sz="2200" dirty="0">
                <a:solidFill>
                  <a:srgbClr val="0070C0"/>
                </a:solidFill>
                <a:sym typeface="+mn-ea"/>
              </a:rPr>
              <a:t>【解读】</a:t>
            </a:r>
            <a:r>
              <a:rPr lang="zh-CN" altLang="en-US" sz="2200" dirty="0">
                <a:solidFill>
                  <a:srgbClr val="0070C0"/>
                </a:solidFill>
              </a:rPr>
              <a:t>本条系关于工伤保险缴费基数和费率的规定。</a:t>
            </a:r>
            <a:endParaRPr lang="zh-CN" altLang="en-US" sz="2200" dirty="0">
              <a:solidFill>
                <a:srgbClr val="0070C0"/>
              </a:solidFill>
            </a:endParaRPr>
          </a:p>
          <a:p>
            <a:pPr algn="just"/>
            <a:r>
              <a:rPr lang="zh-CN" altLang="en-US" sz="2200" dirty="0">
                <a:solidFill>
                  <a:srgbClr val="0070C0"/>
                </a:solidFill>
              </a:rPr>
              <a:t>　　一、缴费基数</a:t>
            </a:r>
            <a:endParaRPr lang="zh-CN" altLang="en-US" sz="2200" dirty="0">
              <a:solidFill>
                <a:srgbClr val="0070C0"/>
              </a:solidFill>
            </a:endParaRPr>
          </a:p>
          <a:p>
            <a:pPr algn="just"/>
            <a:r>
              <a:rPr lang="zh-CN" altLang="en-US" sz="2200" dirty="0">
                <a:solidFill>
                  <a:srgbClr val="0070C0"/>
                </a:solidFill>
              </a:rPr>
              <a:t>　　“本单位职工工资总额”，是指用人单位直接支付给本单位全部职工的劳动报酬总额，有两点需要强调：一是支付的对象是</a:t>
            </a:r>
            <a:r>
              <a:rPr lang="zh-CN" altLang="en-US" sz="2200" dirty="0">
                <a:solidFill>
                  <a:srgbClr val="0000FF"/>
                </a:solidFill>
              </a:rPr>
              <a:t>全部职工，包括农民工、临时工</a:t>
            </a:r>
            <a:r>
              <a:rPr lang="zh-CN" altLang="en-US" sz="2200" dirty="0">
                <a:solidFill>
                  <a:srgbClr val="0070C0"/>
                </a:solidFill>
              </a:rPr>
              <a:t>等建立了劳动关系的各种用工形式、用工期限的所有劳动者；二是工资的构成是劳动报酬总额，包括计时工资、计件工资、奖金、津贴和补贴、加班加点工资以及特殊情况下支付的工资。</a:t>
            </a:r>
            <a:endParaRPr lang="zh-CN" altLang="en-US" sz="2200" dirty="0">
              <a:solidFill>
                <a:srgbClr val="0070C0"/>
              </a:solidFill>
            </a:endParaRPr>
          </a:p>
          <a:p>
            <a:pPr algn="just"/>
            <a:r>
              <a:rPr lang="zh-CN" altLang="en-US" sz="2200" dirty="0">
                <a:solidFill>
                  <a:srgbClr val="0070C0"/>
                </a:solidFill>
              </a:rPr>
              <a:t>　　二、缴费费率</a:t>
            </a:r>
            <a:endParaRPr lang="zh-CN" altLang="en-US" sz="2200" dirty="0">
              <a:solidFill>
                <a:srgbClr val="0070C0"/>
              </a:solidFill>
            </a:endParaRPr>
          </a:p>
          <a:p>
            <a:pPr algn="just"/>
            <a:r>
              <a:rPr lang="zh-CN" altLang="en-US" sz="2200" dirty="0">
                <a:solidFill>
                  <a:srgbClr val="0070C0"/>
                </a:solidFill>
              </a:rPr>
              <a:t>　　工伤保险缴费费率按照本法第三十四条的规定来确定。</a:t>
            </a:r>
            <a:endParaRPr lang="zh-CN" altLang="en-US" sz="2200" dirty="0">
              <a:solidFill>
                <a:srgbClr val="0070C0"/>
              </a:solidFill>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r>
              <a:rPr lang="zh-CN" altLang="en-US" dirty="0"/>
              <a:t>　　第三十六条　职工因工作原因受到事故伤害或者患职业病，且经工伤认定的，享受工伤保险待遇；其中，经劳动能力鉴定丧失劳动能力的，享受伤残待遇。</a:t>
            </a:r>
            <a:endParaRPr lang="zh-CN" altLang="en-US" dirty="0"/>
          </a:p>
          <a:p>
            <a:pPr algn="just"/>
            <a:r>
              <a:rPr lang="zh-CN" altLang="en-US" dirty="0"/>
              <a:t>　　工伤认定和劳动能力鉴定应当简捷、方便。</a:t>
            </a:r>
            <a:endParaRPr lang="zh-CN" altLang="en-US" dirty="0"/>
          </a:p>
          <a:p>
            <a:pPr algn="just"/>
            <a:r>
              <a:rPr lang="zh-CN" altLang="en-US" dirty="0">
                <a:solidFill>
                  <a:srgbClr val="0070C0"/>
                </a:solidFill>
                <a:sym typeface="+mn-ea"/>
              </a:rPr>
              <a:t>【解读】</a:t>
            </a:r>
            <a:r>
              <a:rPr lang="zh-CN" altLang="en-US" dirty="0">
                <a:solidFill>
                  <a:srgbClr val="0070C0"/>
                </a:solidFill>
              </a:rPr>
              <a:t>本条系关于职工享受工伤保险待遇的规定。</a:t>
            </a:r>
            <a:endParaRPr lang="zh-CN" alt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r>
              <a:rPr lang="zh-CN" altLang="en-US" sz="2400" dirty="0">
                <a:solidFill>
                  <a:srgbClr val="0070C0"/>
                </a:solidFill>
              </a:rPr>
              <a:t>　　一、享受工伤保险待遇的条件</a:t>
            </a:r>
            <a:endParaRPr lang="zh-CN" altLang="en-US" sz="2400" dirty="0">
              <a:solidFill>
                <a:srgbClr val="0070C0"/>
              </a:solidFill>
            </a:endParaRPr>
          </a:p>
          <a:p>
            <a:pPr algn="just"/>
            <a:r>
              <a:rPr lang="zh-CN" altLang="en-US" sz="2400" dirty="0">
                <a:solidFill>
                  <a:srgbClr val="0070C0"/>
                </a:solidFill>
              </a:rPr>
              <a:t>　　（1）工作原因。因工作原因受到事故伤害，是指职工为履行工作职责、完成工作任务而受到事故伤害，这是最为普遍的工伤情形。工作时间、工作地点和工作原因是工伤认定的三个基本要素，即“三工原则”。</a:t>
            </a:r>
            <a:endParaRPr lang="zh-CN" altLang="en-US" sz="2400" dirty="0">
              <a:solidFill>
                <a:srgbClr val="0070C0"/>
              </a:solidFill>
            </a:endParaRPr>
          </a:p>
          <a:p>
            <a:pPr algn="just"/>
            <a:r>
              <a:rPr lang="zh-CN" altLang="en-US" sz="2400" dirty="0">
                <a:solidFill>
                  <a:srgbClr val="0070C0"/>
                </a:solidFill>
              </a:rPr>
              <a:t>　　（2）事故伤害，一般包括安全事故、意外事故以及自然灾害等各种形式的事故。</a:t>
            </a:r>
            <a:endParaRPr lang="zh-CN" altLang="en-US" sz="2400" dirty="0">
              <a:solidFill>
                <a:srgbClr val="0070C0"/>
              </a:solidFill>
            </a:endParaRPr>
          </a:p>
          <a:p>
            <a:pPr algn="just"/>
            <a:r>
              <a:rPr lang="zh-CN" altLang="en-US" sz="2400" dirty="0">
                <a:solidFill>
                  <a:srgbClr val="0070C0"/>
                </a:solidFill>
              </a:rPr>
              <a:t>　　（3）患职业病。职业病是指职工在职业活动中，因接触粉尘、放射性物质和其他有毒、有害物质等因素而引起的职业性疾病。</a:t>
            </a:r>
            <a:endParaRPr lang="zh-CN" altLang="en-US" sz="2400" dirty="0">
              <a:solidFill>
                <a:srgbClr val="0070C0"/>
              </a:solidFill>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71500" y="1673225"/>
            <a:ext cx="8001000" cy="4535170"/>
          </a:xfrm>
        </p:spPr>
        <p:txBody>
          <a:bodyPr/>
          <a:lstStyle/>
          <a:p>
            <a:pPr algn="just"/>
            <a:r>
              <a:rPr lang="zh-CN" altLang="en-US" sz="2100" dirty="0">
                <a:solidFill>
                  <a:srgbClr val="0070C0"/>
                </a:solidFill>
              </a:rPr>
              <a:t>　　二、享受工伤保险待遇的程序</a:t>
            </a:r>
            <a:endParaRPr lang="zh-CN" altLang="en-US" sz="2100" dirty="0">
              <a:solidFill>
                <a:srgbClr val="0070C0"/>
              </a:solidFill>
            </a:endParaRPr>
          </a:p>
          <a:p>
            <a:pPr algn="just"/>
            <a:r>
              <a:rPr lang="zh-CN" altLang="en-US" sz="2100" dirty="0">
                <a:solidFill>
                  <a:srgbClr val="0070C0"/>
                </a:solidFill>
              </a:rPr>
              <a:t>　　（1）工伤认定。工伤认定是指社会保险行政部门依据法律的授权，对职工因事故受到伤害或者患职业病的情形是否属于工伤或视同工伤给予定性的行政确认行为，是受到事故伤害或者患职业病的职工享受工伤保险待遇的前提。工伤认定的结果包括认定为工伤、视同工伤、非工伤和不视同工伤。</a:t>
            </a:r>
            <a:endParaRPr lang="zh-CN" altLang="en-US" sz="2100" dirty="0">
              <a:solidFill>
                <a:srgbClr val="0070C0"/>
              </a:solidFill>
            </a:endParaRPr>
          </a:p>
          <a:p>
            <a:pPr algn="just"/>
            <a:r>
              <a:rPr lang="zh-CN" altLang="en-US" sz="2100" dirty="0">
                <a:solidFill>
                  <a:srgbClr val="0070C0"/>
                </a:solidFill>
              </a:rPr>
              <a:t>　　（2）劳动能力鉴定。职工发生工伤，经治疗伤情相对稳定后存在残疾，影响劳动能力的，应当进行劳动能力鉴定。劳动能力鉴定是职工享受伤残待遇的重要前提。劳动能力鉴定包括劳动功能障碍程度和生活自理障碍程度的等级鉴定：劳动功能障碍分为十个伤残等级；生活自理障碍分为三个等级，分别为生活完全不能自理、生活大部分不能自理和生活</a:t>
            </a:r>
            <a:r>
              <a:rPr lang="zh-CN" altLang="en-US" sz="2100" dirty="0">
                <a:solidFill>
                  <a:srgbClr val="0070C0"/>
                </a:solidFill>
                <a:sym typeface="+mn-ea"/>
              </a:rPr>
              <a:t>部分</a:t>
            </a:r>
            <a:r>
              <a:rPr lang="zh-CN" altLang="en-US" sz="2100" dirty="0">
                <a:solidFill>
                  <a:srgbClr val="0070C0"/>
                </a:solidFill>
              </a:rPr>
              <a:t>不能自理。</a:t>
            </a:r>
            <a:endParaRPr lang="zh-CN" altLang="en-US" sz="2100" dirty="0">
              <a:solidFill>
                <a:srgbClr val="0070C0"/>
              </a:solidFill>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r>
              <a:rPr lang="zh-CN" altLang="en-US" dirty="0"/>
              <a:t>　　第三十七条 职工因下列情形之一导致本人在工作中伤亡的，不认定为工伤：</a:t>
            </a:r>
            <a:endParaRPr lang="zh-CN" altLang="en-US" dirty="0"/>
          </a:p>
          <a:p>
            <a:pPr algn="just"/>
            <a:r>
              <a:rPr lang="zh-CN" altLang="en-US" dirty="0"/>
              <a:t>（一）故意犯罪；</a:t>
            </a:r>
            <a:endParaRPr lang="zh-CN" altLang="en-US" dirty="0"/>
          </a:p>
          <a:p>
            <a:pPr algn="just"/>
            <a:r>
              <a:rPr lang="zh-CN" altLang="en-US" dirty="0"/>
              <a:t>（二）醉酒或者吸毒；</a:t>
            </a:r>
            <a:endParaRPr lang="zh-CN" altLang="en-US" dirty="0"/>
          </a:p>
          <a:p>
            <a:pPr algn="just"/>
            <a:r>
              <a:rPr lang="zh-CN" altLang="en-US" dirty="0"/>
              <a:t>（三）自残或者自杀；</a:t>
            </a:r>
            <a:endParaRPr lang="zh-CN" altLang="en-US" dirty="0"/>
          </a:p>
          <a:p>
            <a:pPr algn="just"/>
            <a:r>
              <a:rPr lang="zh-CN" altLang="en-US" dirty="0"/>
              <a:t>（四）法律、行政法规规定的其他情形。</a:t>
            </a:r>
            <a:endParaRPr lang="zh-CN" altLang="en-US" dirty="0"/>
          </a:p>
          <a:p>
            <a:pPr algn="just"/>
            <a:r>
              <a:rPr lang="zh-CN" altLang="en-US" dirty="0">
                <a:solidFill>
                  <a:srgbClr val="0070C0"/>
                </a:solidFill>
                <a:sym typeface="+mn-ea"/>
              </a:rPr>
              <a:t>【解读】</a:t>
            </a:r>
            <a:r>
              <a:rPr lang="zh-CN" altLang="en-US" dirty="0">
                <a:solidFill>
                  <a:srgbClr val="0070C0"/>
                </a:solidFill>
              </a:rPr>
              <a:t>本条系关于不认定为工伤情形的规定。</a:t>
            </a:r>
            <a:endParaRPr lang="zh-CN" alt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71500" y="1673225"/>
            <a:ext cx="8001000" cy="4484370"/>
          </a:xfrm>
        </p:spPr>
        <p:txBody>
          <a:bodyPr/>
          <a:lstStyle/>
          <a:p>
            <a:pPr marL="0" indent="0" algn="just">
              <a:buNone/>
            </a:pPr>
            <a:r>
              <a:rPr lang="zh-CN" altLang="en-US" sz="2300" dirty="0">
                <a:solidFill>
                  <a:srgbClr val="0070C0"/>
                </a:solidFill>
              </a:rPr>
              <a:t>　　一、故意犯罪</a:t>
            </a:r>
            <a:endParaRPr lang="zh-CN" altLang="en-US" sz="2300" dirty="0">
              <a:solidFill>
                <a:srgbClr val="0070C0"/>
              </a:solidFill>
            </a:endParaRPr>
          </a:p>
          <a:p>
            <a:pPr marL="0" indent="0" algn="just">
              <a:buNone/>
            </a:pPr>
            <a:r>
              <a:rPr lang="zh-CN" altLang="en-US" sz="2300" dirty="0">
                <a:solidFill>
                  <a:srgbClr val="0070C0"/>
                </a:solidFill>
              </a:rPr>
              <a:t>　　（1）故意犯罪是指明知自己的行为会发生危害社会的结果，并且希望或放任这种结果的发生，因而构成犯罪的情形。</a:t>
            </a:r>
            <a:endParaRPr lang="zh-CN" altLang="en-US" sz="2300" dirty="0">
              <a:solidFill>
                <a:srgbClr val="0070C0"/>
              </a:solidFill>
            </a:endParaRPr>
          </a:p>
          <a:p>
            <a:pPr marL="0" indent="0" algn="just">
              <a:buNone/>
            </a:pPr>
            <a:r>
              <a:rPr lang="zh-CN" altLang="en-US" sz="2300" dirty="0">
                <a:solidFill>
                  <a:srgbClr val="0070C0"/>
                </a:solidFill>
              </a:rPr>
              <a:t>　　（2）过失犯罪，即当事人应当预见自己的行为可能发生危害社会的结果，因为疏忽大意而没有预见，或者已经预见但轻信能够避免，以致发生不利后果。职工因自己</a:t>
            </a:r>
            <a:r>
              <a:rPr lang="zh-CN" altLang="en-US" sz="2300" dirty="0">
                <a:solidFill>
                  <a:srgbClr val="0000FF"/>
                </a:solidFill>
              </a:rPr>
              <a:t>过失犯罪遭受事故伤害，不应剥夺其基本的社会保险权利，</a:t>
            </a:r>
            <a:r>
              <a:rPr lang="zh-CN" altLang="en-US" sz="2300" dirty="0">
                <a:solidFill>
                  <a:srgbClr val="0070C0"/>
                </a:solidFill>
              </a:rPr>
              <a:t>仍应认定为工伤。举重以明轻，对于违反治安管理秩序，尚不构成犯罪的情形，更不应排除在工伤保险制度之外。</a:t>
            </a:r>
            <a:endParaRPr lang="zh-CN" altLang="en-US" sz="2300" dirty="0">
              <a:solidFill>
                <a:srgbClr val="0070C0"/>
              </a:solidFill>
            </a:endParaRPr>
          </a:p>
          <a:p>
            <a:pPr marL="0" indent="0" algn="just">
              <a:buNone/>
            </a:pPr>
            <a:r>
              <a:rPr lang="zh-CN" altLang="en-US" sz="2300" dirty="0">
                <a:solidFill>
                  <a:srgbClr val="0070C0"/>
                </a:solidFill>
              </a:rPr>
              <a:t>　　在工伤认定的过程中，犯罪职工的主观动机，也就是故意或者过失，对职工受伤性质的定性起着决定性作用。故意犯罪还是过失犯罪，应当依据司法机关的判决来判断。</a:t>
            </a:r>
            <a:endParaRPr lang="zh-CN" altLang="en-US" sz="2300" dirty="0">
              <a:solidFill>
                <a:srgbClr val="0070C0"/>
              </a:solidFill>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71500" y="1703070"/>
            <a:ext cx="8001000" cy="4434840"/>
          </a:xfrm>
        </p:spPr>
        <p:txBody>
          <a:bodyPr/>
          <a:lstStyle/>
          <a:p>
            <a:pPr marL="0" indent="0" algn="just">
              <a:lnSpc>
                <a:spcPct val="120000"/>
              </a:lnSpc>
              <a:buNone/>
            </a:pPr>
            <a:r>
              <a:rPr lang="zh-CN" altLang="en-US" sz="2000" dirty="0">
                <a:solidFill>
                  <a:srgbClr val="0070C0"/>
                </a:solidFill>
              </a:rPr>
              <a:t>　　二、醉酒或者吸毒</a:t>
            </a:r>
            <a:endParaRPr lang="zh-CN" altLang="en-US" sz="2000" dirty="0">
              <a:solidFill>
                <a:srgbClr val="0070C0"/>
              </a:solidFill>
            </a:endParaRPr>
          </a:p>
          <a:p>
            <a:pPr marL="0" indent="0" algn="just">
              <a:lnSpc>
                <a:spcPct val="120000"/>
              </a:lnSpc>
              <a:buNone/>
            </a:pPr>
            <a:r>
              <a:rPr lang="zh-CN" altLang="en-US" sz="2000" dirty="0">
                <a:solidFill>
                  <a:srgbClr val="0070C0"/>
                </a:solidFill>
              </a:rPr>
              <a:t>　　（1）醉酒。由于醉酒导致行为失去控制而引发的各种事故不能作为工伤处理。</a:t>
            </a:r>
            <a:endParaRPr lang="zh-CN" altLang="en-US" sz="2000" dirty="0">
              <a:solidFill>
                <a:srgbClr val="0070C0"/>
              </a:solidFill>
            </a:endParaRPr>
          </a:p>
          <a:p>
            <a:pPr marL="0" indent="0" algn="just">
              <a:lnSpc>
                <a:spcPct val="120000"/>
              </a:lnSpc>
              <a:buNone/>
            </a:pPr>
            <a:r>
              <a:rPr lang="zh-CN" altLang="en-US" sz="2000" dirty="0">
                <a:solidFill>
                  <a:srgbClr val="0070C0"/>
                </a:solidFill>
              </a:rPr>
              <a:t>　　（2）吸毒。相对于醉酒，吸毒在行为人的主观过错、社会危害性等方面，有过之而无不及，因此应将其排除在工伤保险制度之外。</a:t>
            </a:r>
            <a:endParaRPr lang="zh-CN" altLang="en-US" sz="2000" dirty="0">
              <a:solidFill>
                <a:srgbClr val="0070C0"/>
              </a:solidFill>
            </a:endParaRPr>
          </a:p>
          <a:p>
            <a:pPr marL="0" indent="0" algn="just">
              <a:lnSpc>
                <a:spcPct val="120000"/>
              </a:lnSpc>
              <a:buNone/>
            </a:pPr>
            <a:r>
              <a:rPr lang="zh-CN" altLang="en-US" sz="2000" dirty="0">
                <a:solidFill>
                  <a:srgbClr val="0070C0"/>
                </a:solidFill>
              </a:rPr>
              <a:t>　　三、自残或者自杀</a:t>
            </a:r>
            <a:endParaRPr lang="zh-CN" altLang="en-US" sz="2000" dirty="0">
              <a:solidFill>
                <a:srgbClr val="0070C0"/>
              </a:solidFill>
            </a:endParaRPr>
          </a:p>
          <a:p>
            <a:pPr marL="0" indent="0" algn="just">
              <a:lnSpc>
                <a:spcPct val="120000"/>
              </a:lnSpc>
              <a:buNone/>
            </a:pPr>
            <a:r>
              <a:rPr lang="zh-CN" altLang="en-US" sz="2000" dirty="0">
                <a:solidFill>
                  <a:srgbClr val="0070C0"/>
                </a:solidFill>
              </a:rPr>
              <a:t>　　自残和自杀均与工作没有必然的因果联系，职工本人对自己的伤亡存在着主观故意，应当对伤亡自行承担后果，不应认定为工伤。</a:t>
            </a:r>
            <a:endParaRPr lang="zh-CN" altLang="en-US" sz="2000" dirty="0">
              <a:solidFill>
                <a:srgbClr val="0070C0"/>
              </a:solidFill>
            </a:endParaRPr>
          </a:p>
          <a:p>
            <a:pPr marL="0" indent="0" algn="just">
              <a:lnSpc>
                <a:spcPct val="120000"/>
              </a:lnSpc>
              <a:buNone/>
            </a:pPr>
            <a:r>
              <a:rPr lang="zh-CN" altLang="en-US" sz="2000" dirty="0">
                <a:solidFill>
                  <a:srgbClr val="0070C0"/>
                </a:solidFill>
              </a:rPr>
              <a:t>　　四、法律、行政法规规定的其他情形</a:t>
            </a:r>
            <a:endParaRPr lang="zh-CN" altLang="en-US" sz="2000" dirty="0">
              <a:solidFill>
                <a:srgbClr val="0070C0"/>
              </a:solidFill>
            </a:endParaRPr>
          </a:p>
          <a:p>
            <a:pPr marL="0" indent="0" algn="just">
              <a:lnSpc>
                <a:spcPct val="120000"/>
              </a:lnSpc>
              <a:buNone/>
            </a:pPr>
            <a:r>
              <a:rPr lang="zh-CN" altLang="en-US" sz="2000" dirty="0">
                <a:solidFill>
                  <a:srgbClr val="0070C0"/>
                </a:solidFill>
              </a:rPr>
              <a:t>　　这是对不认定为工伤情形的兜底性规定，授权法律、行政法规可以对工伤认定的排除作出规定。</a:t>
            </a:r>
            <a:endParaRPr lang="zh-CN" altLang="en-US" sz="2000" dirty="0">
              <a:solidFill>
                <a:srgbClr val="0070C0"/>
              </a:solidFill>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71500" y="1665605"/>
            <a:ext cx="8001000" cy="4580890"/>
          </a:xfrm>
        </p:spPr>
        <p:txBody>
          <a:bodyPr/>
          <a:lstStyle/>
          <a:p>
            <a:pPr algn="just">
              <a:lnSpc>
                <a:spcPts val="2150"/>
              </a:lnSpc>
              <a:spcBef>
                <a:spcPts val="0"/>
              </a:spcBef>
            </a:pPr>
            <a:r>
              <a:rPr lang="zh-CN" altLang="en-US" sz="2000" dirty="0"/>
              <a:t>　　第三十八条　因工伤发生的下列费用，按照国家规定从工伤保险基金中支付：</a:t>
            </a:r>
            <a:endParaRPr lang="zh-CN" altLang="en-US" sz="2000" dirty="0"/>
          </a:p>
          <a:p>
            <a:pPr algn="just">
              <a:lnSpc>
                <a:spcPts val="2150"/>
              </a:lnSpc>
              <a:spcBef>
                <a:spcPts val="0"/>
              </a:spcBef>
            </a:pPr>
            <a:r>
              <a:rPr lang="zh-CN" altLang="en-US" sz="2000" dirty="0"/>
              <a:t>　　（一）治疗工伤的医疗费用和康复费用；</a:t>
            </a:r>
            <a:endParaRPr lang="zh-CN" altLang="en-US" sz="2000" dirty="0"/>
          </a:p>
          <a:p>
            <a:pPr algn="just">
              <a:lnSpc>
                <a:spcPts val="2150"/>
              </a:lnSpc>
              <a:spcBef>
                <a:spcPts val="0"/>
              </a:spcBef>
            </a:pPr>
            <a:r>
              <a:rPr lang="zh-CN" altLang="en-US" sz="2000" dirty="0"/>
              <a:t>　　（二）住院伙食补助费；</a:t>
            </a:r>
            <a:endParaRPr lang="zh-CN" altLang="en-US" sz="2000" dirty="0"/>
          </a:p>
          <a:p>
            <a:pPr algn="just">
              <a:lnSpc>
                <a:spcPts val="2150"/>
              </a:lnSpc>
              <a:spcBef>
                <a:spcPts val="0"/>
              </a:spcBef>
            </a:pPr>
            <a:r>
              <a:rPr lang="zh-CN" altLang="en-US" sz="2000" dirty="0"/>
              <a:t>　　（三）到统筹地区以外就医的交通食宿费；</a:t>
            </a:r>
            <a:endParaRPr lang="zh-CN" altLang="en-US" sz="2000" dirty="0"/>
          </a:p>
          <a:p>
            <a:pPr algn="just">
              <a:lnSpc>
                <a:spcPts val="2150"/>
              </a:lnSpc>
              <a:spcBef>
                <a:spcPts val="0"/>
              </a:spcBef>
            </a:pPr>
            <a:r>
              <a:rPr lang="zh-CN" altLang="en-US" sz="2000" dirty="0"/>
              <a:t>　　（四）安装配置伤残辅助器具所需费用；</a:t>
            </a:r>
            <a:endParaRPr lang="zh-CN" altLang="en-US" sz="2000" dirty="0"/>
          </a:p>
          <a:p>
            <a:pPr algn="just">
              <a:lnSpc>
                <a:spcPts val="2150"/>
              </a:lnSpc>
              <a:spcBef>
                <a:spcPts val="0"/>
              </a:spcBef>
            </a:pPr>
            <a:r>
              <a:rPr lang="zh-CN" altLang="en-US" sz="2000" dirty="0"/>
              <a:t>　　（五）生活不能自理的，经劳动能力鉴定委员会确认的生活护理费；</a:t>
            </a:r>
            <a:endParaRPr lang="zh-CN" altLang="en-US" sz="2000" dirty="0"/>
          </a:p>
          <a:p>
            <a:pPr algn="just">
              <a:lnSpc>
                <a:spcPts val="2150"/>
              </a:lnSpc>
              <a:spcBef>
                <a:spcPts val="0"/>
              </a:spcBef>
            </a:pPr>
            <a:r>
              <a:rPr lang="zh-CN" altLang="en-US" sz="2000" dirty="0"/>
              <a:t>　　（六）一次性伤残补助金和一至四级伤残职工按月领取的伤残津贴；</a:t>
            </a:r>
            <a:endParaRPr lang="zh-CN" altLang="en-US" sz="2000" dirty="0"/>
          </a:p>
          <a:p>
            <a:pPr algn="just">
              <a:lnSpc>
                <a:spcPts val="2150"/>
              </a:lnSpc>
              <a:spcBef>
                <a:spcPts val="0"/>
              </a:spcBef>
            </a:pPr>
            <a:r>
              <a:rPr lang="zh-CN" altLang="en-US" sz="2000" dirty="0"/>
              <a:t>　　（七）终止或者解除劳动合同时，应当享受的一次性医疗补助金；</a:t>
            </a:r>
            <a:endParaRPr lang="zh-CN" altLang="en-US" sz="2000" dirty="0"/>
          </a:p>
          <a:p>
            <a:pPr algn="just">
              <a:lnSpc>
                <a:spcPts val="2150"/>
              </a:lnSpc>
              <a:spcBef>
                <a:spcPts val="0"/>
              </a:spcBef>
            </a:pPr>
            <a:r>
              <a:rPr lang="zh-CN" altLang="en-US" sz="2000" dirty="0"/>
              <a:t>　　（八）因工死亡的，其遗属领取的丧葬补助金、供养亲属抚恤金和因工死亡补助金；</a:t>
            </a:r>
            <a:endParaRPr lang="zh-CN" altLang="en-US" sz="2000" dirty="0"/>
          </a:p>
          <a:p>
            <a:pPr algn="just">
              <a:lnSpc>
                <a:spcPts val="2150"/>
              </a:lnSpc>
              <a:spcBef>
                <a:spcPts val="0"/>
              </a:spcBef>
            </a:pPr>
            <a:r>
              <a:rPr lang="zh-CN" altLang="en-US" sz="2000" dirty="0"/>
              <a:t>　　（九）劳动能力鉴定费。</a:t>
            </a:r>
            <a:endParaRPr lang="zh-CN" altLang="en-US" sz="2000" dirty="0"/>
          </a:p>
          <a:p>
            <a:pPr algn="just">
              <a:lnSpc>
                <a:spcPts val="2150"/>
              </a:lnSpc>
              <a:spcBef>
                <a:spcPts val="0"/>
              </a:spcBef>
            </a:pPr>
            <a:r>
              <a:rPr lang="zh-CN" altLang="en-US" sz="2000" dirty="0">
                <a:solidFill>
                  <a:srgbClr val="0070C0"/>
                </a:solidFill>
                <a:sym typeface="+mn-ea"/>
              </a:rPr>
              <a:t>【解读】</a:t>
            </a:r>
            <a:r>
              <a:rPr lang="zh-CN" altLang="en-US" sz="2000" dirty="0">
                <a:solidFill>
                  <a:srgbClr val="0070C0"/>
                </a:solidFill>
              </a:rPr>
              <a:t>本条系关于工伤保险基金负担的工伤保险待遇的规定。</a:t>
            </a:r>
            <a:endParaRPr lang="zh-CN" altLang="en-US" sz="2000"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r>
              <a:rPr lang="zh-CN" altLang="en-US" sz="2800" dirty="0"/>
              <a:t>　　第三十九条　因工伤发生的下列费用，按照国家规定由用人单位支付：</a:t>
            </a:r>
            <a:endParaRPr lang="zh-CN" altLang="en-US" sz="2800" dirty="0"/>
          </a:p>
          <a:p>
            <a:pPr algn="just"/>
            <a:r>
              <a:rPr lang="zh-CN" altLang="en-US" sz="2800" dirty="0"/>
              <a:t>　　（一）治疗工伤期间的工资福利；</a:t>
            </a:r>
            <a:endParaRPr lang="zh-CN" altLang="en-US" sz="2800" dirty="0"/>
          </a:p>
          <a:p>
            <a:pPr algn="just"/>
            <a:r>
              <a:rPr lang="zh-CN" altLang="en-US" sz="2800" dirty="0"/>
              <a:t>　　（二）五级、六级伤残职工按月领取的伤残津贴；</a:t>
            </a:r>
            <a:endParaRPr lang="zh-CN" altLang="en-US" sz="2800" dirty="0"/>
          </a:p>
          <a:p>
            <a:pPr algn="just"/>
            <a:r>
              <a:rPr lang="zh-CN" altLang="en-US" sz="2800" dirty="0"/>
              <a:t>　　（三）终止或者解除劳动合同时，应当享受的一次性伤残就业补助金。</a:t>
            </a:r>
            <a:endParaRPr lang="zh-CN" altLang="en-US" sz="2800" dirty="0"/>
          </a:p>
          <a:p>
            <a:pPr algn="just"/>
            <a:r>
              <a:rPr lang="zh-CN" altLang="en-US" sz="2800" dirty="0">
                <a:solidFill>
                  <a:srgbClr val="0070C0"/>
                </a:solidFill>
                <a:sym typeface="+mn-ea"/>
              </a:rPr>
              <a:t>【解读】</a:t>
            </a:r>
            <a:r>
              <a:rPr lang="zh-CN" altLang="en-US" sz="2800" dirty="0">
                <a:solidFill>
                  <a:srgbClr val="0070C0"/>
                </a:solidFill>
              </a:rPr>
              <a:t>本条系关于由用人单位负担的工伤保险待遇的规定。</a:t>
            </a:r>
            <a:endParaRPr lang="zh-CN" altLang="en-US"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9" name="文本占位符 321538"/>
          <p:cNvSpPr>
            <a:spLocks noGrp="1"/>
          </p:cNvSpPr>
          <p:nvPr>
            <p:ph type="body" idx="1"/>
          </p:nvPr>
        </p:nvSpPr>
        <p:spPr>
          <a:xfrm>
            <a:off x="574675" y="1697355"/>
            <a:ext cx="7163435" cy="4424680"/>
          </a:xfrm>
        </p:spPr>
        <p:txBody>
          <a:bodyPr/>
          <a:lstStyle/>
          <a:p>
            <a:pPr>
              <a:lnSpc>
                <a:spcPct val="100000"/>
              </a:lnSpc>
            </a:pPr>
            <a:r>
              <a:rPr lang="en-US" altLang="zh-CN" sz="2400" b="1" dirty="0">
                <a:sym typeface="+mn-ea"/>
              </a:rPr>
              <a:t>        </a:t>
            </a:r>
            <a:r>
              <a:rPr lang="zh-CN" altLang="en-US" sz="2400" b="1" dirty="0"/>
              <a:t>第一章　总则</a:t>
            </a:r>
            <a:r>
              <a:rPr lang="en-US" altLang="zh-CN" sz="2400" b="1" dirty="0"/>
              <a:t> </a:t>
            </a:r>
            <a:br>
              <a:rPr lang="en-US" altLang="zh-CN" sz="2400" b="1" dirty="0"/>
            </a:br>
            <a:r>
              <a:rPr lang="en-US" altLang="zh-CN" sz="2400" b="1" dirty="0"/>
              <a:t>        </a:t>
            </a:r>
            <a:r>
              <a:rPr lang="zh-CN" altLang="en-US" sz="2400" b="1" dirty="0"/>
              <a:t>第二章　基本养老保险</a:t>
            </a:r>
            <a:r>
              <a:rPr lang="en-US" altLang="zh-CN" sz="2400" b="1" dirty="0"/>
              <a:t> </a:t>
            </a:r>
            <a:br>
              <a:rPr lang="en-US" altLang="zh-CN" sz="2400" b="1" dirty="0"/>
            </a:br>
            <a:r>
              <a:rPr lang="en-US" altLang="zh-CN" sz="2400" b="1" dirty="0"/>
              <a:t>        </a:t>
            </a:r>
            <a:r>
              <a:rPr lang="zh-CN" altLang="en-US" sz="2400" b="1" dirty="0"/>
              <a:t>第三章　基本医疗保险</a:t>
            </a:r>
            <a:r>
              <a:rPr lang="en-US" altLang="zh-CN" sz="2400" b="1" dirty="0"/>
              <a:t> </a:t>
            </a:r>
            <a:br>
              <a:rPr lang="en-US" altLang="zh-CN" sz="2400" b="1" dirty="0"/>
            </a:br>
            <a:r>
              <a:rPr lang="en-US" altLang="zh-CN" sz="2400" b="1" dirty="0"/>
              <a:t>        </a:t>
            </a:r>
            <a:r>
              <a:rPr lang="zh-CN" altLang="en-US" sz="2400" b="1" dirty="0"/>
              <a:t>第四章　工伤保险</a:t>
            </a:r>
            <a:r>
              <a:rPr lang="en-US" altLang="zh-CN" sz="2400" b="1" dirty="0"/>
              <a:t> </a:t>
            </a:r>
            <a:br>
              <a:rPr lang="en-US" altLang="zh-CN" sz="2400" b="1" dirty="0"/>
            </a:br>
            <a:r>
              <a:rPr lang="en-US" altLang="zh-CN" sz="2400" b="1" dirty="0"/>
              <a:t>        </a:t>
            </a:r>
            <a:r>
              <a:rPr lang="zh-CN" altLang="en-US" sz="2400" b="1" dirty="0"/>
              <a:t>第五章　失业保险</a:t>
            </a:r>
            <a:r>
              <a:rPr lang="en-US" altLang="zh-CN" sz="2400" b="1" dirty="0"/>
              <a:t> </a:t>
            </a:r>
            <a:br>
              <a:rPr lang="en-US" altLang="zh-CN" sz="2400" b="1" dirty="0"/>
            </a:br>
            <a:r>
              <a:rPr lang="en-US" altLang="zh-CN" sz="2400" b="1" dirty="0"/>
              <a:t>        </a:t>
            </a:r>
            <a:r>
              <a:rPr lang="zh-CN" altLang="en-US" sz="2400" b="1" dirty="0"/>
              <a:t>第六章　生育保险</a:t>
            </a:r>
            <a:r>
              <a:rPr lang="en-US" altLang="zh-CN" sz="2400" b="1" dirty="0"/>
              <a:t> </a:t>
            </a:r>
            <a:br>
              <a:rPr lang="en-US" altLang="zh-CN" sz="2400" b="1" dirty="0"/>
            </a:br>
            <a:r>
              <a:rPr lang="en-US" altLang="zh-CN" sz="2400" b="1" dirty="0"/>
              <a:t>        </a:t>
            </a:r>
            <a:r>
              <a:rPr lang="zh-CN" altLang="en-US" sz="2400" b="1" dirty="0"/>
              <a:t>第七章　社会保险费征缴</a:t>
            </a:r>
            <a:r>
              <a:rPr lang="en-US" altLang="zh-CN" sz="2400" b="1" dirty="0"/>
              <a:t> </a:t>
            </a:r>
            <a:br>
              <a:rPr lang="en-US" altLang="zh-CN" sz="2400" b="1" dirty="0"/>
            </a:br>
            <a:r>
              <a:rPr lang="en-US" altLang="zh-CN" sz="2400" b="1" dirty="0"/>
              <a:t>        </a:t>
            </a:r>
            <a:r>
              <a:rPr lang="zh-CN" altLang="en-US" sz="2400" b="1" dirty="0"/>
              <a:t>第八章　社会保险基金</a:t>
            </a:r>
            <a:r>
              <a:rPr lang="en-US" altLang="zh-CN" sz="2400" b="1" dirty="0"/>
              <a:t> </a:t>
            </a:r>
            <a:br>
              <a:rPr lang="en-US" altLang="zh-CN" sz="2400" b="1" dirty="0"/>
            </a:br>
            <a:r>
              <a:rPr lang="en-US" altLang="zh-CN" sz="2400" b="1" dirty="0"/>
              <a:t>        </a:t>
            </a:r>
            <a:r>
              <a:rPr lang="zh-CN" altLang="en-US" sz="2400" b="1" dirty="0"/>
              <a:t>第九章　社会保险经办</a:t>
            </a:r>
            <a:r>
              <a:rPr lang="en-US" altLang="zh-CN" sz="2400" b="1" dirty="0"/>
              <a:t> </a:t>
            </a:r>
            <a:br>
              <a:rPr lang="en-US" altLang="zh-CN" sz="2400" b="1" dirty="0"/>
            </a:br>
            <a:r>
              <a:rPr lang="en-US" altLang="zh-CN" sz="2400" b="1" dirty="0"/>
              <a:t>        </a:t>
            </a:r>
            <a:r>
              <a:rPr lang="zh-CN" altLang="en-US" sz="2400" b="1" dirty="0"/>
              <a:t>第十章　社会保险监督</a:t>
            </a:r>
            <a:r>
              <a:rPr lang="en-US" altLang="zh-CN" sz="2400" b="1" dirty="0"/>
              <a:t> </a:t>
            </a:r>
            <a:br>
              <a:rPr lang="en-US" altLang="zh-CN" sz="2400" b="1" dirty="0"/>
            </a:br>
            <a:r>
              <a:rPr lang="en-US" altLang="zh-CN" sz="2400" b="1" dirty="0"/>
              <a:t>        </a:t>
            </a:r>
            <a:r>
              <a:rPr lang="zh-CN" altLang="en-US" sz="2400" b="1" dirty="0"/>
              <a:t>第十一章　法律责任</a:t>
            </a:r>
            <a:r>
              <a:rPr lang="en-US" altLang="zh-CN" sz="2400" b="1" dirty="0"/>
              <a:t> </a:t>
            </a:r>
            <a:br>
              <a:rPr lang="en-US" altLang="zh-CN" sz="2400" b="1" dirty="0"/>
            </a:br>
            <a:r>
              <a:rPr lang="en-US" altLang="zh-CN" sz="2400" b="1" dirty="0"/>
              <a:t>        </a:t>
            </a:r>
            <a:r>
              <a:rPr lang="zh-CN" altLang="en-US" sz="2400" b="1" dirty="0"/>
              <a:t>第十二章　附则 </a:t>
            </a:r>
            <a:br>
              <a:rPr lang="zh-CN" altLang="en-US" sz="1800" b="1" dirty="0"/>
            </a:br>
            <a:br>
              <a:rPr lang="zh-CN" altLang="en-US" sz="1800" b="1" dirty="0"/>
            </a:br>
            <a:endParaRPr lang="zh-CN" altLang="en-US" sz="1800" b="1" dirty="0"/>
          </a:p>
        </p:txBody>
      </p:sp>
      <p:sp>
        <p:nvSpPr>
          <p:cNvPr id="47106" name="标题 47105"/>
          <p:cNvSpPr>
            <a:spLocks noGrp="1"/>
          </p:cNvSpPr>
          <p:nvPr>
            <p:ph type="title"/>
          </p:nvPr>
        </p:nvSpPr>
        <p:spPr/>
        <p:txBody>
          <a:bodyPr anchor="b"/>
          <a:lstStyle/>
          <a:p>
            <a:r>
              <a:rPr lang="zh-CN" altLang="en-US" b="1" dirty="0"/>
              <a:t>社会保险法内容及解读</a:t>
            </a:r>
            <a:endParaRPr lang="zh-CN" altLang="en-US" b="1"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r>
              <a:rPr lang="zh-CN" altLang="en-US" dirty="0"/>
              <a:t>　　第四十条　工伤职工符合领取基本养老金条件的，停发伤残津贴，享受基本养老保险待遇。基本养老保险待遇低于伤残津贴的，从工伤保险基金中补足差额。</a:t>
            </a:r>
            <a:endParaRPr lang="zh-CN" altLang="en-US" dirty="0"/>
          </a:p>
          <a:p>
            <a:pPr algn="just"/>
            <a:r>
              <a:rPr lang="zh-CN" altLang="en-US" dirty="0">
                <a:solidFill>
                  <a:srgbClr val="0070C0"/>
                </a:solidFill>
                <a:sym typeface="+mn-ea"/>
              </a:rPr>
              <a:t>【解读】</a:t>
            </a:r>
            <a:r>
              <a:rPr lang="zh-CN" altLang="en-US" dirty="0">
                <a:solidFill>
                  <a:srgbClr val="0070C0"/>
                </a:solidFill>
              </a:rPr>
              <a:t>本条系关于伤残津贴和基本养老保险待遇衔接的规定。</a:t>
            </a:r>
            <a:endParaRPr lang="zh-CN" altLang="en-US"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600" dirty="0"/>
              <a:t>　　第四十一条　职工所在用人单位未依法缴纳工伤保险费，发生工伤事故的，由用人单位支付工伤保险待遇。用人单位不支付的，从工伤保险基金中先行支付。</a:t>
            </a:r>
            <a:endParaRPr lang="zh-CN" altLang="en-US" sz="2600" dirty="0"/>
          </a:p>
          <a:p>
            <a:pPr algn="just">
              <a:lnSpc>
                <a:spcPct val="110000"/>
              </a:lnSpc>
            </a:pPr>
            <a:r>
              <a:rPr lang="zh-CN" altLang="en-US" sz="2600" dirty="0"/>
              <a:t>　　从工伤保险基金中先行支付的工伤保险待遇应当由用人单位偿还。用人单位不偿还的，社会保险经办机构可以依照本法第六十三条的规定追偿。</a:t>
            </a:r>
            <a:endParaRPr lang="zh-CN" altLang="en-US" sz="2600" dirty="0"/>
          </a:p>
          <a:p>
            <a:pPr algn="just">
              <a:lnSpc>
                <a:spcPct val="110000"/>
              </a:lnSpc>
            </a:pPr>
            <a:r>
              <a:rPr lang="zh-CN" altLang="en-US" sz="2600" dirty="0">
                <a:solidFill>
                  <a:srgbClr val="0070C0"/>
                </a:solidFill>
                <a:sym typeface="+mn-ea"/>
              </a:rPr>
              <a:t>【解读】</a:t>
            </a:r>
            <a:r>
              <a:rPr lang="zh-CN" altLang="en-US" sz="2600" dirty="0">
                <a:solidFill>
                  <a:srgbClr val="0070C0"/>
                </a:solidFill>
              </a:rPr>
              <a:t>本条系关于用人单位未依法缴纳工伤保险费的，其职工发生工伤时如何支付待遇的规定。</a:t>
            </a:r>
            <a:endParaRPr lang="zh-CN" altLang="en-US" sz="2600"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r>
              <a:rPr lang="zh-CN" altLang="en-US" dirty="0"/>
              <a:t>　　第四十二条 由于第三人的原因造成工伤，第三人不支付工伤医疗费用或者无法确定第三人的，由工伤保险基金先行支付。工伤保险基金先行支付后，有权向第三人追偿。</a:t>
            </a:r>
            <a:endParaRPr lang="zh-CN" altLang="en-US" dirty="0"/>
          </a:p>
          <a:p>
            <a:pPr algn="just"/>
            <a:r>
              <a:rPr lang="zh-CN" altLang="en-US" dirty="0">
                <a:solidFill>
                  <a:srgbClr val="0070C0"/>
                </a:solidFill>
                <a:sym typeface="+mn-ea"/>
              </a:rPr>
              <a:t>【解读】</a:t>
            </a:r>
            <a:r>
              <a:rPr lang="zh-CN" altLang="en-US" dirty="0">
                <a:solidFill>
                  <a:srgbClr val="0070C0"/>
                </a:solidFill>
              </a:rPr>
              <a:t>本条系关于民事侵权责任和工伤保险责任竞合的规定。</a:t>
            </a:r>
            <a:endParaRPr lang="zh-CN" altLang="en-US"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r>
              <a:rPr lang="zh-CN" altLang="en-US" dirty="0"/>
              <a:t>　　第四十三条　工伤职工有下列情形之一的，停止享受工伤保险待遇：</a:t>
            </a:r>
            <a:endParaRPr lang="zh-CN" altLang="en-US" dirty="0"/>
          </a:p>
          <a:p>
            <a:pPr algn="just"/>
            <a:r>
              <a:rPr lang="zh-CN" altLang="en-US" dirty="0"/>
              <a:t>　　（一）丧失享受待遇条件的；</a:t>
            </a:r>
            <a:endParaRPr lang="zh-CN" altLang="en-US" dirty="0"/>
          </a:p>
          <a:p>
            <a:pPr algn="just"/>
            <a:r>
              <a:rPr lang="zh-CN" altLang="en-US" dirty="0"/>
              <a:t>　　（二）拒不接受劳动能力鉴定的；</a:t>
            </a:r>
            <a:endParaRPr lang="zh-CN" altLang="en-US" dirty="0"/>
          </a:p>
          <a:p>
            <a:pPr algn="just"/>
            <a:r>
              <a:rPr lang="zh-CN" altLang="en-US" dirty="0"/>
              <a:t>　　（三）拒绝治疗的。</a:t>
            </a:r>
            <a:endParaRPr lang="zh-CN" altLang="en-US" dirty="0"/>
          </a:p>
          <a:p>
            <a:pPr algn="just"/>
            <a:r>
              <a:rPr lang="zh-CN" altLang="en-US" dirty="0">
                <a:solidFill>
                  <a:srgbClr val="0070C0"/>
                </a:solidFill>
                <a:sym typeface="+mn-ea"/>
              </a:rPr>
              <a:t>【解读】</a:t>
            </a:r>
            <a:r>
              <a:rPr lang="zh-CN" altLang="en-US" dirty="0">
                <a:solidFill>
                  <a:srgbClr val="0070C0"/>
                </a:solidFill>
              </a:rPr>
              <a:t>本条系关于停止享受工伤保险待遇情形的规定。</a:t>
            </a:r>
            <a:endParaRPr lang="zh-CN" altLang="en-US"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r>
              <a:rPr lang="zh-CN" altLang="en-US" dirty="0"/>
              <a:t>　　第四十四条 职工应当参加失业保险，由用人单位和职工按照国家规定共同缴纳失业保险费。</a:t>
            </a:r>
            <a:endParaRPr lang="zh-CN" altLang="en-US" dirty="0"/>
          </a:p>
          <a:p>
            <a:pPr algn="just"/>
            <a:r>
              <a:rPr lang="zh-CN" altLang="en-US" dirty="0">
                <a:solidFill>
                  <a:srgbClr val="0070C0"/>
                </a:solidFill>
                <a:sym typeface="+mn-ea"/>
              </a:rPr>
              <a:t>【解读】</a:t>
            </a:r>
            <a:r>
              <a:rPr lang="zh-CN" altLang="en-US" dirty="0">
                <a:solidFill>
                  <a:srgbClr val="0070C0"/>
                </a:solidFill>
              </a:rPr>
              <a:t>本条系关于失业保险参保范围和失业保险费负担的规定。</a:t>
            </a:r>
            <a:endParaRPr lang="zh-CN" altLang="en-US" dirty="0">
              <a:solidFill>
                <a:srgbClr val="0070C0"/>
              </a:solidFill>
            </a:endParaRPr>
          </a:p>
          <a:p>
            <a:pPr algn="just"/>
            <a:r>
              <a:rPr lang="zh-CN" altLang="en-US" dirty="0">
                <a:solidFill>
                  <a:srgbClr val="0070C0"/>
                </a:solidFill>
              </a:rPr>
              <a:t>目前，公务员和参照公务员法管理的工作人员未纳入失业保险范围。</a:t>
            </a:r>
            <a:endParaRPr lang="zh-CN" altLang="en-US" dirty="0">
              <a:solidFill>
                <a:srgbClr val="0070C0"/>
              </a:solidFill>
            </a:endParaRPr>
          </a:p>
        </p:txBody>
      </p:sp>
      <p:sp>
        <p:nvSpPr>
          <p:cNvPr id="546818" name="标题 546817"/>
          <p:cNvSpPr>
            <a:spLocks noGrp="1"/>
          </p:cNvSpPr>
          <p:nvPr>
            <p:ph type="title"/>
          </p:nvPr>
        </p:nvSpPr>
        <p:spPr/>
        <p:txBody>
          <a:bodyPr anchor="b"/>
          <a:lstStyle/>
          <a:p>
            <a:r>
              <a:rPr lang="zh-CN" altLang="en-US" b="1" dirty="0">
                <a:sym typeface="+mn-ea"/>
              </a:rPr>
              <a:t>第五章　失业保险</a:t>
            </a:r>
            <a:endParaRPr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67055" y="1752600"/>
            <a:ext cx="8001000" cy="4368800"/>
          </a:xfrm>
        </p:spPr>
        <p:txBody>
          <a:bodyPr/>
          <a:lstStyle/>
          <a:p>
            <a:pPr algn="just">
              <a:lnSpc>
                <a:spcPts val="2980"/>
              </a:lnSpc>
              <a:spcBef>
                <a:spcPts val="0"/>
              </a:spcBef>
            </a:pPr>
            <a:r>
              <a:rPr lang="zh-CN" altLang="en-US" sz="2300" dirty="0"/>
              <a:t>　　第四十五条　失业人员符合下列条件的，从失业保险基金中领取失业保险金：</a:t>
            </a:r>
            <a:endParaRPr lang="zh-CN" altLang="en-US" sz="2300" dirty="0"/>
          </a:p>
          <a:p>
            <a:pPr algn="just">
              <a:lnSpc>
                <a:spcPts val="2980"/>
              </a:lnSpc>
              <a:spcBef>
                <a:spcPts val="0"/>
              </a:spcBef>
            </a:pPr>
            <a:r>
              <a:rPr lang="zh-CN" altLang="en-US" sz="2300" dirty="0"/>
              <a:t>　　（一）失业前用人单位和本人已经缴纳失业保险费满一年的；</a:t>
            </a:r>
            <a:endParaRPr lang="zh-CN" altLang="en-US" sz="2300" dirty="0"/>
          </a:p>
          <a:p>
            <a:pPr algn="just">
              <a:lnSpc>
                <a:spcPts val="2980"/>
              </a:lnSpc>
              <a:spcBef>
                <a:spcPts val="0"/>
              </a:spcBef>
            </a:pPr>
            <a:r>
              <a:rPr lang="zh-CN" altLang="en-US" sz="2300" dirty="0"/>
              <a:t>　　（二）非因本人意愿中断就业的；</a:t>
            </a:r>
            <a:endParaRPr lang="zh-CN" altLang="en-US" sz="2300" dirty="0"/>
          </a:p>
          <a:p>
            <a:pPr algn="just">
              <a:lnSpc>
                <a:spcPts val="2980"/>
              </a:lnSpc>
              <a:spcBef>
                <a:spcPts val="0"/>
              </a:spcBef>
            </a:pPr>
            <a:r>
              <a:rPr lang="zh-CN" altLang="en-US" sz="2300" dirty="0"/>
              <a:t>　　（三）已经进行失业登记，并有求职要求的。</a:t>
            </a:r>
            <a:endParaRPr lang="zh-CN" altLang="en-US" sz="2300" dirty="0"/>
          </a:p>
          <a:p>
            <a:pPr algn="just">
              <a:lnSpc>
                <a:spcPts val="2980"/>
              </a:lnSpc>
              <a:spcBef>
                <a:spcPts val="0"/>
              </a:spcBef>
            </a:pPr>
            <a:r>
              <a:rPr lang="zh-CN" altLang="en-US" sz="2300" dirty="0">
                <a:solidFill>
                  <a:srgbClr val="0070C0"/>
                </a:solidFill>
                <a:sym typeface="+mn-ea"/>
              </a:rPr>
              <a:t>【解读】</a:t>
            </a:r>
            <a:r>
              <a:rPr lang="zh-CN" altLang="en-US" sz="2300" dirty="0">
                <a:solidFill>
                  <a:srgbClr val="0070C0"/>
                </a:solidFill>
              </a:rPr>
              <a:t>本条系关于失业人员领取失业保险金条件的规定。</a:t>
            </a:r>
            <a:endParaRPr lang="zh-CN" altLang="en-US" sz="2300" dirty="0">
              <a:solidFill>
                <a:srgbClr val="0070C0"/>
              </a:solidFill>
            </a:endParaRPr>
          </a:p>
          <a:p>
            <a:pPr algn="just">
              <a:lnSpc>
                <a:spcPts val="2980"/>
              </a:lnSpc>
              <a:spcBef>
                <a:spcPts val="0"/>
              </a:spcBef>
            </a:pPr>
            <a:r>
              <a:rPr lang="zh-CN" altLang="en-US" sz="2300" dirty="0">
                <a:solidFill>
                  <a:srgbClr val="0070C0"/>
                </a:solidFill>
              </a:rPr>
              <a:t>　　失业人员是指在劳动年龄内（16至60岁）有劳动能力，目前无工作但正以某种方式在寻找工作的人员，包括就业转失业的人员和新生劳动力中未实现就业的人员。本法所指失业人员只限定为</a:t>
            </a:r>
            <a:r>
              <a:rPr lang="zh-CN" altLang="en-US" sz="2300" dirty="0">
                <a:solidFill>
                  <a:srgbClr val="0000FF"/>
                </a:solidFill>
              </a:rPr>
              <a:t>就业转失业</a:t>
            </a:r>
            <a:r>
              <a:rPr lang="zh-CN" altLang="en-US" sz="2300" dirty="0">
                <a:solidFill>
                  <a:srgbClr val="0070C0"/>
                </a:solidFill>
              </a:rPr>
              <a:t>的人员。</a:t>
            </a:r>
            <a:endParaRPr lang="zh-CN" altLang="en-US" sz="2300" dirty="0">
              <a:solidFill>
                <a:srgbClr val="0070C0"/>
              </a:solidFill>
            </a:endParaRP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400" dirty="0"/>
              <a:t>　　第四十六条　失业人员失业前用人单位和本人累计缴费满一年不足五年的，领取失业保险金的期限最长为十二个月；累计缴费满五年不足十年的，领取失业保险金的期限最长为十八个月；累计缴费十年以上的，领取失业保险金的期限最长为二十四个月。重新就业后，再次失业的，缴费时间重新计算，领取失业保险金的期限与前次失业应当领取而尚未领取的失业保险金的期限合并计算，最长不超过二十四个月。</a:t>
            </a:r>
            <a:endParaRPr lang="zh-CN" altLang="en-US" sz="2400" dirty="0"/>
          </a:p>
          <a:p>
            <a:pPr algn="just">
              <a:lnSpc>
                <a:spcPct val="110000"/>
              </a:lnSpc>
            </a:pPr>
            <a:r>
              <a:rPr lang="zh-CN" altLang="en-US" sz="2400" dirty="0">
                <a:solidFill>
                  <a:srgbClr val="0070C0"/>
                </a:solidFill>
                <a:sym typeface="+mn-ea"/>
              </a:rPr>
              <a:t>【解读】</a:t>
            </a:r>
            <a:r>
              <a:rPr lang="zh-CN" altLang="en-US" sz="2400" dirty="0">
                <a:solidFill>
                  <a:srgbClr val="0070C0"/>
                </a:solidFill>
              </a:rPr>
              <a:t>本条系关于领取失业保险金期限的规定。</a:t>
            </a:r>
            <a:endParaRPr lang="zh-CN" altLang="en-US" sz="2400"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r>
              <a:rPr lang="zh-CN" altLang="en-US" sz="2500" dirty="0"/>
              <a:t>　　第四十七条　失业保险金的标准，由省、自治区、直辖市人民政府确定，不得低于城市居民最低生活保障标准。</a:t>
            </a:r>
            <a:endParaRPr lang="zh-CN" altLang="en-US" sz="2500" dirty="0"/>
          </a:p>
          <a:p>
            <a:pPr algn="just"/>
            <a:r>
              <a:rPr lang="zh-CN" altLang="en-US" sz="2500" dirty="0">
                <a:solidFill>
                  <a:srgbClr val="0070C0"/>
                </a:solidFill>
                <a:sym typeface="+mn-ea"/>
              </a:rPr>
              <a:t>【解读】</a:t>
            </a:r>
            <a:r>
              <a:rPr lang="zh-CN" altLang="en-US" sz="2500" dirty="0">
                <a:solidFill>
                  <a:srgbClr val="0070C0"/>
                </a:solidFill>
              </a:rPr>
              <a:t>本条系关于失业保险金标准的规定。</a:t>
            </a:r>
            <a:endParaRPr lang="zh-CN" altLang="en-US" sz="2500" dirty="0">
              <a:solidFill>
                <a:srgbClr val="0070C0"/>
              </a:solidFill>
            </a:endParaRPr>
          </a:p>
          <a:p>
            <a:pPr algn="just"/>
            <a:r>
              <a:rPr lang="zh-CN" altLang="en-US" sz="2500" dirty="0">
                <a:solidFill>
                  <a:srgbClr val="0070C0"/>
                </a:solidFill>
              </a:rPr>
              <a:t>　　确定失业保险金标准的原则：</a:t>
            </a:r>
            <a:endParaRPr lang="zh-CN" altLang="en-US" sz="2500" dirty="0">
              <a:solidFill>
                <a:srgbClr val="0070C0"/>
              </a:solidFill>
            </a:endParaRPr>
          </a:p>
          <a:p>
            <a:pPr algn="just"/>
            <a:r>
              <a:rPr lang="zh-CN" altLang="en-US" sz="2500" dirty="0">
                <a:solidFill>
                  <a:srgbClr val="0070C0"/>
                </a:solidFill>
              </a:rPr>
              <a:t>　　（1）保障失业人员基本生活。</a:t>
            </a:r>
            <a:endParaRPr lang="zh-CN" altLang="en-US" sz="2500" dirty="0">
              <a:solidFill>
                <a:srgbClr val="0070C0"/>
              </a:solidFill>
            </a:endParaRPr>
          </a:p>
          <a:p>
            <a:pPr algn="just"/>
            <a:r>
              <a:rPr lang="zh-CN" altLang="en-US" sz="2500" dirty="0">
                <a:solidFill>
                  <a:srgbClr val="0070C0"/>
                </a:solidFill>
              </a:rPr>
              <a:t>　　（2）低于失业人员原来工资水平。</a:t>
            </a:r>
            <a:endParaRPr lang="zh-CN" altLang="en-US" sz="2500" dirty="0">
              <a:solidFill>
                <a:srgbClr val="0070C0"/>
              </a:solidFill>
            </a:endParaRPr>
          </a:p>
          <a:p>
            <a:pPr algn="just"/>
            <a:r>
              <a:rPr lang="zh-CN" altLang="en-US" sz="2500" dirty="0">
                <a:solidFill>
                  <a:srgbClr val="0070C0"/>
                </a:solidFill>
              </a:rPr>
              <a:t>　　（3）权利义务相统一。不同参保人员所缴纳的失业保险费是不同的，相应失业保险金的标准也应有所差别。</a:t>
            </a:r>
            <a:endParaRPr lang="zh-CN" altLang="en-US" sz="2500" dirty="0">
              <a:solidFill>
                <a:srgbClr val="0070C0"/>
              </a:solidFill>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600" dirty="0"/>
              <a:t>　　第四十八条　失业人员在领取失业保险金期间，参加职工基本医疗保险，享受基本医疗保险待遇。</a:t>
            </a:r>
            <a:endParaRPr lang="zh-CN" altLang="en-US" sz="2600" dirty="0"/>
          </a:p>
          <a:p>
            <a:pPr algn="just">
              <a:lnSpc>
                <a:spcPct val="110000"/>
              </a:lnSpc>
            </a:pPr>
            <a:r>
              <a:rPr lang="zh-CN" altLang="en-US" sz="2600" dirty="0"/>
              <a:t>　　失业人员应当缴纳的基本医疗保险费从失业保险基金中支付，个人不缴纳基本医疗保险费。</a:t>
            </a:r>
            <a:endParaRPr lang="zh-CN" altLang="en-US" sz="2600" dirty="0"/>
          </a:p>
          <a:p>
            <a:pPr algn="just">
              <a:lnSpc>
                <a:spcPct val="110000"/>
              </a:lnSpc>
            </a:pPr>
            <a:r>
              <a:rPr lang="zh-CN" altLang="en-US" sz="2600" dirty="0">
                <a:solidFill>
                  <a:srgbClr val="0070C0"/>
                </a:solidFill>
                <a:sym typeface="+mn-ea"/>
              </a:rPr>
              <a:t>【解读】</a:t>
            </a:r>
            <a:r>
              <a:rPr lang="zh-CN" altLang="en-US" sz="2600" dirty="0">
                <a:solidFill>
                  <a:srgbClr val="0070C0"/>
                </a:solidFill>
              </a:rPr>
              <a:t>本条系关于失业人员享受基本医疗保险待遇的规定。</a:t>
            </a:r>
            <a:endParaRPr lang="zh-CN" altLang="en-US" sz="2600" dirty="0">
              <a:solidFill>
                <a:srgbClr val="0070C0"/>
              </a:solidFill>
            </a:endParaRPr>
          </a:p>
          <a:p>
            <a:pPr algn="just">
              <a:lnSpc>
                <a:spcPct val="110000"/>
              </a:lnSpc>
            </a:pPr>
            <a:r>
              <a:rPr lang="zh-CN" altLang="en-US" sz="2600" dirty="0">
                <a:solidFill>
                  <a:srgbClr val="0070C0"/>
                </a:solidFill>
              </a:rPr>
              <a:t>　　失业保险基金所支付的基本医疗保险费包括个人应当缴纳的部分和用人单位应当缴纳的部分</a:t>
            </a:r>
            <a:endParaRPr lang="zh-CN" altLang="en-US" sz="2600" dirty="0">
              <a:solidFill>
                <a:srgbClr val="0070C0"/>
              </a:solidFill>
            </a:endParaRP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600" dirty="0"/>
              <a:t>　　第四十九条　失业人员在领取失业保险金期间死亡的，参照当地对在职职工死亡的规定，向其遗属发给一次性丧葬补助金和抚恤金。所需资金从失业保险基金中支付。</a:t>
            </a:r>
            <a:endParaRPr lang="zh-CN" altLang="en-US" sz="2600" dirty="0"/>
          </a:p>
          <a:p>
            <a:pPr algn="just">
              <a:lnSpc>
                <a:spcPct val="110000"/>
              </a:lnSpc>
            </a:pPr>
            <a:r>
              <a:rPr lang="zh-CN" altLang="en-US" sz="2600" dirty="0"/>
              <a:t>　　个人死亡同时符合领取基本养老保险丧葬补助金、工伤保险丧葬补助金和失业保险丧葬补助金条件的，其遗属只能选择领取其中的一项。</a:t>
            </a:r>
            <a:endParaRPr lang="zh-CN" altLang="en-US" sz="2600" dirty="0"/>
          </a:p>
          <a:p>
            <a:pPr algn="just">
              <a:lnSpc>
                <a:spcPct val="110000"/>
              </a:lnSpc>
            </a:pPr>
            <a:r>
              <a:rPr lang="zh-CN" altLang="en-US" sz="2600" dirty="0">
                <a:solidFill>
                  <a:srgbClr val="0070C0"/>
                </a:solidFill>
                <a:sym typeface="+mn-ea"/>
              </a:rPr>
              <a:t>【解读】</a:t>
            </a:r>
            <a:r>
              <a:rPr lang="zh-CN" altLang="en-US" sz="2600" dirty="0">
                <a:solidFill>
                  <a:srgbClr val="0070C0"/>
                </a:solidFill>
              </a:rPr>
              <a:t>本条系关于失业人员在领取失业保险金期间死亡的失业保险待遇和待遇竞合处理的规定。</a:t>
            </a:r>
            <a:endParaRPr lang="zh-CN" altLang="en-US" sz="2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标题 322561"/>
          <p:cNvSpPr>
            <a:spLocks noGrp="1"/>
          </p:cNvSpPr>
          <p:nvPr>
            <p:ph type="title"/>
          </p:nvPr>
        </p:nvSpPr>
        <p:spPr/>
        <p:txBody>
          <a:bodyPr anchor="b"/>
          <a:lstStyle/>
          <a:p>
            <a:r>
              <a:rPr lang="zh-CN" altLang="en-US" b="1" dirty="0">
                <a:sym typeface="+mn-ea"/>
              </a:rPr>
              <a:t>第一章　总则 </a:t>
            </a:r>
            <a:endParaRPr b="1" dirty="0"/>
          </a:p>
        </p:txBody>
      </p:sp>
      <p:sp>
        <p:nvSpPr>
          <p:cNvPr id="322563" name="文本占位符 322562"/>
          <p:cNvSpPr>
            <a:spLocks noGrp="1"/>
          </p:cNvSpPr>
          <p:nvPr>
            <p:ph type="body" idx="1"/>
          </p:nvPr>
        </p:nvSpPr>
        <p:spPr>
          <a:xfrm>
            <a:off x="567055" y="1752600"/>
            <a:ext cx="8001000" cy="4353560"/>
          </a:xfrm>
        </p:spPr>
        <p:txBody>
          <a:bodyPr/>
          <a:lstStyle/>
          <a:p>
            <a:pPr algn="just"/>
            <a:r>
              <a:rPr lang="zh-CN" altLang="en-US" dirty="0"/>
              <a:t>　　第一条　为了规范社会保险关系，维护公民参加社会保险和享受社会保险待遇的合法权益，使公民共享发展成果，促进社会和谐稳定，根据宪法，制定本法。</a:t>
            </a:r>
            <a:endParaRPr lang="zh-CN" altLang="en-US" dirty="0"/>
          </a:p>
          <a:p>
            <a:pPr algn="just"/>
            <a:r>
              <a:rPr lang="zh-CN" altLang="en-US" dirty="0">
                <a:solidFill>
                  <a:srgbClr val="0070C0"/>
                </a:solidFill>
                <a:sym typeface="+mn-ea"/>
              </a:rPr>
              <a:t>【解读】</a:t>
            </a:r>
            <a:r>
              <a:rPr lang="zh-CN" altLang="en-US" dirty="0">
                <a:solidFill>
                  <a:srgbClr val="0070C0"/>
                </a:solidFill>
              </a:rPr>
              <a:t>本条系关于《社会保险法》立法宗旨的规定。</a:t>
            </a:r>
            <a:endParaRPr lang="zh-CN" altLang="en-US" dirty="0">
              <a:solidFill>
                <a:srgbClr val="0070C0"/>
              </a:solidFill>
            </a:endParaRPr>
          </a:p>
          <a:p>
            <a:pPr algn="just"/>
            <a:r>
              <a:rPr lang="zh-CN" altLang="en-US" dirty="0">
                <a:solidFill>
                  <a:srgbClr val="0070C0"/>
                </a:solidFill>
              </a:rPr>
              <a:t>　　社会保险是社会保障体系的重要组成部分，在整个社会保障体系中居于核心地位。</a:t>
            </a:r>
            <a:endParaRPr lang="zh-CN" altLang="en-US" dirty="0">
              <a:solidFill>
                <a:srgbClr val="0070C0"/>
              </a:solidFill>
              <a:sym typeface="+mn-ea"/>
            </a:endParaRP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947" name="文本占位符 338946"/>
          <p:cNvSpPr>
            <a:spLocks noGrp="1"/>
          </p:cNvSpPr>
          <p:nvPr>
            <p:ph type="body" idx="1"/>
          </p:nvPr>
        </p:nvSpPr>
        <p:spPr>
          <a:xfrm>
            <a:off x="571500" y="1713230"/>
            <a:ext cx="8001000" cy="4385310"/>
          </a:xfrm>
        </p:spPr>
        <p:txBody>
          <a:bodyPr/>
          <a:lstStyle/>
          <a:p>
            <a:pPr>
              <a:lnSpc>
                <a:spcPct val="90000"/>
              </a:lnSpc>
            </a:pPr>
            <a:r>
              <a:rPr lang="zh-CN" altLang="en-US" sz="2300" dirty="0">
                <a:solidFill>
                  <a:srgbClr val="0070C0"/>
                </a:solidFill>
              </a:rPr>
              <a:t>　　一、失业保险丧葬补助金和抚恤金</a:t>
            </a:r>
            <a:endParaRPr lang="zh-CN" altLang="en-US" sz="2300" dirty="0">
              <a:solidFill>
                <a:srgbClr val="0070C0"/>
              </a:solidFill>
            </a:endParaRPr>
          </a:p>
          <a:p>
            <a:pPr>
              <a:lnSpc>
                <a:spcPct val="90000"/>
              </a:lnSpc>
            </a:pPr>
            <a:r>
              <a:rPr lang="zh-CN" altLang="en-US" sz="2300" dirty="0">
                <a:solidFill>
                  <a:srgbClr val="0070C0"/>
                </a:solidFill>
              </a:rPr>
              <a:t>　　失业保险丧葬补助金是指对失业人员在领取失业保险金期间死亡的，由失业保险基金支付给其遗属一定数额的，用以安排丧葬事宜的资金。抚恤金是指失业人员在领取失业保险金期间死亡的，由失业保险基金发给其亲属的费用。失业人员在领取失业保险金期间死亡的，按照当地对在职职工死亡的待遇规定，对其家属一次性发放丧葬补助金和抚恤金。</a:t>
            </a:r>
            <a:endParaRPr lang="zh-CN" altLang="en-US" sz="2300" dirty="0">
              <a:solidFill>
                <a:srgbClr val="0070C0"/>
              </a:solidFill>
            </a:endParaRPr>
          </a:p>
          <a:p>
            <a:pPr>
              <a:lnSpc>
                <a:spcPct val="90000"/>
              </a:lnSpc>
            </a:pPr>
            <a:r>
              <a:rPr lang="zh-CN" altLang="en-US" sz="2300" dirty="0">
                <a:solidFill>
                  <a:srgbClr val="0070C0"/>
                </a:solidFill>
              </a:rPr>
              <a:t>　　二、丧葬补助金竞合</a:t>
            </a:r>
            <a:endParaRPr lang="zh-CN" altLang="en-US" sz="2300" dirty="0">
              <a:solidFill>
                <a:srgbClr val="0070C0"/>
              </a:solidFill>
            </a:endParaRPr>
          </a:p>
          <a:p>
            <a:pPr>
              <a:lnSpc>
                <a:spcPct val="90000"/>
              </a:lnSpc>
            </a:pPr>
            <a:r>
              <a:rPr lang="zh-CN" altLang="en-US" sz="2300" dirty="0">
                <a:solidFill>
                  <a:srgbClr val="0070C0"/>
                </a:solidFill>
              </a:rPr>
              <a:t>　　除失业保险规定了丧葬补助金外，基本养老保险、工伤保险也规定了丧葬补助金，如果死亡失业人员的遗属同时符合领取多个险种的丧葬补助金的条件时，只能自主选择一项保险基金的丧葬补助金。</a:t>
            </a:r>
            <a:endParaRPr lang="zh-CN" altLang="en-US" sz="2300" dirty="0">
              <a:solidFill>
                <a:srgbClr val="0070C0"/>
              </a:solidFill>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300" dirty="0"/>
              <a:t>　　第五十条　用人单位应当及时为失业人员出具终止或者解除劳动关系的证明，并将失业人员的名单自终止或者解除劳动关系之日起十五日内告知社会保险经办机构。</a:t>
            </a:r>
            <a:endParaRPr lang="zh-CN" altLang="en-US" sz="2300" dirty="0"/>
          </a:p>
          <a:p>
            <a:pPr algn="just">
              <a:lnSpc>
                <a:spcPct val="110000"/>
              </a:lnSpc>
            </a:pPr>
            <a:r>
              <a:rPr lang="zh-CN" altLang="en-US" sz="2300" dirty="0"/>
              <a:t>　　失业人员应当持本单位为其出具的终止或者解除劳动关系的证明，及时到指定的公共就业服务机构办理失业登记。</a:t>
            </a:r>
            <a:endParaRPr lang="zh-CN" altLang="en-US" sz="2300" dirty="0"/>
          </a:p>
          <a:p>
            <a:pPr algn="just">
              <a:lnSpc>
                <a:spcPct val="110000"/>
              </a:lnSpc>
            </a:pPr>
            <a:r>
              <a:rPr lang="zh-CN" altLang="en-US" sz="2300" dirty="0"/>
              <a:t>　　失业人员凭失业登记证明和个人身份证明，到社会保险经办机构办理领取失业保险金的手续。失业保险金领取期限自办理失业登记之日起计算。</a:t>
            </a:r>
            <a:endParaRPr lang="zh-CN" altLang="en-US" sz="2300" dirty="0"/>
          </a:p>
          <a:p>
            <a:pPr algn="just">
              <a:lnSpc>
                <a:spcPct val="110000"/>
              </a:lnSpc>
            </a:pPr>
            <a:r>
              <a:rPr lang="zh-CN" altLang="en-US" sz="2300" dirty="0">
                <a:solidFill>
                  <a:srgbClr val="0070C0"/>
                </a:solidFill>
                <a:sym typeface="+mn-ea"/>
              </a:rPr>
              <a:t>【解读】</a:t>
            </a:r>
            <a:r>
              <a:rPr lang="zh-CN" altLang="en-US" sz="2300" dirty="0">
                <a:solidFill>
                  <a:srgbClr val="0070C0"/>
                </a:solidFill>
              </a:rPr>
              <a:t>本条系关于领取失业保险金程序的规定。</a:t>
            </a:r>
            <a:endParaRPr lang="zh-CN" altLang="en-US" sz="2300"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67055" y="1752600"/>
            <a:ext cx="8001000" cy="4392930"/>
          </a:xfrm>
        </p:spPr>
        <p:txBody>
          <a:bodyPr/>
          <a:lstStyle/>
          <a:p>
            <a:pPr algn="just">
              <a:lnSpc>
                <a:spcPct val="110000"/>
              </a:lnSpc>
            </a:pPr>
            <a:r>
              <a:rPr lang="zh-CN" altLang="en-US" sz="2300" dirty="0"/>
              <a:t>　　第五十一条　失业人员在领取失业保险金期间有下列情形之一的，停止领取失业保险金，并同时停止享受其他失业保险待遇：</a:t>
            </a:r>
            <a:endParaRPr lang="zh-CN" altLang="en-US" sz="2300" dirty="0"/>
          </a:p>
          <a:p>
            <a:pPr algn="just">
              <a:lnSpc>
                <a:spcPct val="110000"/>
              </a:lnSpc>
            </a:pPr>
            <a:r>
              <a:rPr lang="zh-CN" altLang="en-US" sz="2300" dirty="0"/>
              <a:t>　　（一）重新就业的；</a:t>
            </a:r>
            <a:endParaRPr lang="zh-CN" altLang="en-US" sz="2300" dirty="0"/>
          </a:p>
          <a:p>
            <a:pPr algn="just">
              <a:lnSpc>
                <a:spcPct val="110000"/>
              </a:lnSpc>
            </a:pPr>
            <a:r>
              <a:rPr lang="zh-CN" altLang="en-US" sz="2300" dirty="0"/>
              <a:t>　　（二）应征服兵役的；</a:t>
            </a:r>
            <a:endParaRPr lang="zh-CN" altLang="en-US" sz="2300" dirty="0"/>
          </a:p>
          <a:p>
            <a:pPr algn="just">
              <a:lnSpc>
                <a:spcPct val="110000"/>
              </a:lnSpc>
            </a:pPr>
            <a:r>
              <a:rPr lang="zh-CN" altLang="en-US" sz="2300" dirty="0">
                <a:solidFill>
                  <a:srgbClr val="0000FF"/>
                </a:solidFill>
              </a:rPr>
              <a:t>　　（三）移居境外的；</a:t>
            </a:r>
            <a:endParaRPr lang="zh-CN" altLang="en-US" sz="2300" dirty="0"/>
          </a:p>
          <a:p>
            <a:pPr algn="just">
              <a:lnSpc>
                <a:spcPct val="110000"/>
              </a:lnSpc>
            </a:pPr>
            <a:r>
              <a:rPr lang="zh-CN" altLang="en-US" sz="2300" dirty="0">
                <a:solidFill>
                  <a:srgbClr val="0000FF"/>
                </a:solidFill>
              </a:rPr>
              <a:t>　　（四）享受基本养老保险待遇的；</a:t>
            </a:r>
            <a:endParaRPr lang="zh-CN" altLang="en-US" sz="2300" dirty="0"/>
          </a:p>
          <a:p>
            <a:pPr algn="just">
              <a:lnSpc>
                <a:spcPct val="110000"/>
              </a:lnSpc>
            </a:pPr>
            <a:r>
              <a:rPr lang="zh-CN" altLang="en-US" sz="2300" dirty="0"/>
              <a:t>　　（五）无正当理由，拒不接受当地人民政府指定部门或者机构介绍的适当工作或者提供的培训的。</a:t>
            </a:r>
            <a:endParaRPr lang="zh-CN" altLang="en-US" sz="2300" dirty="0"/>
          </a:p>
          <a:p>
            <a:pPr algn="just">
              <a:lnSpc>
                <a:spcPct val="110000"/>
              </a:lnSpc>
            </a:pPr>
            <a:r>
              <a:rPr lang="zh-CN" altLang="en-US" sz="2300" dirty="0">
                <a:solidFill>
                  <a:srgbClr val="0070C0"/>
                </a:solidFill>
                <a:sym typeface="+mn-ea"/>
              </a:rPr>
              <a:t>【解读】</a:t>
            </a:r>
            <a:r>
              <a:rPr lang="zh-CN" altLang="en-US" sz="2300" dirty="0">
                <a:solidFill>
                  <a:srgbClr val="0070C0"/>
                </a:solidFill>
              </a:rPr>
              <a:t>本条系关于停止领取失业保险待遇情形的规定。</a:t>
            </a:r>
            <a:endParaRPr lang="zh-CN" altLang="en-US" sz="2300"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400" dirty="0"/>
              <a:t>　　第五十二条　职工跨统筹地区就业的，其失业保险关系随本人转移，缴费年限累计计算。</a:t>
            </a:r>
            <a:endParaRPr lang="zh-CN" altLang="en-US" sz="2400" dirty="0"/>
          </a:p>
          <a:p>
            <a:pPr algn="just">
              <a:lnSpc>
                <a:spcPct val="110000"/>
              </a:lnSpc>
            </a:pPr>
            <a:r>
              <a:rPr lang="zh-CN" altLang="en-US" sz="2400" dirty="0">
                <a:solidFill>
                  <a:srgbClr val="0070C0"/>
                </a:solidFill>
                <a:sym typeface="+mn-ea"/>
              </a:rPr>
              <a:t>【解读】</a:t>
            </a:r>
            <a:r>
              <a:rPr lang="zh-CN" altLang="en-US" sz="2400" dirty="0">
                <a:solidFill>
                  <a:srgbClr val="0070C0"/>
                </a:solidFill>
              </a:rPr>
              <a:t>本条系关于失业保险关系转移接续的规定。</a:t>
            </a:r>
            <a:endParaRPr lang="zh-CN" altLang="en-US" sz="2400" dirty="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400" dirty="0"/>
              <a:t>　　第五十三条　职工应当参加生育保险，由用人单位按照国家规定缴纳生育保险费，职工不缴纳生育保险费。</a:t>
            </a:r>
            <a:endParaRPr lang="zh-CN" altLang="en-US" sz="2400" dirty="0"/>
          </a:p>
          <a:p>
            <a:pPr algn="just">
              <a:lnSpc>
                <a:spcPct val="110000"/>
              </a:lnSpc>
            </a:pPr>
            <a:r>
              <a:rPr lang="zh-CN" altLang="en-US" sz="2400" dirty="0">
                <a:solidFill>
                  <a:srgbClr val="0070C0"/>
                </a:solidFill>
                <a:sym typeface="+mn-ea"/>
              </a:rPr>
              <a:t>【解读】</a:t>
            </a:r>
            <a:r>
              <a:rPr lang="zh-CN" altLang="en-US" sz="2400" dirty="0">
                <a:solidFill>
                  <a:srgbClr val="0070C0"/>
                </a:solidFill>
              </a:rPr>
              <a:t>本条系关于生育保险的参保范围和缴费的规定。</a:t>
            </a:r>
            <a:endParaRPr lang="zh-CN" altLang="en-US" sz="2400" dirty="0"/>
          </a:p>
        </p:txBody>
      </p:sp>
      <p:sp>
        <p:nvSpPr>
          <p:cNvPr id="252930" name="标题 252929"/>
          <p:cNvSpPr>
            <a:spLocks noGrp="1"/>
          </p:cNvSpPr>
          <p:nvPr>
            <p:ph type="title"/>
          </p:nvPr>
        </p:nvSpPr>
        <p:spPr/>
        <p:txBody>
          <a:bodyPr anchor="b"/>
          <a:lstStyle/>
          <a:p>
            <a:r>
              <a:rPr lang="zh-CN" dirty="0"/>
              <a:t>第六章　生育保险</a:t>
            </a:r>
            <a:endParaRPr lang="zh-CN" dirty="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400" dirty="0"/>
              <a:t>　　第五十四条　用人单位已经缴纳生育保险费的，其职工享受生育保险待遇；职工未就业配偶按照国家规定享受生育医疗费用待遇。所需资金从生育保险基金中支付。</a:t>
            </a:r>
            <a:endParaRPr lang="zh-CN" altLang="en-US" sz="2400" dirty="0"/>
          </a:p>
          <a:p>
            <a:pPr algn="just">
              <a:lnSpc>
                <a:spcPct val="110000"/>
              </a:lnSpc>
            </a:pPr>
            <a:r>
              <a:rPr lang="zh-CN" altLang="en-US" sz="2400" dirty="0"/>
              <a:t>　　生育保险待遇包括生育医疗费用和生育津贴。</a:t>
            </a:r>
            <a:endParaRPr lang="zh-CN" altLang="en-US" sz="2400" dirty="0"/>
          </a:p>
          <a:p>
            <a:pPr algn="just">
              <a:lnSpc>
                <a:spcPct val="110000"/>
              </a:lnSpc>
            </a:pPr>
            <a:r>
              <a:rPr lang="zh-CN" altLang="en-US" sz="2400" dirty="0">
                <a:solidFill>
                  <a:srgbClr val="0070C0"/>
                </a:solidFill>
                <a:sym typeface="+mn-ea"/>
              </a:rPr>
              <a:t>【解读】</a:t>
            </a:r>
            <a:r>
              <a:rPr lang="zh-CN" altLang="en-US" sz="2400" dirty="0">
                <a:solidFill>
                  <a:srgbClr val="0070C0"/>
                </a:solidFill>
              </a:rPr>
              <a:t>本条系关于生育保险待遇的规定。</a:t>
            </a:r>
            <a:endParaRPr lang="zh-CN" altLang="en-US" sz="2400" dirty="0">
              <a:solidFill>
                <a:srgbClr val="0070C0"/>
              </a:solidFill>
            </a:endParaRPr>
          </a:p>
          <a:p>
            <a:pPr algn="just">
              <a:lnSpc>
                <a:spcPct val="110000"/>
              </a:lnSpc>
            </a:pPr>
            <a:r>
              <a:rPr lang="zh-CN" altLang="en-US" sz="2400" dirty="0">
                <a:solidFill>
                  <a:srgbClr val="0070C0"/>
                </a:solidFill>
              </a:rPr>
              <a:t>　　享受生育保险待遇的范围包括参保的职工以及参保职工的未就业配偶。</a:t>
            </a:r>
            <a:endParaRPr lang="zh-CN" altLang="en-US" sz="2400" dirty="0">
              <a:solidFill>
                <a:srgbClr val="0070C0"/>
              </a:solidFill>
            </a:endParaRP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200" dirty="0"/>
              <a:t>　　第五十五条　生育医疗费用包括下列各项：</a:t>
            </a:r>
            <a:endParaRPr lang="zh-CN" altLang="en-US" sz="2200" dirty="0"/>
          </a:p>
          <a:p>
            <a:pPr algn="just">
              <a:lnSpc>
                <a:spcPct val="110000"/>
              </a:lnSpc>
            </a:pPr>
            <a:r>
              <a:rPr lang="zh-CN" altLang="en-US" sz="2200" dirty="0"/>
              <a:t>　　（一）生育的医疗费用；</a:t>
            </a:r>
            <a:endParaRPr lang="zh-CN" altLang="en-US" sz="2200" dirty="0"/>
          </a:p>
          <a:p>
            <a:pPr algn="just">
              <a:lnSpc>
                <a:spcPct val="110000"/>
              </a:lnSpc>
            </a:pPr>
            <a:r>
              <a:rPr lang="zh-CN" altLang="en-US" sz="2200" dirty="0"/>
              <a:t>　　（二）计划生育的医疗费用；</a:t>
            </a:r>
            <a:endParaRPr lang="zh-CN" altLang="en-US" sz="2200" dirty="0"/>
          </a:p>
          <a:p>
            <a:pPr algn="just">
              <a:lnSpc>
                <a:spcPct val="110000"/>
              </a:lnSpc>
            </a:pPr>
            <a:r>
              <a:rPr lang="zh-CN" altLang="en-US" sz="2200" dirty="0"/>
              <a:t>　　（三）法律、法规规定的其他项目费用。</a:t>
            </a:r>
            <a:endParaRPr lang="zh-CN" altLang="en-US" sz="2200" dirty="0"/>
          </a:p>
          <a:p>
            <a:pPr algn="just">
              <a:lnSpc>
                <a:spcPct val="110000"/>
              </a:lnSpc>
            </a:pPr>
            <a:r>
              <a:rPr lang="zh-CN" altLang="en-US" sz="2200" dirty="0">
                <a:solidFill>
                  <a:srgbClr val="0070C0"/>
                </a:solidFill>
                <a:sym typeface="+mn-ea"/>
              </a:rPr>
              <a:t>【解读】</a:t>
            </a:r>
            <a:r>
              <a:rPr lang="zh-CN" altLang="en-US" sz="2200" dirty="0">
                <a:solidFill>
                  <a:srgbClr val="0070C0"/>
                </a:solidFill>
              </a:rPr>
              <a:t>本条系关于生育医疗费项目的规定。</a:t>
            </a:r>
            <a:endParaRPr lang="zh-CN" altLang="en-US" sz="2200" dirty="0">
              <a:solidFill>
                <a:srgbClr val="0070C0"/>
              </a:solidFill>
            </a:endParaRPr>
          </a:p>
          <a:p>
            <a:pPr algn="just">
              <a:lnSpc>
                <a:spcPct val="110000"/>
              </a:lnSpc>
            </a:pPr>
            <a:r>
              <a:rPr lang="zh-CN" altLang="en-US" sz="2200" dirty="0">
                <a:solidFill>
                  <a:srgbClr val="0070C0"/>
                </a:solidFill>
              </a:rPr>
              <a:t>　　生育的医疗费用。女职工在妊娠期、分娩期、产褥期内，因生育所发生的检查费、接生费、手术费、住院费、药费等医疗费用，以及生育出院后因生育引起疾病的医疗费，均由生育保险基金支付。在生育期间超出规定的医疗服务费和药费（含自费药品和营养药品的药费）由职工个人负担。</a:t>
            </a:r>
            <a:endParaRPr lang="zh-CN" altLang="en-US" sz="2200" dirty="0">
              <a:solidFill>
                <a:srgbClr val="0070C0"/>
              </a:solidFill>
            </a:endParaRP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67055" y="1752600"/>
            <a:ext cx="8001000" cy="4376420"/>
          </a:xfrm>
        </p:spPr>
        <p:txBody>
          <a:bodyPr/>
          <a:lstStyle/>
          <a:p>
            <a:pPr algn="just">
              <a:lnSpc>
                <a:spcPct val="130000"/>
              </a:lnSpc>
            </a:pPr>
            <a:r>
              <a:rPr lang="zh-CN" altLang="en-US" sz="2000" dirty="0"/>
              <a:t>　　第五十六条　职工有下列情形之一的，可以按照国家规定享受生育津贴：</a:t>
            </a:r>
            <a:endParaRPr lang="zh-CN" altLang="en-US" sz="2000" dirty="0"/>
          </a:p>
          <a:p>
            <a:pPr algn="just">
              <a:lnSpc>
                <a:spcPct val="130000"/>
              </a:lnSpc>
            </a:pPr>
            <a:r>
              <a:rPr lang="zh-CN" altLang="en-US" sz="2000" dirty="0"/>
              <a:t>　　（一）女职工生育享受产假；</a:t>
            </a:r>
            <a:endParaRPr lang="zh-CN" altLang="en-US" sz="2000" dirty="0"/>
          </a:p>
          <a:p>
            <a:pPr algn="just">
              <a:lnSpc>
                <a:spcPct val="130000"/>
              </a:lnSpc>
            </a:pPr>
            <a:r>
              <a:rPr lang="zh-CN" altLang="en-US" sz="2000" dirty="0"/>
              <a:t>　　（二）享受计划生育手术休假；</a:t>
            </a:r>
            <a:endParaRPr lang="zh-CN" altLang="en-US" sz="2000" dirty="0"/>
          </a:p>
          <a:p>
            <a:pPr algn="just">
              <a:lnSpc>
                <a:spcPct val="130000"/>
              </a:lnSpc>
            </a:pPr>
            <a:r>
              <a:rPr lang="zh-CN" altLang="en-US" sz="2000" dirty="0"/>
              <a:t>　　（三）法律、法规规定的其他情形。</a:t>
            </a:r>
            <a:endParaRPr lang="zh-CN" altLang="en-US" sz="2000" dirty="0"/>
          </a:p>
          <a:p>
            <a:pPr algn="just">
              <a:lnSpc>
                <a:spcPct val="130000"/>
              </a:lnSpc>
            </a:pPr>
            <a:r>
              <a:rPr lang="zh-CN" altLang="en-US" sz="2000" dirty="0"/>
              <a:t>　　生育津贴按照职工所在用人单位上年度职工月平均工资计发。</a:t>
            </a:r>
            <a:endParaRPr lang="zh-CN" altLang="en-US" sz="2000" dirty="0"/>
          </a:p>
          <a:p>
            <a:pPr algn="just">
              <a:lnSpc>
                <a:spcPct val="130000"/>
              </a:lnSpc>
            </a:pPr>
            <a:r>
              <a:rPr lang="zh-CN" altLang="en-US" sz="2000" dirty="0">
                <a:solidFill>
                  <a:srgbClr val="0070C0"/>
                </a:solidFill>
                <a:sym typeface="+mn-ea"/>
              </a:rPr>
              <a:t>【解读】</a:t>
            </a:r>
            <a:r>
              <a:rPr lang="zh-CN" altLang="en-US" sz="2000" dirty="0">
                <a:solidFill>
                  <a:srgbClr val="0070C0"/>
                </a:solidFill>
              </a:rPr>
              <a:t>本条系关于享受生育津贴情形的规定。</a:t>
            </a:r>
            <a:endParaRPr lang="zh-CN" altLang="en-US" sz="2000" dirty="0">
              <a:solidFill>
                <a:srgbClr val="0070C0"/>
              </a:solidFill>
            </a:endParaRPr>
          </a:p>
          <a:p>
            <a:pPr algn="just">
              <a:lnSpc>
                <a:spcPct val="130000"/>
              </a:lnSpc>
            </a:pPr>
            <a:r>
              <a:rPr lang="zh-CN" altLang="en-US" sz="2000" dirty="0">
                <a:solidFill>
                  <a:srgbClr val="0070C0"/>
                </a:solidFill>
              </a:rPr>
              <a:t>　　生育津贴指国家法律法规规定对职业妇女因生育而离开工作岗位期间，给予的生活费用，用以保障女职工产假期间的基本生活需要。</a:t>
            </a:r>
            <a:endParaRPr lang="zh-CN" altLang="en-US" sz="2000" dirty="0">
              <a:solidFill>
                <a:srgbClr val="0070C0"/>
              </a:solidFill>
            </a:endParaRP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000" dirty="0"/>
              <a:t>　　第五十七条　用人单位应当自成立之日起三十日内凭营业执照、登记证书或者单位印章，向当地社会保险经办机构申请办理社会保险登记。社会保险经办机构应当自收到申请之日起十五日内予以审核，发给社会保险登记证件。</a:t>
            </a:r>
            <a:endParaRPr lang="zh-CN" altLang="en-US" sz="2000" dirty="0"/>
          </a:p>
          <a:p>
            <a:pPr algn="just">
              <a:lnSpc>
                <a:spcPct val="110000"/>
              </a:lnSpc>
            </a:pPr>
            <a:r>
              <a:rPr lang="zh-CN" altLang="en-US" sz="2000" dirty="0"/>
              <a:t>　　用人单位的社会保险登记事项发生变更或者用人单位依法终止的，应当自变更或者终止之日起三十日内，到社会保险经办机构办理变更或者注销社会保险登记。</a:t>
            </a:r>
            <a:endParaRPr lang="zh-CN" altLang="en-US" sz="2000" dirty="0"/>
          </a:p>
          <a:p>
            <a:pPr algn="just">
              <a:lnSpc>
                <a:spcPct val="110000"/>
              </a:lnSpc>
            </a:pPr>
            <a:r>
              <a:rPr lang="zh-CN" altLang="en-US" sz="2000" dirty="0"/>
              <a:t>　　工商行政管理部门、民政部门和机构编制管理机关应当及时向社会保险经办机构通报用人单位的成立、终止情况，公安机关应当及时向社会保险经办机构通报个人的出生、死亡以及户口登记、迁移、注销等情况。</a:t>
            </a:r>
            <a:endParaRPr lang="zh-CN" altLang="en-US" sz="2000" dirty="0"/>
          </a:p>
          <a:p>
            <a:pPr algn="just">
              <a:lnSpc>
                <a:spcPct val="110000"/>
              </a:lnSpc>
            </a:pPr>
            <a:r>
              <a:rPr lang="zh-CN" altLang="en-US" sz="2000" dirty="0">
                <a:solidFill>
                  <a:srgbClr val="0070C0"/>
                </a:solidFill>
                <a:sym typeface="+mn-ea"/>
              </a:rPr>
              <a:t>【解读】</a:t>
            </a:r>
            <a:r>
              <a:rPr lang="zh-CN" altLang="en-US" sz="2000" dirty="0">
                <a:solidFill>
                  <a:srgbClr val="0070C0"/>
                </a:solidFill>
              </a:rPr>
              <a:t>本条系关于用人单位社会保险登记的规定。</a:t>
            </a:r>
            <a:endParaRPr lang="zh-CN" altLang="en-US" sz="2000" dirty="0"/>
          </a:p>
        </p:txBody>
      </p:sp>
      <p:sp>
        <p:nvSpPr>
          <p:cNvPr id="252930" name="标题 252929"/>
          <p:cNvSpPr>
            <a:spLocks noGrp="1"/>
          </p:cNvSpPr>
          <p:nvPr>
            <p:ph type="title"/>
          </p:nvPr>
        </p:nvSpPr>
        <p:spPr/>
        <p:txBody>
          <a:bodyPr anchor="b"/>
          <a:lstStyle/>
          <a:p>
            <a:r>
              <a:rPr lang="zh-CN" altLang="en-US" b="1" dirty="0">
                <a:sym typeface="+mn-ea"/>
              </a:rPr>
              <a:t>第七章　社会保险费征缴</a:t>
            </a:r>
            <a:endParaRPr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67055" y="1752600"/>
            <a:ext cx="8001000" cy="4368800"/>
          </a:xfrm>
        </p:spPr>
        <p:txBody>
          <a:bodyPr/>
          <a:lstStyle/>
          <a:p>
            <a:pPr algn="just">
              <a:lnSpc>
                <a:spcPct val="120000"/>
              </a:lnSpc>
            </a:pPr>
            <a:r>
              <a:rPr lang="zh-CN" altLang="en-US" sz="2200" dirty="0"/>
              <a:t>　　第五十八条　用人单位应当自用工之日起三十日内为其职工向社会保险经办机构申请办理社会保险登记。未办理社会保险登记的，由社会保险经办机构核定其应当缴纳的社会保险费。</a:t>
            </a:r>
            <a:endParaRPr lang="zh-CN" altLang="en-US" sz="2200" dirty="0"/>
          </a:p>
          <a:p>
            <a:pPr algn="just">
              <a:lnSpc>
                <a:spcPct val="120000"/>
              </a:lnSpc>
            </a:pPr>
            <a:r>
              <a:rPr lang="zh-CN" altLang="en-US" sz="2200" dirty="0"/>
              <a:t>　　自愿参加社会保险的无雇工的个体工商户、未在用人单位参加社会保险的非全日制从业人员以及其他灵活就业人员，应当向社会保险经办机构申请办理社会保险登记。</a:t>
            </a:r>
            <a:endParaRPr lang="zh-CN" altLang="en-US" sz="2200" dirty="0"/>
          </a:p>
          <a:p>
            <a:pPr algn="just">
              <a:lnSpc>
                <a:spcPct val="120000"/>
              </a:lnSpc>
            </a:pPr>
            <a:r>
              <a:rPr lang="zh-CN" altLang="en-US" sz="2200" dirty="0"/>
              <a:t>　　国家建立全国统一的个人社会保障号码。个人社会保障号码为公民身份号码。</a:t>
            </a:r>
            <a:endParaRPr lang="zh-CN" altLang="en-US" sz="2200" dirty="0"/>
          </a:p>
          <a:p>
            <a:pPr algn="just">
              <a:lnSpc>
                <a:spcPct val="120000"/>
              </a:lnSpc>
            </a:pPr>
            <a:r>
              <a:rPr lang="zh-CN" altLang="en-US" sz="2200" dirty="0">
                <a:solidFill>
                  <a:srgbClr val="0070C0"/>
                </a:solidFill>
                <a:sym typeface="+mn-ea"/>
              </a:rPr>
              <a:t>【解读】</a:t>
            </a:r>
            <a:r>
              <a:rPr lang="zh-CN" altLang="en-US" sz="2200" dirty="0">
                <a:solidFill>
                  <a:srgbClr val="0070C0"/>
                </a:solidFill>
              </a:rPr>
              <a:t>本条系关于个人社会保险登记的规定。</a:t>
            </a:r>
            <a:endParaRPr lang="zh-CN" altLang="en-US" sz="2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7" name="文本占位符 323586"/>
          <p:cNvSpPr>
            <a:spLocks noGrp="1"/>
          </p:cNvSpPr>
          <p:nvPr>
            <p:ph type="body" idx="1"/>
          </p:nvPr>
        </p:nvSpPr>
        <p:spPr/>
        <p:txBody>
          <a:bodyPr/>
          <a:lstStyle/>
          <a:p>
            <a:pPr algn="just"/>
            <a:r>
              <a:rPr lang="zh-CN" altLang="en-US" dirty="0"/>
              <a:t>　　第二条　国家建立基本养老保险、基本医疗保险、工伤保险、失业保险、生育保险等社会保险制度，保障公民在年老、疾病、工伤、失业、生育等情况下依法从国家和社会获得物质帮助的权利。</a:t>
            </a:r>
            <a:endParaRPr lang="zh-CN" altLang="en-US" dirty="0"/>
          </a:p>
          <a:p>
            <a:pPr algn="just"/>
            <a:r>
              <a:rPr lang="zh-CN" altLang="en-US" dirty="0">
                <a:solidFill>
                  <a:srgbClr val="0070C0"/>
                </a:solidFill>
                <a:sym typeface="+mn-ea"/>
              </a:rPr>
              <a:t>【解读】</a:t>
            </a:r>
            <a:r>
              <a:rPr lang="zh-CN" altLang="en-US" dirty="0">
                <a:solidFill>
                  <a:srgbClr val="0070C0"/>
                </a:solidFill>
              </a:rPr>
              <a:t>本条系关于国家建立社会保险制度的规定。</a:t>
            </a:r>
            <a:r>
              <a:rPr lang="en-US" altLang="zh-CN" dirty="0">
                <a:solidFill>
                  <a:srgbClr val="0070C0"/>
                </a:solidFill>
              </a:rPr>
              <a:t> </a:t>
            </a:r>
            <a:endParaRPr lang="en-US" altLang="zh-CN" dirty="0">
              <a:solidFill>
                <a:srgbClr val="0070C0"/>
              </a:solidFill>
            </a:endParaRP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300" dirty="0"/>
              <a:t>　　第五十九条　县级以上人民政府加强社会保险费的征收工作。</a:t>
            </a:r>
            <a:endParaRPr lang="zh-CN" altLang="en-US" sz="2300" dirty="0"/>
          </a:p>
          <a:p>
            <a:pPr algn="just">
              <a:lnSpc>
                <a:spcPct val="110000"/>
              </a:lnSpc>
            </a:pPr>
            <a:r>
              <a:rPr lang="zh-CN" altLang="en-US" sz="2300" dirty="0"/>
              <a:t>　　社会保险费实行统一征收，实施步骤和具体办法由国务院规定。</a:t>
            </a:r>
            <a:endParaRPr lang="zh-CN" altLang="en-US" sz="2300" dirty="0"/>
          </a:p>
          <a:p>
            <a:pPr algn="just">
              <a:lnSpc>
                <a:spcPct val="110000"/>
              </a:lnSpc>
            </a:pPr>
            <a:r>
              <a:rPr lang="zh-CN" altLang="en-US" sz="2300" dirty="0">
                <a:solidFill>
                  <a:srgbClr val="0070C0"/>
                </a:solidFill>
                <a:sym typeface="+mn-ea"/>
              </a:rPr>
              <a:t>【解读】</a:t>
            </a:r>
            <a:r>
              <a:rPr lang="zh-CN" altLang="en-US" sz="2300" dirty="0">
                <a:solidFill>
                  <a:srgbClr val="0070C0"/>
                </a:solidFill>
              </a:rPr>
              <a:t>本条系关于社会保险费征收的规定。</a:t>
            </a:r>
            <a:endParaRPr lang="zh-CN" altLang="en-US" sz="2300" dirty="0">
              <a:solidFill>
                <a:srgbClr val="0070C0"/>
              </a:solidFill>
            </a:endParaRPr>
          </a:p>
          <a:p>
            <a:pPr algn="just">
              <a:lnSpc>
                <a:spcPct val="110000"/>
              </a:lnSpc>
            </a:pPr>
            <a:r>
              <a:rPr lang="zh-CN" altLang="en-US" sz="2300" dirty="0">
                <a:solidFill>
                  <a:srgbClr val="0070C0"/>
                </a:solidFill>
              </a:rPr>
              <a:t>　　《社会保险费征缴暂行条例》第六条规定，社会保险费实行集中、统一征收。社会保险费的征收机构由省、自治区、直辖市人民政府规定，可以由税务机关征收，也可以由社会保险经办机构征收。所谓统一征收是指在一个统筹地区内，由一个机构负责全部五项社会保险费的征收。</a:t>
            </a:r>
            <a:endParaRPr lang="zh-CN" altLang="en-US" sz="2300" dirty="0">
              <a:solidFill>
                <a:srgbClr val="0070C0"/>
              </a:solidFill>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000" dirty="0"/>
              <a:t>　　第六十条　用人单位应当自行申报、按时足额缴纳社会保险费，非因不可抗力等法定事由不得缓缴、减免。职工应当缴纳的社会保险费由用人单位代扣代缴，用人单位应当按月将缴纳社会保险费的明细情况告知本人。</a:t>
            </a:r>
            <a:endParaRPr lang="zh-CN" altLang="en-US" sz="2000" dirty="0"/>
          </a:p>
          <a:p>
            <a:pPr algn="just">
              <a:lnSpc>
                <a:spcPct val="110000"/>
              </a:lnSpc>
            </a:pPr>
            <a:r>
              <a:rPr lang="zh-CN" altLang="en-US" sz="2000" dirty="0"/>
              <a:t>　　无雇工的个体工商户、未在用人单位参加社会保险的非全日制从业人员以及其他灵活就业人员，可以直接向社会保险费征收机构缴纳社会保险费。</a:t>
            </a:r>
            <a:endParaRPr lang="zh-CN" altLang="en-US" sz="2000" dirty="0"/>
          </a:p>
          <a:p>
            <a:pPr algn="just">
              <a:lnSpc>
                <a:spcPct val="110000"/>
              </a:lnSpc>
            </a:pPr>
            <a:r>
              <a:rPr lang="zh-CN" altLang="en-US" sz="2000" dirty="0">
                <a:solidFill>
                  <a:srgbClr val="0070C0"/>
                </a:solidFill>
                <a:sym typeface="+mn-ea"/>
              </a:rPr>
              <a:t>【解读】</a:t>
            </a:r>
            <a:r>
              <a:rPr lang="zh-CN" altLang="en-US" sz="2000" dirty="0">
                <a:solidFill>
                  <a:srgbClr val="0070C0"/>
                </a:solidFill>
              </a:rPr>
              <a:t>本条系关于各参保主体如何缴纳社会保险费的规定。</a:t>
            </a:r>
            <a:endParaRPr lang="zh-CN" altLang="en-US" sz="2000" dirty="0">
              <a:solidFill>
                <a:srgbClr val="0070C0"/>
              </a:solidFill>
            </a:endParaRPr>
          </a:p>
          <a:p>
            <a:pPr algn="just">
              <a:lnSpc>
                <a:spcPct val="110000"/>
              </a:lnSpc>
            </a:pPr>
            <a:r>
              <a:rPr lang="zh-CN" altLang="en-US" sz="2000" dirty="0">
                <a:solidFill>
                  <a:srgbClr val="0070C0"/>
                </a:solidFill>
              </a:rPr>
              <a:t>　　职工个人应当缴纳的社会保险费由用人单位代扣代缴，代扣代缴是用人单位的法定义务，用人单位不得拒绝代扣代缴，也不得转由职工自行缴纳。同样，缴纳社会保险费也是</a:t>
            </a:r>
            <a:r>
              <a:rPr lang="zh-CN" altLang="en-US" sz="2000" dirty="0">
                <a:solidFill>
                  <a:srgbClr val="0000FF"/>
                </a:solidFill>
              </a:rPr>
              <a:t>职工的法定义务，</a:t>
            </a:r>
            <a:r>
              <a:rPr lang="zh-CN" altLang="en-US" sz="2000" dirty="0">
                <a:solidFill>
                  <a:srgbClr val="0070C0"/>
                </a:solidFill>
              </a:rPr>
              <a:t>职工不得拒绝用人单位依法代扣代缴社会保险费。</a:t>
            </a:r>
            <a:endParaRPr lang="zh-CN" altLang="en-US" sz="2000" dirty="0">
              <a:solidFill>
                <a:srgbClr val="0070C0"/>
              </a:solidFill>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400" dirty="0"/>
              <a:t>　　第六十一条　社会保险费征收机构应当依法按时足额征收社会保险费，并将缴费情况定期告知用人单位和个人。</a:t>
            </a:r>
            <a:endParaRPr lang="zh-CN" altLang="en-US" sz="2400" dirty="0"/>
          </a:p>
          <a:p>
            <a:pPr algn="just">
              <a:lnSpc>
                <a:spcPct val="110000"/>
              </a:lnSpc>
            </a:pPr>
            <a:r>
              <a:rPr lang="zh-CN" altLang="en-US" sz="2400" dirty="0">
                <a:solidFill>
                  <a:srgbClr val="0070C0"/>
                </a:solidFill>
                <a:sym typeface="+mn-ea"/>
              </a:rPr>
              <a:t>【解读】</a:t>
            </a:r>
            <a:r>
              <a:rPr lang="zh-CN" altLang="en-US" sz="2400" dirty="0">
                <a:solidFill>
                  <a:srgbClr val="0070C0"/>
                </a:solidFill>
              </a:rPr>
              <a:t>本条系关于社会保险费征收机构义务的规定。</a:t>
            </a:r>
            <a:endParaRPr lang="zh-CN" altLang="en-US" sz="2400"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400" dirty="0"/>
              <a:t>　　第六十二条　用人单位未按规定申报应当缴纳的社会保险费数额的，按照该单位上月缴费额的百分之一百一十确定应当缴纳数额；缴费单位补办申报手续后，由社会保险费征收机构按照规定结算。</a:t>
            </a:r>
            <a:endParaRPr lang="zh-CN" altLang="en-US" sz="2400" dirty="0"/>
          </a:p>
          <a:p>
            <a:pPr algn="just">
              <a:lnSpc>
                <a:spcPct val="110000"/>
              </a:lnSpc>
            </a:pPr>
            <a:r>
              <a:rPr lang="zh-CN" altLang="en-US" sz="2400" dirty="0">
                <a:solidFill>
                  <a:srgbClr val="0070C0"/>
                </a:solidFill>
                <a:sym typeface="+mn-ea"/>
              </a:rPr>
              <a:t>【解读】</a:t>
            </a:r>
            <a:r>
              <a:rPr lang="zh-CN" altLang="en-US" sz="2400" dirty="0">
                <a:solidFill>
                  <a:srgbClr val="0070C0"/>
                </a:solidFill>
              </a:rPr>
              <a:t>本条系关于用人单位未依法申报时社会保险费缴纳数额如何确定的规定。</a:t>
            </a:r>
            <a:endParaRPr lang="zh-CN" altLang="en-US" sz="2400"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67055" y="1633220"/>
            <a:ext cx="8001000" cy="4465955"/>
          </a:xfrm>
        </p:spPr>
        <p:txBody>
          <a:bodyPr/>
          <a:lstStyle/>
          <a:p>
            <a:pPr algn="just">
              <a:lnSpc>
                <a:spcPct val="110000"/>
              </a:lnSpc>
            </a:pPr>
            <a:r>
              <a:rPr lang="zh-CN" altLang="en-US" sz="1950" dirty="0"/>
              <a:t>　　第六十三条　用人单位未按时足额缴纳社会保险费的，由社会保险费征收机构责令其限期缴纳或者补足。</a:t>
            </a:r>
            <a:endParaRPr lang="zh-CN" altLang="en-US" sz="1950" dirty="0"/>
          </a:p>
          <a:p>
            <a:pPr algn="just">
              <a:lnSpc>
                <a:spcPct val="110000"/>
              </a:lnSpc>
            </a:pPr>
            <a:r>
              <a:rPr lang="zh-CN" altLang="en-US" sz="1950" dirty="0"/>
              <a:t>　　用人单位逾期仍未缴纳或者补足社会保险费的，社会保险费征收机构</a:t>
            </a:r>
            <a:r>
              <a:rPr lang="zh-CN" altLang="en-US" sz="1950" dirty="0">
                <a:solidFill>
                  <a:srgbClr val="0000FF"/>
                </a:solidFill>
              </a:rPr>
              <a:t>可以</a:t>
            </a:r>
            <a:r>
              <a:rPr lang="zh-CN" altLang="en-US" sz="1950" dirty="0"/>
              <a:t>向银行和其他金融机构查询其存款账户；并</a:t>
            </a:r>
            <a:r>
              <a:rPr lang="zh-CN" altLang="en-US" sz="1950" dirty="0">
                <a:solidFill>
                  <a:srgbClr val="0000FF"/>
                </a:solidFill>
              </a:rPr>
              <a:t>可以</a:t>
            </a:r>
            <a:r>
              <a:rPr lang="zh-CN" altLang="en-US" sz="1950" dirty="0"/>
              <a:t>申请县级以上有关行政部门作出划拨社会保险费的决定，书面通知其开户银行或者其他金融机构划拨社会保险费。用人单位账户余额少于应当缴纳的社会保险费的，社会保险费征收机构</a:t>
            </a:r>
            <a:r>
              <a:rPr lang="zh-CN" altLang="en-US" sz="1950" dirty="0">
                <a:solidFill>
                  <a:srgbClr val="0000FF"/>
                </a:solidFill>
              </a:rPr>
              <a:t>可以</a:t>
            </a:r>
            <a:r>
              <a:rPr lang="zh-CN" altLang="en-US" sz="1950" dirty="0"/>
              <a:t>要求该用人单位提供担保，签订延期缴费协议。</a:t>
            </a:r>
            <a:endParaRPr lang="zh-CN" altLang="en-US" sz="1950" dirty="0"/>
          </a:p>
          <a:p>
            <a:pPr algn="just">
              <a:lnSpc>
                <a:spcPct val="110000"/>
              </a:lnSpc>
            </a:pPr>
            <a:r>
              <a:rPr lang="zh-CN" altLang="en-US" sz="1950" dirty="0"/>
              <a:t>　　用人单位未足额缴纳社会保险费且未提供担保的，社会保险费征收机构</a:t>
            </a:r>
            <a:r>
              <a:rPr lang="zh-CN" altLang="en-US" sz="1950" dirty="0">
                <a:solidFill>
                  <a:srgbClr val="0000FF"/>
                </a:solidFill>
              </a:rPr>
              <a:t>可以</a:t>
            </a:r>
            <a:r>
              <a:rPr lang="zh-CN" altLang="en-US" sz="1950" dirty="0"/>
              <a:t>申请人民法院扣押、查封、拍卖其价值相当于应当缴纳社会保险费的财产，以拍卖所得抵缴社会保险费。</a:t>
            </a:r>
            <a:endParaRPr lang="zh-CN" altLang="en-US" sz="1950" dirty="0"/>
          </a:p>
          <a:p>
            <a:pPr algn="just">
              <a:lnSpc>
                <a:spcPct val="110000"/>
              </a:lnSpc>
            </a:pPr>
            <a:r>
              <a:rPr lang="zh-CN" altLang="en-US" sz="1950" dirty="0">
                <a:solidFill>
                  <a:srgbClr val="0070C0"/>
                </a:solidFill>
                <a:sym typeface="+mn-ea"/>
              </a:rPr>
              <a:t>【解读】</a:t>
            </a:r>
            <a:r>
              <a:rPr lang="zh-CN" altLang="en-US" sz="1950" dirty="0">
                <a:solidFill>
                  <a:srgbClr val="0070C0"/>
                </a:solidFill>
              </a:rPr>
              <a:t>本条系关于用人单位未按时足额缴纳社会保险费如何处理的规定。</a:t>
            </a:r>
            <a:endParaRPr lang="zh-CN" altLang="en-US" sz="1950"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1800" dirty="0">
                <a:solidFill>
                  <a:srgbClr val="0070C0"/>
                </a:solidFill>
              </a:rPr>
              <a:t>　　一、责令限期缴纳或者补足</a:t>
            </a:r>
            <a:endParaRPr lang="zh-CN" altLang="en-US" sz="1800" dirty="0">
              <a:solidFill>
                <a:srgbClr val="0070C0"/>
              </a:solidFill>
            </a:endParaRPr>
          </a:p>
          <a:p>
            <a:pPr algn="just">
              <a:lnSpc>
                <a:spcPct val="110000"/>
              </a:lnSpc>
            </a:pPr>
            <a:r>
              <a:rPr lang="zh-CN" altLang="en-US" sz="1800" dirty="0">
                <a:solidFill>
                  <a:srgbClr val="0070C0"/>
                </a:solidFill>
              </a:rPr>
              <a:t>　　用人单位未按时足额缴纳社会保险费的，社会保险费征收机构首先应当责令其限期缴纳或者补足。由用人单位自己改正违法行为，履行法定义务，是社会成本最小的处理方式。征收机构不能随意省略这一程序，剥夺用人单位自己改正的机会。</a:t>
            </a:r>
            <a:endParaRPr lang="zh-CN" altLang="en-US" sz="1800" dirty="0">
              <a:solidFill>
                <a:srgbClr val="0070C0"/>
              </a:solidFill>
            </a:endParaRPr>
          </a:p>
          <a:p>
            <a:pPr algn="just">
              <a:lnSpc>
                <a:spcPct val="110000"/>
              </a:lnSpc>
            </a:pPr>
            <a:r>
              <a:rPr lang="zh-CN" altLang="en-US" sz="1800" dirty="0">
                <a:solidFill>
                  <a:srgbClr val="0070C0"/>
                </a:solidFill>
              </a:rPr>
              <a:t>　　二、查询存款账户</a:t>
            </a:r>
            <a:endParaRPr lang="zh-CN" altLang="en-US" sz="1800" dirty="0">
              <a:solidFill>
                <a:srgbClr val="0070C0"/>
              </a:solidFill>
            </a:endParaRPr>
          </a:p>
          <a:p>
            <a:pPr algn="just">
              <a:lnSpc>
                <a:spcPct val="110000"/>
              </a:lnSpc>
            </a:pPr>
            <a:r>
              <a:rPr lang="zh-CN" altLang="en-US" sz="1800" dirty="0">
                <a:solidFill>
                  <a:srgbClr val="0070C0"/>
                </a:solidFill>
              </a:rPr>
              <a:t>　　社会保险费征收机构责令用人单位限期缴纳或者补足，用人单位逾期仍未缴纳或者补足社会保险费的，征收机构可以向银行和其他金融机构查询用人单位的存款账户。</a:t>
            </a:r>
            <a:endParaRPr lang="zh-CN" altLang="en-US" sz="1800" dirty="0">
              <a:solidFill>
                <a:srgbClr val="0070C0"/>
              </a:solidFill>
            </a:endParaRPr>
          </a:p>
          <a:p>
            <a:pPr algn="just">
              <a:lnSpc>
                <a:spcPct val="110000"/>
              </a:lnSpc>
            </a:pPr>
            <a:r>
              <a:rPr lang="zh-CN" altLang="en-US" sz="1800" dirty="0">
                <a:solidFill>
                  <a:srgbClr val="0070C0"/>
                </a:solidFill>
              </a:rPr>
              <a:t>　　三、申请有关部门划拨社会保险费</a:t>
            </a:r>
            <a:endParaRPr lang="zh-CN" altLang="en-US" sz="1800" dirty="0">
              <a:solidFill>
                <a:srgbClr val="0070C0"/>
              </a:solidFill>
            </a:endParaRPr>
          </a:p>
          <a:p>
            <a:pPr algn="just">
              <a:lnSpc>
                <a:spcPct val="110000"/>
              </a:lnSpc>
            </a:pPr>
            <a:r>
              <a:rPr lang="zh-CN" altLang="en-US" sz="1800" dirty="0">
                <a:solidFill>
                  <a:srgbClr val="0070C0"/>
                </a:solidFill>
              </a:rPr>
              <a:t>　　经查询，用人单位在银行和其他金融机构的存款账户有余额的，社会保险费征收机构可以申请县级以上有关行政部门作出划拨社会保险费的决定，书面通知其开户银行或者其他金融机构划拨社会保险费。</a:t>
            </a:r>
            <a:endParaRPr lang="zh-CN" altLang="en-US" sz="1800" dirty="0">
              <a:solidFill>
                <a:srgbClr val="0070C0"/>
              </a:solidFill>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000" dirty="0">
                <a:solidFill>
                  <a:srgbClr val="0070C0"/>
                </a:solidFill>
              </a:rPr>
              <a:t>　　四、要求用人单位提供担保</a:t>
            </a:r>
            <a:endParaRPr lang="zh-CN" altLang="en-US" sz="2000" dirty="0">
              <a:solidFill>
                <a:srgbClr val="0070C0"/>
              </a:solidFill>
            </a:endParaRPr>
          </a:p>
          <a:p>
            <a:pPr algn="just">
              <a:lnSpc>
                <a:spcPct val="110000"/>
              </a:lnSpc>
            </a:pPr>
            <a:r>
              <a:rPr lang="zh-CN" altLang="en-US" sz="2000" dirty="0">
                <a:solidFill>
                  <a:srgbClr val="0070C0"/>
                </a:solidFill>
              </a:rPr>
              <a:t>　　经查询，用人单位在银行或其他金融机构的存款账户余额少于应缴社会保险费的，社会保险费征收机构可以就该账户余额申请县级以上有关行政部门作出划拨社会保险费的决定，并书面通知其开户银行或者其他金融机构划拨社会保险费。对剩余的社会保险费，征收机构可以要求该用人单位提供担保，签订延期缴费协议。用人单位在延期缴费协议规定的期限内未履行缴纳社会保险费义务的，征收机构可以根据延期缴费协议的规定，对用人单位用于担保的财产依法进行处置，以处置所得抵缴社会保险费。</a:t>
            </a:r>
            <a:endParaRPr lang="zh-CN" altLang="en-US" sz="2000" dirty="0">
              <a:solidFill>
                <a:srgbClr val="0070C0"/>
              </a:solidFill>
            </a:endParaRPr>
          </a:p>
          <a:p>
            <a:pPr algn="just">
              <a:lnSpc>
                <a:spcPct val="110000"/>
              </a:lnSpc>
            </a:pPr>
            <a:r>
              <a:rPr lang="zh-CN" altLang="en-US" sz="2000" dirty="0">
                <a:solidFill>
                  <a:srgbClr val="0070C0"/>
                </a:solidFill>
              </a:rPr>
              <a:t>　　五、申请人民法院扣押、查封、拍卖</a:t>
            </a:r>
            <a:endParaRPr lang="zh-CN" altLang="en-US" sz="2000" dirty="0">
              <a:solidFill>
                <a:srgbClr val="0070C0"/>
              </a:solidFill>
            </a:endParaRPr>
          </a:p>
          <a:p>
            <a:pPr algn="just">
              <a:lnSpc>
                <a:spcPct val="110000"/>
              </a:lnSpc>
            </a:pPr>
            <a:r>
              <a:rPr lang="zh-CN" altLang="en-US" sz="2000" dirty="0">
                <a:solidFill>
                  <a:srgbClr val="0070C0"/>
                </a:solidFill>
              </a:rPr>
              <a:t>　　用人单位未足额缴纳社会保险费且未提供担保的，社会保险费征收机构可以申请人民法院启动强制执行程序。</a:t>
            </a:r>
            <a:endParaRPr lang="zh-CN" altLang="en-US" sz="2000" dirty="0">
              <a:solidFill>
                <a:srgbClr val="0070C0"/>
              </a:solidFill>
            </a:endParaRP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67055" y="1673860"/>
            <a:ext cx="8001000" cy="4464685"/>
          </a:xfrm>
        </p:spPr>
        <p:txBody>
          <a:bodyPr/>
          <a:lstStyle/>
          <a:p>
            <a:pPr algn="just">
              <a:lnSpc>
                <a:spcPct val="100000"/>
              </a:lnSpc>
            </a:pPr>
            <a:r>
              <a:rPr lang="zh-CN" altLang="en-US" sz="2400" dirty="0"/>
              <a:t>　　第六十四条　社会保险基金包括基本养老保险基金、基本医疗保险基金、工伤保险基金、失业保险基金和生育保险基金。各项社会保险基金按照社会保险险种分别建账，分账核算，执行国家统一的会计制度。</a:t>
            </a:r>
            <a:endParaRPr lang="zh-CN" altLang="en-US" sz="2400" dirty="0"/>
          </a:p>
          <a:p>
            <a:pPr algn="just">
              <a:lnSpc>
                <a:spcPct val="100000"/>
              </a:lnSpc>
            </a:pPr>
            <a:r>
              <a:rPr lang="zh-CN" altLang="en-US" sz="2400" dirty="0"/>
              <a:t>　　社会保险基金专款专用，任何组织和个人不得侵占或者挪用。</a:t>
            </a:r>
            <a:endParaRPr lang="zh-CN" altLang="en-US" sz="2400" dirty="0"/>
          </a:p>
          <a:p>
            <a:pPr algn="just">
              <a:lnSpc>
                <a:spcPct val="100000"/>
              </a:lnSpc>
            </a:pPr>
            <a:r>
              <a:rPr lang="zh-CN" altLang="en-US" sz="2400" dirty="0"/>
              <a:t>　　基本养老保险基金逐步实行全国统筹,其他社会保险基金逐步实行省级统筹，具体时间、步骤由国务院规定。</a:t>
            </a:r>
            <a:endParaRPr lang="zh-CN" altLang="en-US" sz="2400" dirty="0"/>
          </a:p>
          <a:p>
            <a:pPr algn="just">
              <a:lnSpc>
                <a:spcPct val="100000"/>
              </a:lnSpc>
            </a:pPr>
            <a:r>
              <a:rPr lang="zh-CN" altLang="en-US" sz="2400" dirty="0">
                <a:solidFill>
                  <a:srgbClr val="0070C0"/>
                </a:solidFill>
                <a:sym typeface="+mn-ea"/>
              </a:rPr>
              <a:t>【解读】</a:t>
            </a:r>
            <a:r>
              <a:rPr lang="zh-CN" altLang="en-US" sz="2400" dirty="0">
                <a:solidFill>
                  <a:srgbClr val="0070C0"/>
                </a:solidFill>
              </a:rPr>
              <a:t>本条系关于社会保险基金类别、管理原则和统筹层次的规定。</a:t>
            </a:r>
            <a:endParaRPr lang="zh-CN" altLang="en-US" sz="2400" dirty="0"/>
          </a:p>
        </p:txBody>
      </p:sp>
      <p:sp>
        <p:nvSpPr>
          <p:cNvPr id="276482" name="标题 276481"/>
          <p:cNvSpPr>
            <a:spLocks noGrp="1"/>
          </p:cNvSpPr>
          <p:nvPr>
            <p:ph type="title"/>
          </p:nvPr>
        </p:nvSpPr>
        <p:spPr/>
        <p:txBody>
          <a:bodyPr anchor="b"/>
          <a:lstStyle/>
          <a:p>
            <a:r>
              <a:rPr lang="zh-CN" dirty="0"/>
              <a:t>第八章　社会保险基金</a:t>
            </a:r>
            <a:endParaRPr lang="zh-CN"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400" dirty="0"/>
              <a:t>　　第六十五条　社会保险基金通过预算实现收支平衡。</a:t>
            </a:r>
            <a:endParaRPr lang="zh-CN" altLang="en-US" sz="2400" dirty="0"/>
          </a:p>
          <a:p>
            <a:pPr algn="just">
              <a:lnSpc>
                <a:spcPct val="110000"/>
              </a:lnSpc>
            </a:pPr>
            <a:r>
              <a:rPr lang="zh-CN" altLang="en-US" sz="2400" dirty="0"/>
              <a:t>县级以上人民政府在社会保险基金出现支付不足时，给予补贴。</a:t>
            </a:r>
            <a:endParaRPr lang="zh-CN" altLang="en-US" sz="2400" dirty="0"/>
          </a:p>
          <a:p>
            <a:pPr algn="just">
              <a:lnSpc>
                <a:spcPct val="110000"/>
              </a:lnSpc>
            </a:pPr>
            <a:r>
              <a:rPr lang="zh-CN" altLang="en-US" sz="2400" dirty="0">
                <a:solidFill>
                  <a:srgbClr val="0070C0"/>
                </a:solidFill>
                <a:sym typeface="+mn-ea"/>
              </a:rPr>
              <a:t>【解读】</a:t>
            </a:r>
            <a:r>
              <a:rPr lang="zh-CN" altLang="en-US" sz="2400" dirty="0">
                <a:solidFill>
                  <a:srgbClr val="0070C0"/>
                </a:solidFill>
              </a:rPr>
              <a:t>本条系关于社保基金收支平衡和政府补贴责任的规定。</a:t>
            </a:r>
            <a:endParaRPr lang="zh-CN" altLang="en-US" sz="2400" dirty="0">
              <a:solidFill>
                <a:srgbClr val="0070C0"/>
              </a:solidFill>
            </a:endParaRPr>
          </a:p>
          <a:p>
            <a:pPr algn="just">
              <a:lnSpc>
                <a:spcPct val="110000"/>
              </a:lnSpc>
            </a:pPr>
            <a:endParaRPr lang="zh-CN" altLang="en-US" sz="2400" dirty="0">
              <a:solidFill>
                <a:srgbClr val="0070C0"/>
              </a:solidFill>
            </a:endParaRPr>
          </a:p>
          <a:p>
            <a:pPr algn="just">
              <a:lnSpc>
                <a:spcPct val="110000"/>
              </a:lnSpc>
            </a:pPr>
            <a:r>
              <a:rPr lang="zh-CN" altLang="en-US" sz="2400" dirty="0">
                <a:solidFill>
                  <a:srgbClr val="0070C0"/>
                </a:solidFill>
                <a:sym typeface="+mn-ea"/>
              </a:rPr>
              <a:t>　　一、收支平衡</a:t>
            </a:r>
            <a:endParaRPr lang="zh-CN" altLang="en-US" sz="2400" dirty="0">
              <a:solidFill>
                <a:srgbClr val="0070C0"/>
              </a:solidFill>
            </a:endParaRPr>
          </a:p>
          <a:p>
            <a:pPr algn="just">
              <a:lnSpc>
                <a:spcPct val="110000"/>
              </a:lnSpc>
            </a:pPr>
            <a:r>
              <a:rPr lang="zh-CN" altLang="en-US" sz="2400" dirty="0">
                <a:solidFill>
                  <a:srgbClr val="0070C0"/>
                </a:solidFill>
                <a:sym typeface="+mn-ea"/>
              </a:rPr>
              <a:t>　　（1）收支平衡是指每项社保基金的收支平衡，进而实现整个社保基金的收支平衡。</a:t>
            </a:r>
            <a:endParaRPr lang="zh-CN" altLang="en-US" sz="2400"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71500" y="1623060"/>
            <a:ext cx="8001000" cy="4535805"/>
          </a:xfrm>
        </p:spPr>
        <p:txBody>
          <a:bodyPr/>
          <a:lstStyle/>
          <a:p>
            <a:pPr algn="just">
              <a:lnSpc>
                <a:spcPct val="110000"/>
              </a:lnSpc>
            </a:pPr>
            <a:r>
              <a:rPr lang="zh-CN" altLang="en-US" sz="2000" dirty="0">
                <a:solidFill>
                  <a:srgbClr val="0070C0"/>
                </a:solidFill>
              </a:rPr>
              <a:t>　　（2）收支平衡主要是对实行</a:t>
            </a:r>
            <a:r>
              <a:rPr lang="zh-CN" altLang="en-US" sz="2000" dirty="0">
                <a:solidFill>
                  <a:srgbClr val="0000FF"/>
                </a:solidFill>
              </a:rPr>
              <a:t>现收现付制</a:t>
            </a:r>
            <a:r>
              <a:rPr lang="zh-CN" altLang="en-US" sz="2000" dirty="0">
                <a:solidFill>
                  <a:srgbClr val="0070C0"/>
                </a:solidFill>
              </a:rPr>
              <a:t>的社保基金提出的。我国职工基本医疗保险、工伤保险、失业保险和生育保险都实行现收现付制，当期收入用于当期支出，收支平衡是其应有之义。职工基本养老保险实行部分积累制，统筹部分实行现收现付，需要做到收支平衡，而个人账户部分实行积累制度，不用于当期支付，而是储蓄式积累，待参保人达到退休年龄后按月发放给参保人本人，</a:t>
            </a:r>
            <a:r>
              <a:rPr lang="zh-CN" altLang="en-US" sz="2000" dirty="0">
                <a:solidFill>
                  <a:srgbClr val="0000FF"/>
                </a:solidFill>
              </a:rPr>
              <a:t>个人账户</a:t>
            </a:r>
            <a:r>
              <a:rPr lang="zh-CN" altLang="en-US" sz="2000" dirty="0">
                <a:solidFill>
                  <a:srgbClr val="0070C0"/>
                </a:solidFill>
              </a:rPr>
              <a:t>的收支并非同步发生的，而是</a:t>
            </a:r>
            <a:r>
              <a:rPr lang="zh-CN" altLang="en-US" sz="2000" dirty="0">
                <a:solidFill>
                  <a:srgbClr val="0000FF"/>
                </a:solidFill>
              </a:rPr>
              <a:t>参保人年轻时缴费与年老时享受待遇之间的收支平衡</a:t>
            </a:r>
            <a:r>
              <a:rPr lang="zh-CN" altLang="en-US" sz="2000" dirty="0">
                <a:solidFill>
                  <a:srgbClr val="0070C0"/>
                </a:solidFill>
              </a:rPr>
              <a:t>。</a:t>
            </a:r>
            <a:endParaRPr lang="zh-CN" altLang="en-US" sz="2000" dirty="0">
              <a:solidFill>
                <a:srgbClr val="0070C0"/>
              </a:solidFill>
            </a:endParaRPr>
          </a:p>
          <a:p>
            <a:pPr algn="just">
              <a:lnSpc>
                <a:spcPct val="110000"/>
              </a:lnSpc>
            </a:pPr>
            <a:r>
              <a:rPr lang="zh-CN" altLang="en-US" sz="2000" dirty="0">
                <a:solidFill>
                  <a:srgbClr val="0070C0"/>
                </a:solidFill>
              </a:rPr>
              <a:t>　　二、政府补贴</a:t>
            </a:r>
            <a:endParaRPr lang="zh-CN" altLang="en-US" sz="2000" dirty="0">
              <a:solidFill>
                <a:srgbClr val="0070C0"/>
              </a:solidFill>
            </a:endParaRPr>
          </a:p>
          <a:p>
            <a:pPr algn="just">
              <a:lnSpc>
                <a:spcPct val="110000"/>
              </a:lnSpc>
            </a:pPr>
            <a:r>
              <a:rPr lang="zh-CN" altLang="en-US" sz="2000" dirty="0">
                <a:solidFill>
                  <a:srgbClr val="0070C0"/>
                </a:solidFill>
              </a:rPr>
              <a:t>　　社会保险制度是国家建立并强制缴费的制度，应当由</a:t>
            </a:r>
            <a:r>
              <a:rPr lang="zh-CN" altLang="en-US" sz="2000" dirty="0">
                <a:solidFill>
                  <a:srgbClr val="0000FF"/>
                </a:solidFill>
              </a:rPr>
              <a:t>国家信用来担保</a:t>
            </a:r>
            <a:r>
              <a:rPr lang="zh-CN" altLang="en-US" sz="2000" dirty="0">
                <a:solidFill>
                  <a:srgbClr val="0070C0"/>
                </a:solidFill>
              </a:rPr>
              <a:t>社会保险制度的正常运行，社会保险基金一旦发生支付不足，出现支付缺口时，应当由财政予以补贴。财政兜底责任，应当主要由统筹地区政府财政承担。</a:t>
            </a:r>
            <a:endParaRPr lang="zh-CN" altLang="en-US" sz="2000" dirty="0">
              <a:solidFill>
                <a:srgbClr val="0070C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7" name="文本占位符 328706"/>
          <p:cNvSpPr>
            <a:spLocks noGrp="1"/>
          </p:cNvSpPr>
          <p:nvPr>
            <p:ph type="body" idx="1"/>
          </p:nvPr>
        </p:nvSpPr>
        <p:spPr/>
        <p:txBody>
          <a:bodyPr/>
          <a:lstStyle/>
          <a:p>
            <a:pPr algn="just"/>
            <a:r>
              <a:rPr lang="zh-CN" altLang="en-US" dirty="0"/>
              <a:t>　　第三条　社会保险制度坚持广覆盖、保基本、多层次、可持续的方针，社会保险水平应当与经济社会发展水平相适应。</a:t>
            </a:r>
            <a:endParaRPr lang="zh-CN" altLang="en-US" dirty="0"/>
          </a:p>
          <a:p>
            <a:pPr algn="just"/>
            <a:r>
              <a:rPr lang="zh-CN" altLang="en-US" dirty="0">
                <a:solidFill>
                  <a:srgbClr val="0070C0"/>
                </a:solidFill>
                <a:sym typeface="+mn-ea"/>
              </a:rPr>
              <a:t>【解读】</a:t>
            </a:r>
            <a:r>
              <a:rPr lang="zh-CN" altLang="en-US" dirty="0">
                <a:solidFill>
                  <a:srgbClr val="0070C0"/>
                </a:solidFill>
              </a:rPr>
              <a:t>本条系关于社保制度的方针和社保水平应与发展水平相适应的规定。</a:t>
            </a:r>
            <a:endParaRPr lang="zh-CN" altLang="en-US" dirty="0">
              <a:solidFill>
                <a:srgbClr val="0070C0"/>
              </a:solidFill>
            </a:endParaRPr>
          </a:p>
          <a:p>
            <a:pPr algn="just"/>
            <a:r>
              <a:rPr lang="zh-CN" altLang="en-US" dirty="0">
                <a:solidFill>
                  <a:srgbClr val="0070C0"/>
                </a:solidFill>
              </a:rPr>
              <a:t>　　从这条可以看出，中国的社会保险制度不会走高福利国家的路线，而是定位于基本的广泛的安全网。</a:t>
            </a:r>
            <a:r>
              <a:rPr lang="en-US" altLang="zh-CN" dirty="0">
                <a:solidFill>
                  <a:srgbClr val="0070C0"/>
                </a:solidFill>
              </a:rPr>
              <a:t> </a:t>
            </a:r>
            <a:endParaRPr lang="en-US" altLang="zh-CN" dirty="0">
              <a:solidFill>
                <a:srgbClr val="0070C0"/>
              </a:solidFill>
            </a:endParaRP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67055" y="1643380"/>
            <a:ext cx="8001000" cy="4464685"/>
          </a:xfrm>
        </p:spPr>
        <p:txBody>
          <a:bodyPr/>
          <a:lstStyle/>
          <a:p>
            <a:pPr algn="just">
              <a:lnSpc>
                <a:spcPct val="110000"/>
              </a:lnSpc>
            </a:pPr>
            <a:r>
              <a:rPr lang="zh-CN" altLang="en-US" sz="2400" dirty="0"/>
              <a:t>　　第六十六条　社会保险基金按照统筹层次设立预算。社会保险基金预算按照社会保险项目分别编制。</a:t>
            </a:r>
            <a:endParaRPr lang="zh-CN" altLang="en-US" sz="2400" dirty="0"/>
          </a:p>
          <a:p>
            <a:pPr algn="just">
              <a:lnSpc>
                <a:spcPct val="110000"/>
              </a:lnSpc>
            </a:pPr>
            <a:r>
              <a:rPr lang="zh-CN" altLang="en-US" sz="2200" dirty="0">
                <a:solidFill>
                  <a:srgbClr val="0070C0"/>
                </a:solidFill>
                <a:sym typeface="+mn-ea"/>
              </a:rPr>
              <a:t>【解读】</a:t>
            </a:r>
            <a:r>
              <a:rPr lang="zh-CN" altLang="en-US" sz="2200" dirty="0">
                <a:solidFill>
                  <a:srgbClr val="0070C0"/>
                </a:solidFill>
              </a:rPr>
              <a:t>本条系关于社保基金按照统筹层次设立预算的规定。</a:t>
            </a:r>
            <a:endParaRPr lang="zh-CN" altLang="en-US" sz="2200" dirty="0">
              <a:solidFill>
                <a:srgbClr val="0070C0"/>
              </a:solidFill>
            </a:endParaRPr>
          </a:p>
          <a:p>
            <a:pPr algn="just">
              <a:lnSpc>
                <a:spcPct val="110000"/>
              </a:lnSpc>
            </a:pPr>
            <a:endParaRPr lang="zh-CN" altLang="en-US" sz="1000" dirty="0">
              <a:solidFill>
                <a:srgbClr val="0070C0"/>
              </a:solidFill>
            </a:endParaRPr>
          </a:p>
          <a:p>
            <a:pPr algn="just">
              <a:lnSpc>
                <a:spcPct val="110000"/>
              </a:lnSpc>
            </a:pPr>
            <a:r>
              <a:rPr lang="zh-CN" altLang="en-US" sz="2400" dirty="0">
                <a:sym typeface="+mn-ea"/>
              </a:rPr>
              <a:t>　　第六十七条　社会保险基金预算、决算草案的编制、审核和批准，依照法律和国务院规定执行</a:t>
            </a:r>
            <a:endParaRPr lang="zh-CN" altLang="en-US" sz="2400" dirty="0">
              <a:sym typeface="+mn-ea"/>
            </a:endParaRPr>
          </a:p>
          <a:p>
            <a:pPr algn="just">
              <a:lnSpc>
                <a:spcPct val="110000"/>
              </a:lnSpc>
            </a:pPr>
            <a:r>
              <a:rPr lang="zh-CN" altLang="en-US" sz="2400" dirty="0">
                <a:solidFill>
                  <a:srgbClr val="0070C0"/>
                </a:solidFill>
                <a:sym typeface="+mn-ea"/>
              </a:rPr>
              <a:t>【解读】本条系关于社保基金预算制定程序的规定。</a:t>
            </a:r>
            <a:endParaRPr lang="zh-CN" altLang="en-US" sz="2400" dirty="0">
              <a:solidFill>
                <a:srgbClr val="0070C0"/>
              </a:solidFill>
              <a:sym typeface="+mn-ea"/>
            </a:endParaRPr>
          </a:p>
          <a:p>
            <a:pPr algn="just">
              <a:lnSpc>
                <a:spcPct val="110000"/>
              </a:lnSpc>
            </a:pPr>
            <a:endParaRPr lang="zh-CN" altLang="en-US" sz="1000" dirty="0">
              <a:solidFill>
                <a:srgbClr val="0070C0"/>
              </a:solidFill>
              <a:sym typeface="+mn-ea"/>
            </a:endParaRPr>
          </a:p>
          <a:p>
            <a:pPr algn="just">
              <a:lnSpc>
                <a:spcPct val="110000"/>
              </a:lnSpc>
            </a:pPr>
            <a:r>
              <a:rPr lang="zh-CN" altLang="en-US" sz="2400" dirty="0">
                <a:solidFill>
                  <a:schemeClr val="tx1"/>
                </a:solidFill>
                <a:sym typeface="+mn-ea"/>
              </a:rPr>
              <a:t>　　第六十八条　社会保险基金存入财政专户，具体管理办法由国务院规定。</a:t>
            </a:r>
            <a:endParaRPr lang="zh-CN" altLang="en-US" sz="2400" dirty="0">
              <a:solidFill>
                <a:schemeClr val="tx1"/>
              </a:solidFill>
              <a:sym typeface="+mn-ea"/>
            </a:endParaRPr>
          </a:p>
          <a:p>
            <a:pPr algn="just">
              <a:lnSpc>
                <a:spcPct val="110000"/>
              </a:lnSpc>
            </a:pPr>
            <a:r>
              <a:rPr lang="zh-CN" altLang="en-US" sz="2400" dirty="0">
                <a:solidFill>
                  <a:srgbClr val="0070C0"/>
                </a:solidFill>
                <a:sym typeface="+mn-ea"/>
              </a:rPr>
              <a:t>【解读】本条系关于社保基金财政专户的规定。</a:t>
            </a:r>
            <a:endParaRPr lang="zh-CN" altLang="en-US" sz="2400" dirty="0">
              <a:solidFill>
                <a:srgbClr val="0070C0"/>
              </a:solidFill>
              <a:sym typeface="+mn-ea"/>
            </a:endParaRP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400" dirty="0"/>
              <a:t>　　第六十九条　社会保险基金在保证安全的前提下，按照国务院规定投资运营实现保值增值。</a:t>
            </a:r>
            <a:endParaRPr lang="zh-CN" altLang="en-US" sz="2400" dirty="0"/>
          </a:p>
          <a:p>
            <a:pPr algn="just">
              <a:lnSpc>
                <a:spcPct val="110000"/>
              </a:lnSpc>
            </a:pPr>
            <a:r>
              <a:rPr lang="zh-CN" altLang="en-US" sz="2400" dirty="0"/>
              <a:t>　　社会保险基金不得违规投资运营，不得用于平衡其他政府预算，不得用于兴建、改建办公场所和支付人员经费、运行费用、管理费用，或者违反法律、行政法规规定挪作其他用途。</a:t>
            </a:r>
            <a:endParaRPr lang="zh-CN" altLang="en-US" sz="2400" dirty="0"/>
          </a:p>
          <a:p>
            <a:pPr algn="just">
              <a:lnSpc>
                <a:spcPct val="110000"/>
              </a:lnSpc>
            </a:pPr>
            <a:r>
              <a:rPr lang="zh-CN" altLang="en-US" sz="2400" dirty="0">
                <a:solidFill>
                  <a:srgbClr val="0070C0"/>
                </a:solidFill>
                <a:sym typeface="+mn-ea"/>
              </a:rPr>
              <a:t>【解读】</a:t>
            </a:r>
            <a:r>
              <a:rPr lang="zh-CN" altLang="en-US" sz="2400" dirty="0">
                <a:solidFill>
                  <a:srgbClr val="0070C0"/>
                </a:solidFill>
              </a:rPr>
              <a:t>本条系关于社保基金保值增值的规定。</a:t>
            </a:r>
            <a:endParaRPr lang="zh-CN" altLang="en-US" sz="2400"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400" dirty="0"/>
              <a:t>　　第七十条 社会保险经办机构应当定期向社会公布参加社会保险情况以及社会保险基金的收入、支出、结余和收益情况。</a:t>
            </a:r>
            <a:endParaRPr lang="zh-CN" altLang="en-US" sz="2400" dirty="0"/>
          </a:p>
          <a:p>
            <a:pPr algn="just">
              <a:lnSpc>
                <a:spcPct val="110000"/>
              </a:lnSpc>
            </a:pPr>
            <a:r>
              <a:rPr lang="zh-CN" altLang="en-US" sz="2400" dirty="0">
                <a:solidFill>
                  <a:srgbClr val="0070C0"/>
                </a:solidFill>
                <a:sym typeface="+mn-ea"/>
              </a:rPr>
              <a:t>【解读】</a:t>
            </a:r>
            <a:r>
              <a:rPr lang="zh-CN" altLang="en-US" sz="2400" dirty="0">
                <a:solidFill>
                  <a:srgbClr val="0070C0"/>
                </a:solidFill>
              </a:rPr>
              <a:t>本条系关于社保基金信息公开的规定。</a:t>
            </a:r>
            <a:endParaRPr lang="zh-CN" altLang="en-US" sz="2400"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400" dirty="0"/>
              <a:t>　　第七十一条　国家设立全国社会保障基金，由中央财政预算拨款以及国务院批准的其他方式筹集的资金构成，用于社会保障支出的补充、调剂。全国社会保障基金由全国社会保障基金管理运营机构负责管理运营，在保证安全的前提下实现保值增值。</a:t>
            </a:r>
            <a:endParaRPr lang="zh-CN" altLang="en-US" sz="2400" dirty="0"/>
          </a:p>
          <a:p>
            <a:pPr algn="just">
              <a:lnSpc>
                <a:spcPct val="110000"/>
              </a:lnSpc>
            </a:pPr>
            <a:r>
              <a:rPr lang="zh-CN" altLang="en-US" sz="2400" dirty="0"/>
              <a:t>　　全国社会保障基金应当定期向社会公布收支、管理和投资运营的情况。国务院财政部门、社会保险行政部门、审计机关对全国社会保障基金的收支、管理和投资运营情况实施监督。</a:t>
            </a:r>
            <a:endParaRPr lang="zh-CN" altLang="en-US" sz="2400" dirty="0"/>
          </a:p>
          <a:p>
            <a:pPr algn="just">
              <a:lnSpc>
                <a:spcPct val="110000"/>
              </a:lnSpc>
            </a:pPr>
            <a:r>
              <a:rPr lang="zh-CN" altLang="en-US" sz="2400" dirty="0">
                <a:solidFill>
                  <a:srgbClr val="0070C0"/>
                </a:solidFill>
                <a:sym typeface="+mn-ea"/>
              </a:rPr>
              <a:t>【解读】</a:t>
            </a:r>
            <a:r>
              <a:rPr lang="zh-CN" altLang="en-US" sz="2400" dirty="0">
                <a:solidFill>
                  <a:srgbClr val="0070C0"/>
                </a:solidFill>
              </a:rPr>
              <a:t>本条系关于全国社会保障基金的规定。</a:t>
            </a:r>
            <a:endParaRPr lang="zh-CN" altLang="en-US" sz="2400"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400" dirty="0"/>
              <a:t>　　第七十二条　统筹地区设立社会保险经办机构。社会保险经办机构根据工作需要，经所在地的社会保险行政部门和机构编制管理机关批准，可以在本统筹地区设立分支机构和服务网点。</a:t>
            </a:r>
            <a:endParaRPr lang="zh-CN" altLang="en-US" sz="2400" dirty="0"/>
          </a:p>
          <a:p>
            <a:pPr algn="just">
              <a:lnSpc>
                <a:spcPct val="110000"/>
              </a:lnSpc>
            </a:pPr>
            <a:r>
              <a:rPr lang="zh-CN" altLang="en-US" sz="2400" dirty="0"/>
              <a:t>　　社会保险经办机构的人员经费和经办社会保险发生的基本运行费用、管理费用，由同级财政按照国家规定予以保障。</a:t>
            </a:r>
            <a:endParaRPr lang="zh-CN" altLang="en-US" sz="2400" dirty="0"/>
          </a:p>
          <a:p>
            <a:pPr algn="just">
              <a:lnSpc>
                <a:spcPct val="110000"/>
              </a:lnSpc>
            </a:pPr>
            <a:r>
              <a:rPr lang="zh-CN" altLang="en-US" sz="2400" dirty="0">
                <a:solidFill>
                  <a:srgbClr val="0070C0"/>
                </a:solidFill>
                <a:sym typeface="+mn-ea"/>
              </a:rPr>
              <a:t>【解读】</a:t>
            </a:r>
            <a:r>
              <a:rPr lang="zh-CN" altLang="en-US" sz="2400" dirty="0">
                <a:solidFill>
                  <a:srgbClr val="0070C0"/>
                </a:solidFill>
              </a:rPr>
              <a:t>本条系关于社保经办机构的设置及经费保障的规定。</a:t>
            </a:r>
            <a:endParaRPr lang="zh-CN" altLang="en-US" sz="2400" dirty="0"/>
          </a:p>
        </p:txBody>
      </p:sp>
      <p:sp>
        <p:nvSpPr>
          <p:cNvPr id="252930" name="标题 252929"/>
          <p:cNvSpPr>
            <a:spLocks noGrp="1"/>
          </p:cNvSpPr>
          <p:nvPr>
            <p:ph type="title"/>
          </p:nvPr>
        </p:nvSpPr>
        <p:spPr/>
        <p:txBody>
          <a:bodyPr anchor="b"/>
          <a:lstStyle/>
          <a:p>
            <a:r>
              <a:rPr lang="zh-CN" dirty="0"/>
              <a:t>第九章　社会保险经办</a:t>
            </a:r>
            <a:endParaRPr lang="zh-CN"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67055" y="1752600"/>
            <a:ext cx="8001000" cy="4337050"/>
          </a:xfrm>
        </p:spPr>
        <p:txBody>
          <a:bodyPr/>
          <a:lstStyle/>
          <a:p>
            <a:pPr algn="just">
              <a:lnSpc>
                <a:spcPct val="120000"/>
              </a:lnSpc>
            </a:pPr>
            <a:r>
              <a:rPr lang="zh-CN" altLang="en-US" sz="2000" dirty="0">
                <a:solidFill>
                  <a:srgbClr val="0070C0"/>
                </a:solidFill>
              </a:rPr>
              <a:t>　　一、社保经办机构的设置</a:t>
            </a:r>
            <a:endParaRPr lang="zh-CN" altLang="en-US" sz="2000" dirty="0">
              <a:solidFill>
                <a:srgbClr val="0070C0"/>
              </a:solidFill>
            </a:endParaRPr>
          </a:p>
          <a:p>
            <a:pPr algn="just">
              <a:lnSpc>
                <a:spcPct val="120000"/>
              </a:lnSpc>
            </a:pPr>
            <a:r>
              <a:rPr lang="zh-CN" altLang="en-US" sz="2000" dirty="0">
                <a:solidFill>
                  <a:srgbClr val="0070C0"/>
                </a:solidFill>
              </a:rPr>
              <a:t>　　我国对社会保险工作机构实行政事分开原则，社会保险行政部门主要负责社会保险有关法规、政策的制定；社保经办机构依据法律法规的授权和社会保险行政部门的委托，</a:t>
            </a:r>
            <a:r>
              <a:rPr lang="zh-CN" altLang="en-US" sz="2000" dirty="0">
                <a:solidFill>
                  <a:srgbClr val="0000FF"/>
                </a:solidFill>
              </a:rPr>
              <a:t>负责贯彻实施国家有关社会保险的法规、政策，承办具体业务管理服务工作。</a:t>
            </a:r>
            <a:r>
              <a:rPr lang="zh-CN" altLang="en-US" sz="2000" dirty="0">
                <a:solidFill>
                  <a:srgbClr val="0070C0"/>
                </a:solidFill>
              </a:rPr>
              <a:t>目前，我国的社保经办机构是人力资源和社会保障部门所属的全额拨款事业单位，分为中央、省、市、县四级。</a:t>
            </a:r>
            <a:endParaRPr lang="zh-CN" altLang="en-US" sz="2000" dirty="0">
              <a:solidFill>
                <a:srgbClr val="0070C0"/>
              </a:solidFill>
            </a:endParaRPr>
          </a:p>
          <a:p>
            <a:pPr algn="just">
              <a:lnSpc>
                <a:spcPct val="120000"/>
              </a:lnSpc>
            </a:pPr>
            <a:r>
              <a:rPr lang="zh-CN" altLang="en-US" sz="2000" dirty="0">
                <a:solidFill>
                  <a:srgbClr val="0070C0"/>
                </a:solidFill>
              </a:rPr>
              <a:t>　　二、社保经办机构的职能</a:t>
            </a:r>
            <a:endParaRPr lang="zh-CN" altLang="en-US" sz="2000" dirty="0">
              <a:solidFill>
                <a:srgbClr val="0070C0"/>
              </a:solidFill>
            </a:endParaRPr>
          </a:p>
          <a:p>
            <a:pPr algn="just">
              <a:lnSpc>
                <a:spcPct val="120000"/>
              </a:lnSpc>
            </a:pPr>
            <a:r>
              <a:rPr lang="zh-CN" altLang="en-US" sz="2000" dirty="0">
                <a:solidFill>
                  <a:srgbClr val="0070C0"/>
                </a:solidFill>
              </a:rPr>
              <a:t>　　社保经办机构是提供社会保险服务的机构，负责社会保险登记、参保人员权益记录、社会保险待遇支付、提供社会保险咨询服务等工作。此外，在一些省还承担社会保险费征收工作。</a:t>
            </a:r>
            <a:endParaRPr lang="zh-CN" altLang="en-US" sz="2000" dirty="0">
              <a:solidFill>
                <a:srgbClr val="0070C0"/>
              </a:solidFill>
            </a:endParaRP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a:xfrm>
            <a:off x="571500" y="1643380"/>
            <a:ext cx="8001000" cy="4495800"/>
          </a:xfrm>
        </p:spPr>
        <p:txBody>
          <a:bodyPr/>
          <a:lstStyle/>
          <a:p>
            <a:pPr algn="just">
              <a:lnSpc>
                <a:spcPct val="110000"/>
              </a:lnSpc>
            </a:pPr>
            <a:r>
              <a:rPr lang="zh-CN" altLang="en-US" sz="2200" dirty="0"/>
              <a:t>　　第七十三条　社会保险经办机构应当建立健全业务、财务、安全和风险管理制度。</a:t>
            </a:r>
            <a:endParaRPr lang="zh-CN" altLang="en-US" sz="2200" dirty="0"/>
          </a:p>
          <a:p>
            <a:pPr algn="just">
              <a:lnSpc>
                <a:spcPct val="110000"/>
              </a:lnSpc>
            </a:pPr>
            <a:r>
              <a:rPr lang="zh-CN" altLang="en-US" sz="2200" dirty="0"/>
              <a:t>　　社会保险经办机构应当按时足额支付社会保险待遇。</a:t>
            </a:r>
            <a:endParaRPr lang="zh-CN" altLang="en-US" sz="2200" dirty="0"/>
          </a:p>
          <a:p>
            <a:pPr algn="just">
              <a:lnSpc>
                <a:spcPct val="110000"/>
              </a:lnSpc>
            </a:pPr>
            <a:r>
              <a:rPr lang="zh-CN" altLang="en-US" sz="2200" dirty="0">
                <a:solidFill>
                  <a:srgbClr val="0070C0"/>
                </a:solidFill>
                <a:sym typeface="+mn-ea"/>
              </a:rPr>
              <a:t>【解读】</a:t>
            </a:r>
            <a:r>
              <a:rPr lang="zh-CN" altLang="en-US" sz="2200" dirty="0">
                <a:solidFill>
                  <a:srgbClr val="0070C0"/>
                </a:solidFill>
              </a:rPr>
              <a:t>本条系关于社保经办机构的管理制度和保险待遇支付职责的规定。</a:t>
            </a:r>
            <a:endParaRPr lang="zh-CN" altLang="en-US" sz="2200" dirty="0">
              <a:solidFill>
                <a:srgbClr val="0070C0"/>
              </a:solidFill>
            </a:endParaRPr>
          </a:p>
          <a:p>
            <a:pPr algn="just">
              <a:lnSpc>
                <a:spcPct val="120000"/>
              </a:lnSpc>
            </a:pPr>
            <a:r>
              <a:rPr lang="zh-CN" altLang="en-US" sz="1600" dirty="0">
                <a:solidFill>
                  <a:srgbClr val="0070C0"/>
                </a:solidFill>
              </a:rPr>
              <a:t>　　支付社保待遇的职责：</a:t>
            </a:r>
            <a:endParaRPr lang="zh-CN" altLang="en-US" sz="1600" dirty="0">
              <a:solidFill>
                <a:srgbClr val="0070C0"/>
              </a:solidFill>
            </a:endParaRPr>
          </a:p>
          <a:p>
            <a:pPr algn="just">
              <a:lnSpc>
                <a:spcPct val="120000"/>
              </a:lnSpc>
            </a:pPr>
            <a:r>
              <a:rPr lang="zh-CN" altLang="en-US" sz="1600" dirty="0">
                <a:solidFill>
                  <a:srgbClr val="0070C0"/>
                </a:solidFill>
              </a:rPr>
              <a:t>　　社保待遇支出是指按规定支付给社会保险对象的基本养老保险待遇支出（包括基本养老金、医疗补助、丧葬补助金、抚恤金）、基本医疗保险待遇支出（包括按规定分别形成社会统筹医疗保险待遇支出和个人账户医疗保险待遇支出）、失业保险待遇支出（包括失业保险金、医疗补助金、丧葬补助金、抚恤金、职业培训和职业介绍补贴、国有企业下岗职工基本生活保障补助和其他费用）、工伤保险待遇支出（包括治疗工伤的医疗费用和康复费用等九项费用）和生育保险待遇支出（包括生育医疗费用和生育津贴）。</a:t>
            </a:r>
            <a:endParaRPr lang="zh-CN" altLang="en-US" sz="1600" dirty="0">
              <a:solidFill>
                <a:srgbClr val="0070C0"/>
              </a:solidFill>
            </a:endParaRP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1900" dirty="0"/>
              <a:t>　　第七十四条　社会保险经办机构通过业务经办、统计、调查获取社会保险工作所需的数据，有关单位和个人应当及时、如实提供。</a:t>
            </a:r>
            <a:endParaRPr lang="zh-CN" altLang="en-US" sz="1900" dirty="0"/>
          </a:p>
          <a:p>
            <a:pPr algn="just">
              <a:lnSpc>
                <a:spcPct val="110000"/>
              </a:lnSpc>
            </a:pPr>
            <a:r>
              <a:rPr lang="zh-CN" altLang="en-US" sz="1900" dirty="0"/>
              <a:t>　　社会保险经办机构应当及时为用人单位建立档案，完整、准确地记录参加社会保险的人员、缴费等社会保险数据，妥善保管登记、申报的原始凭证和支付结算的会计凭证。</a:t>
            </a:r>
            <a:endParaRPr lang="zh-CN" altLang="en-US" sz="1900" dirty="0"/>
          </a:p>
          <a:p>
            <a:pPr algn="just">
              <a:lnSpc>
                <a:spcPct val="110000"/>
              </a:lnSpc>
            </a:pPr>
            <a:r>
              <a:rPr lang="zh-CN" altLang="en-US" sz="1900" dirty="0"/>
              <a:t>　　社会保险经办机构应当及时、完整、准确地记录参加社会保险的个人缴费和用人单位为其缴费，以及享受社会保险待遇等个人权益记录，定期将个人权益记录单免费寄送本人。</a:t>
            </a:r>
            <a:endParaRPr lang="zh-CN" altLang="en-US" sz="1900" dirty="0"/>
          </a:p>
          <a:p>
            <a:pPr algn="just">
              <a:lnSpc>
                <a:spcPct val="110000"/>
              </a:lnSpc>
            </a:pPr>
            <a:r>
              <a:rPr lang="zh-CN" altLang="en-US" sz="1900" dirty="0"/>
              <a:t>　　用人单位和个人可以免费向社会保险经办机构查询、核对其缴费和享受社会保险待遇记录，要求社会保险经办机构提供社会保险咨询等相关服务。</a:t>
            </a:r>
            <a:endParaRPr lang="zh-CN" altLang="en-US" sz="1900" dirty="0"/>
          </a:p>
          <a:p>
            <a:pPr algn="just">
              <a:lnSpc>
                <a:spcPct val="110000"/>
              </a:lnSpc>
            </a:pPr>
            <a:r>
              <a:rPr lang="zh-CN" altLang="en-US" sz="1900" dirty="0">
                <a:solidFill>
                  <a:srgbClr val="0070C0"/>
                </a:solidFill>
                <a:sym typeface="+mn-ea"/>
              </a:rPr>
              <a:t>【解读】</a:t>
            </a:r>
            <a:r>
              <a:rPr lang="zh-CN" altLang="en-US" sz="1900" dirty="0">
                <a:solidFill>
                  <a:srgbClr val="0070C0"/>
                </a:solidFill>
              </a:rPr>
              <a:t>本条系关于社保经办机构获取社保数据、建立档案和权益记录的规定。</a:t>
            </a:r>
            <a:endParaRPr lang="zh-CN" altLang="en-US" sz="1900"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400" dirty="0"/>
              <a:t>　　第七十五条　全国社会保险信息系统按照国家统一规划，由县级以上人民政府按照分级负责的原则共同建设。</a:t>
            </a:r>
            <a:endParaRPr lang="zh-CN" altLang="en-US" sz="2400" dirty="0"/>
          </a:p>
          <a:p>
            <a:pPr algn="just">
              <a:lnSpc>
                <a:spcPct val="110000"/>
              </a:lnSpc>
            </a:pPr>
            <a:r>
              <a:rPr lang="zh-CN" altLang="en-US" sz="2400" dirty="0">
                <a:solidFill>
                  <a:srgbClr val="0070C0"/>
                </a:solidFill>
                <a:sym typeface="+mn-ea"/>
              </a:rPr>
              <a:t>【解读】</a:t>
            </a:r>
            <a:r>
              <a:rPr lang="zh-CN" altLang="en-US" sz="2400" dirty="0">
                <a:solidFill>
                  <a:srgbClr val="0070C0"/>
                </a:solidFill>
              </a:rPr>
              <a:t>本条系关于社保信息系统建设的规定。</a:t>
            </a:r>
            <a:endParaRPr lang="zh-CN" altLang="en-US" sz="2400" dirty="0">
              <a:solidFill>
                <a:srgbClr val="0070C0"/>
              </a:solidFill>
            </a:endParaRPr>
          </a:p>
          <a:p>
            <a:pPr algn="just">
              <a:lnSpc>
                <a:spcPct val="110000"/>
              </a:lnSpc>
            </a:pPr>
            <a:r>
              <a:rPr lang="zh-CN" altLang="en-US" sz="2400" dirty="0">
                <a:solidFill>
                  <a:srgbClr val="0070C0"/>
                </a:solidFill>
              </a:rPr>
              <a:t>　　中办发（2002）17号文件提出，我国有12个重点业务系统建设，其中包括劳动保障信息系统（金保工程）建设。金保工程包括社会保险和劳动力市场两个子系统，由市、省、中央三层数据分布和管理结构组成，具备业务经办、公共服务、基金监管和宏观决策四大功能。</a:t>
            </a:r>
            <a:endParaRPr lang="zh-CN" altLang="en-US" sz="2400" dirty="0">
              <a:solidFill>
                <a:srgbClr val="0070C0"/>
              </a:solidFill>
            </a:endParaRP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文本占位符 372738"/>
          <p:cNvSpPr>
            <a:spLocks noGrp="1"/>
          </p:cNvSpPr>
          <p:nvPr>
            <p:ph type="body" idx="1"/>
          </p:nvPr>
        </p:nvSpPr>
        <p:spPr/>
        <p:txBody>
          <a:bodyPr/>
          <a:lstStyle/>
          <a:p>
            <a:pPr algn="just">
              <a:lnSpc>
                <a:spcPct val="110000"/>
              </a:lnSpc>
            </a:pPr>
            <a:r>
              <a:rPr lang="zh-CN" altLang="en-US" sz="2400" dirty="0"/>
              <a:t>　　第七十六条　各级人民代表大会常务委员会听取和审议本级人民政府对社会保险基金的收支、管理、投资运营以及监督检查情况的专项工作报告，组织对本法实施情况的执法检查等，依法行使监督职权。</a:t>
            </a:r>
            <a:endParaRPr lang="zh-CN" altLang="en-US" sz="2400" dirty="0"/>
          </a:p>
          <a:p>
            <a:pPr algn="just">
              <a:lnSpc>
                <a:spcPct val="110000"/>
              </a:lnSpc>
            </a:pPr>
            <a:r>
              <a:rPr lang="zh-CN" altLang="en-US" sz="2400" dirty="0">
                <a:solidFill>
                  <a:srgbClr val="0070C0"/>
                </a:solidFill>
                <a:sym typeface="+mn-ea"/>
              </a:rPr>
              <a:t>【解读】</a:t>
            </a:r>
            <a:r>
              <a:rPr lang="zh-CN" altLang="en-US" sz="2400" dirty="0">
                <a:solidFill>
                  <a:srgbClr val="0070C0"/>
                </a:solidFill>
              </a:rPr>
              <a:t>本条系关于各级人大常委会实施社会保险监督的规定。</a:t>
            </a:r>
            <a:endParaRPr lang="zh-CN" altLang="en-US" sz="2400" dirty="0"/>
          </a:p>
        </p:txBody>
      </p:sp>
      <p:sp>
        <p:nvSpPr>
          <p:cNvPr id="252930" name="标题 252929"/>
          <p:cNvSpPr>
            <a:spLocks noGrp="1"/>
          </p:cNvSpPr>
          <p:nvPr>
            <p:ph type="title"/>
          </p:nvPr>
        </p:nvSpPr>
        <p:spPr/>
        <p:txBody>
          <a:bodyPr anchor="b"/>
          <a:lstStyle/>
          <a:p>
            <a:r>
              <a:rPr lang="zh-CN" dirty="0"/>
              <a:t>第十章　社会保险监督</a:t>
            </a:r>
            <a:endParaRPr lang="zh-CN" dirty="0"/>
          </a:p>
        </p:txBody>
      </p:sp>
    </p:spTree>
  </p:cSld>
  <p:clrMapOvr>
    <a:masterClrMapping/>
  </p:clrMapOvr>
</p:sld>
</file>

<file path=ppt/theme/theme1.xml><?xml version="1.0" encoding="utf-8"?>
<a:theme xmlns:a="http://schemas.openxmlformats.org/drawingml/2006/main" name="Profile">
  <a:themeElements>
    <a:clrScheme name="">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C"/>
      </a:accent5>
      <a:accent6>
        <a:srgbClr val="B70000"/>
      </a:accent6>
      <a:hlink>
        <a:srgbClr val="336699"/>
      </a:hlink>
      <a:folHlink>
        <a:srgbClr val="003366"/>
      </a:folHlink>
    </a:clrScheme>
    <a:fontScheme name="">
      <a:majorFont>
        <a:latin typeface="Verdana"/>
        <a:ea typeface="宋体"/>
        <a:cs typeface=""/>
      </a:majorFont>
      <a:minorFont>
        <a:latin typeface="Verdana"/>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FFFFFF"/>
        </a:dk1>
        <a:lt1>
          <a:srgbClr val="800000"/>
        </a:lt1>
        <a:dk2>
          <a:srgbClr val="FFFFFF"/>
        </a:dk2>
        <a:lt2>
          <a:srgbClr val="A50021"/>
        </a:lt2>
        <a:accent1>
          <a:srgbClr val="FF9900"/>
        </a:accent1>
        <a:accent2>
          <a:srgbClr val="FF3300"/>
        </a:accent2>
        <a:accent3>
          <a:srgbClr val="C1AAAA"/>
        </a:accent3>
        <a:accent4>
          <a:srgbClr val="DCDCDC"/>
        </a:accent4>
        <a:accent5>
          <a:srgbClr val="FFCAAA"/>
        </a:accent5>
        <a:accent6>
          <a:srgbClr val="E52D00"/>
        </a:accent6>
        <a:hlink>
          <a:srgbClr val="FFFFCC"/>
        </a:hlink>
        <a:folHlink>
          <a:srgbClr val="FFCC99"/>
        </a:folHlink>
      </a:clrScheme>
      <a:clrMap bg1="lt1" tx1="dk1" bg2="lt2" tx2="dk2" accent1="accent1" accent2="accent2" accent3="accent3" accent4="accent4" accent5="accent5" accent6="accent6" hlink="hlink" folHlink="folHlink"/>
    </a:extraClrScheme>
    <a:extraClrScheme>
      <a:clrScheme name="">
        <a:dk1>
          <a:srgbClr val="FFFFFF"/>
        </a:dk1>
        <a:lt1>
          <a:srgbClr val="51072E"/>
        </a:lt1>
        <a:dk2>
          <a:srgbClr val="FFFFFF"/>
        </a:dk2>
        <a:lt2>
          <a:srgbClr val="3C001E"/>
        </a:lt2>
        <a:accent1>
          <a:srgbClr val="89A38F"/>
        </a:accent1>
        <a:accent2>
          <a:srgbClr val="666699"/>
        </a:accent2>
        <a:accent3>
          <a:srgbClr val="B3AAAC"/>
        </a:accent3>
        <a:accent4>
          <a:srgbClr val="DCDCDC"/>
        </a:accent4>
        <a:accent5>
          <a:srgbClr val="C4CEC6"/>
        </a:accent5>
        <a:accent6>
          <a:srgbClr val="5B5B89"/>
        </a:accent6>
        <a:hlink>
          <a:srgbClr val="808000"/>
        </a:hlink>
        <a:folHlink>
          <a:srgbClr val="666633"/>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FFFFFF"/>
        </a:dk2>
        <a:lt2>
          <a:srgbClr val="333333"/>
        </a:lt2>
        <a:accent1>
          <a:srgbClr val="3399FF"/>
        </a:accent1>
        <a:accent2>
          <a:srgbClr val="CC0000"/>
        </a:accent2>
        <a:accent3>
          <a:srgbClr val="AAAAAA"/>
        </a:accent3>
        <a:accent4>
          <a:srgbClr val="DCDCDC"/>
        </a:accent4>
        <a:accent5>
          <a:srgbClr val="ADCAFF"/>
        </a:accent5>
        <a:accent6>
          <a:srgbClr val="B70000"/>
        </a:accent6>
        <a:hlink>
          <a:srgbClr val="666699"/>
        </a:hlink>
        <a:folHlink>
          <a:srgbClr val="6600CC"/>
        </a:folHlink>
      </a:clrScheme>
      <a:clrMap bg1="lt1" tx1="dk1" bg2="lt2" tx2="dk2" accent1="accent1" accent2="accent2" accent3="accent3" accent4="accent4" accent5="accent5" accent6="accent6" hlink="hlink" folHlink="folHlink"/>
    </a:extraClrScheme>
    <a:extraClrScheme>
      <a:clrScheme name="">
        <a:dk1>
          <a:srgbClr val="FFFFFF"/>
        </a:dk1>
        <a:lt1>
          <a:srgbClr val="330000"/>
        </a:lt1>
        <a:dk2>
          <a:srgbClr val="FFFFFF"/>
        </a:dk2>
        <a:lt2>
          <a:srgbClr val="4B3D1B"/>
        </a:lt2>
        <a:accent1>
          <a:srgbClr val="CC9900"/>
        </a:accent1>
        <a:accent2>
          <a:srgbClr val="CC6600"/>
        </a:accent2>
        <a:accent3>
          <a:srgbClr val="ADAAAA"/>
        </a:accent3>
        <a:accent4>
          <a:srgbClr val="DCDCDC"/>
        </a:accent4>
        <a:accent5>
          <a:srgbClr val="E2CAAA"/>
        </a:accent5>
        <a:accent6>
          <a:srgbClr val="B75B00"/>
        </a:accent6>
        <a:hlink>
          <a:srgbClr val="666699"/>
        </a:hlink>
        <a:folHlink>
          <a:srgbClr val="CCCC00"/>
        </a:folHlink>
      </a:clrScheme>
      <a:clrMap bg1="lt1" tx1="dk1" bg2="lt2" tx2="dk2" accent1="accent1" accent2="accent2" accent3="accent3" accent4="accent4" accent5="accent5" accent6="accent6" hlink="hlink" folHlink="folHlink"/>
    </a:extraClrScheme>
    <a:extraClrScheme>
      <a:clrScheme name="">
        <a:dk1>
          <a:srgbClr val="FFFFFF"/>
        </a:dk1>
        <a:lt1>
          <a:srgbClr val="003366"/>
        </a:lt1>
        <a:dk2>
          <a:srgbClr val="FFFFFF"/>
        </a:dk2>
        <a:lt2>
          <a:srgbClr val="006666"/>
        </a:lt2>
        <a:accent1>
          <a:srgbClr val="0099CC"/>
        </a:accent1>
        <a:accent2>
          <a:srgbClr val="6666FF"/>
        </a:accent2>
        <a:accent3>
          <a:srgbClr val="AAADB9"/>
        </a:accent3>
        <a:accent4>
          <a:srgbClr val="DCDCDC"/>
        </a:accent4>
        <a:accent5>
          <a:srgbClr val="AACAE2"/>
        </a:accent5>
        <a:accent6>
          <a:srgbClr val="5B5BE5"/>
        </a:accent6>
        <a:hlink>
          <a:srgbClr val="FFFFCC"/>
        </a:hlink>
        <a:folHlink>
          <a:srgbClr val="FFCC00"/>
        </a:folHlink>
      </a:clrScheme>
      <a:clrMap bg1="lt1" tx1="dk1" bg2="lt2" tx2="dk2" accent1="accent1" accent2="accent2" accent3="accent3" accent4="accent4" accent5="accent5" accent6="accent6" hlink="hlink" folHlink="folHlink"/>
    </a:extraClrScheme>
    <a:extraClrScheme>
      <a:clrScheme name="">
        <a:dk1>
          <a:srgbClr val="FFFFFF"/>
        </a:dk1>
        <a:lt1>
          <a:srgbClr val="006666"/>
        </a:lt1>
        <a:dk2>
          <a:srgbClr val="FFFFFF"/>
        </a:dk2>
        <a:lt2>
          <a:srgbClr val="003366"/>
        </a:lt2>
        <a:accent1>
          <a:srgbClr val="6699FF"/>
        </a:accent1>
        <a:accent2>
          <a:srgbClr val="00CCFF"/>
        </a:accent2>
        <a:accent3>
          <a:srgbClr val="AAB9B9"/>
        </a:accent3>
        <a:accent4>
          <a:srgbClr val="DCDCDC"/>
        </a:accent4>
        <a:accent5>
          <a:srgbClr val="B9CAFF"/>
        </a:accent5>
        <a:accent6>
          <a:srgbClr val="00B7E5"/>
        </a:accent6>
        <a:hlink>
          <a:srgbClr val="FFFFCC"/>
        </a:hlink>
        <a:folHlink>
          <a:srgbClr val="33CCCC"/>
        </a:folHlink>
      </a:clrScheme>
      <a:clrMap bg1="lt1" tx1="dk1" bg2="lt2" tx2="dk2" accent1="accent1" accent2="accent2" accent3="accent3" accent4="accent4" accent5="accent5" accent6="accent6" hlink="hlink" folHlink="folHlink"/>
    </a:extraClrScheme>
    <a:extraClrScheme>
      <a:clrScheme name="">
        <a:dk1>
          <a:srgbClr val="000000"/>
        </a:dk1>
        <a:lt1>
          <a:srgbClr val="619CB1"/>
        </a:lt1>
        <a:dk2>
          <a:srgbClr val="FFFFFF"/>
        </a:dk2>
        <a:lt2>
          <a:srgbClr val="4E899E"/>
        </a:lt2>
        <a:accent1>
          <a:srgbClr val="FFCC00"/>
        </a:accent1>
        <a:accent2>
          <a:srgbClr val="B6523E"/>
        </a:accent2>
        <a:accent3>
          <a:srgbClr val="B7CBD4"/>
        </a:accent3>
        <a:accent4>
          <a:srgbClr val="000000"/>
        </a:accent4>
        <a:accent5>
          <a:srgbClr val="FFE2AA"/>
        </a:accent5>
        <a:accent6>
          <a:srgbClr val="A3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
        <a:dk1>
          <a:srgbClr val="FFFFFF"/>
        </a:dk1>
        <a:lt1>
          <a:srgbClr val="336600"/>
        </a:lt1>
        <a:dk2>
          <a:srgbClr val="FFFFFF"/>
        </a:dk2>
        <a:lt2>
          <a:srgbClr val="598600"/>
        </a:lt2>
        <a:accent1>
          <a:srgbClr val="33CC33"/>
        </a:accent1>
        <a:accent2>
          <a:srgbClr val="99CC00"/>
        </a:accent2>
        <a:accent3>
          <a:srgbClr val="ADB9AA"/>
        </a:accent3>
        <a:accent4>
          <a:srgbClr val="DCDCDC"/>
        </a:accent4>
        <a:accent5>
          <a:srgbClr val="ADE2AD"/>
        </a:accent5>
        <a:accent6>
          <a:srgbClr val="89B700"/>
        </a:accent6>
        <a:hlink>
          <a:srgbClr val="FFCC00"/>
        </a:hlink>
        <a:folHlink>
          <a:srgbClr val="FFFF99"/>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C"/>
        </a:accent5>
        <a:accent6>
          <a:srgbClr val="B7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24672</Words>
  <Application>WPS 演示</Application>
  <PresentationFormat>全屏显示(4:3)</PresentationFormat>
  <Paragraphs>639</Paragraphs>
  <Slides>126</Slides>
  <Notes>2</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126</vt:i4>
      </vt:variant>
    </vt:vector>
  </HeadingPairs>
  <TitlesOfParts>
    <vt:vector size="136" baseType="lpstr">
      <vt:lpstr>Arial</vt:lpstr>
      <vt:lpstr>宋体</vt:lpstr>
      <vt:lpstr>Wingdings</vt:lpstr>
      <vt:lpstr>Times New Roman</vt:lpstr>
      <vt:lpstr>Verdana</vt:lpstr>
      <vt:lpstr>黑体</vt:lpstr>
      <vt:lpstr>微软雅黑</vt:lpstr>
      <vt:lpstr>Arial Unicode MS</vt:lpstr>
      <vt:lpstr>Calibri</vt:lpstr>
      <vt:lpstr>Profile</vt:lpstr>
      <vt:lpstr>社会保险法</vt:lpstr>
      <vt:lpstr>PowerPoint 演示文稿</vt:lpstr>
      <vt:lpstr>PowerPoint 演示文稿</vt:lpstr>
      <vt:lpstr>什么是社会保险</vt:lpstr>
      <vt:lpstr>社会保险与商业保险的区别</vt:lpstr>
      <vt:lpstr>社会保险法内容及解读</vt:lpstr>
      <vt:lpstr>第一章　总则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第二章　基本养老保险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第三章　基本医疗保险</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第四章　工伤保险</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第五章　失业保险</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第六章　生育保险</vt:lpstr>
      <vt:lpstr>PowerPoint 演示文稿</vt:lpstr>
      <vt:lpstr>PowerPoint 演示文稿</vt:lpstr>
      <vt:lpstr>PowerPoint 演示文稿</vt:lpstr>
      <vt:lpstr>第七章　社会保险费征缴</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第八章　社会保险基金</vt:lpstr>
      <vt:lpstr>PowerPoint 演示文稿</vt:lpstr>
      <vt:lpstr>PowerPoint 演示文稿</vt:lpstr>
      <vt:lpstr>PowerPoint 演示文稿</vt:lpstr>
      <vt:lpstr>PowerPoint 演示文稿</vt:lpstr>
      <vt:lpstr>PowerPoint 演示文稿</vt:lpstr>
      <vt:lpstr>PowerPoint 演示文稿</vt:lpstr>
      <vt:lpstr>第九章　社会保险经办</vt:lpstr>
      <vt:lpstr>PowerPoint 演示文稿</vt:lpstr>
      <vt:lpstr>PowerPoint 演示文稿</vt:lpstr>
      <vt:lpstr>PowerPoint 演示文稿</vt:lpstr>
      <vt:lpstr>PowerPoint 演示文稿</vt:lpstr>
      <vt:lpstr>第十章　社会保险监督</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第十一章　法律责任</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第十二章　附则</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HQX</dc:creator>
  <cp:lastModifiedBy>Administrator</cp:lastModifiedBy>
  <cp:revision>1113</cp:revision>
  <dcterms:created xsi:type="dcterms:W3CDTF">2007-11-07T12:24:00Z</dcterms:created>
  <dcterms:modified xsi:type="dcterms:W3CDTF">2018-07-26T07:17:49Z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2052-10.1.0.7400</vt:lpwstr>
  </property>
</Properties>
</file>