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97" r:id="rId3"/>
    <p:sldId id="1471" r:id="rId5"/>
    <p:sldId id="1524" r:id="rId6"/>
    <p:sldId id="1445" r:id="rId7"/>
    <p:sldId id="1485" r:id="rId8"/>
    <p:sldId id="360" r:id="rId9"/>
    <p:sldId id="416" r:id="rId10"/>
    <p:sldId id="1448" r:id="rId11"/>
    <p:sldId id="1488" r:id="rId12"/>
    <p:sldId id="359" r:id="rId13"/>
    <p:sldId id="659" r:id="rId14"/>
    <p:sldId id="1549" r:id="rId15"/>
    <p:sldId id="384" r:id="rId16"/>
    <p:sldId id="1490" r:id="rId17"/>
    <p:sldId id="1491" r:id="rId18"/>
    <p:sldId id="1545" r:id="rId19"/>
    <p:sldId id="1546" r:id="rId20"/>
    <p:sldId id="1547" r:id="rId21"/>
    <p:sldId id="1492" r:id="rId22"/>
    <p:sldId id="1544" r:id="rId23"/>
    <p:sldId id="1493" r:id="rId24"/>
    <p:sldId id="1444" r:id="rId25"/>
    <p:sldId id="1501" r:id="rId26"/>
    <p:sldId id="1504" r:id="rId27"/>
    <p:sldId id="1443" r:id="rId28"/>
    <p:sldId id="285" r:id="rId29"/>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524" autoAdjust="0"/>
    <p:restoredTop sz="94660"/>
  </p:normalViewPr>
  <p:slideViewPr>
    <p:cSldViewPr snapToGrid="0" showGuides="1">
      <p:cViewPr varScale="1">
        <p:scale>
          <a:sx n="104" d="100"/>
          <a:sy n="104" d="100"/>
        </p:scale>
        <p:origin x="-246" y="-78"/>
      </p:cViewPr>
      <p:guideLst>
        <p:guide orient="horz" pos="2086"/>
        <p:guide pos="3884"/>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gs" Target="tags/tag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7B2833-4304-4EB7-A597-3343B496A45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C1447F-F685-44A6-A251-1EFDC046FA7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71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32772" name="灯片编号占位符 3"/>
          <p:cNvSpPr>
            <a:spLocks noGrp="1"/>
          </p:cNvSpPr>
          <p:nvPr>
            <p:ph type="sldNum" sz="quarter" idx="5"/>
          </p:nvPr>
        </p:nvSpPr>
        <p:spPr bwMode="auto">
          <a:ln>
            <a:miter lim="800000"/>
          </a:ln>
        </p:spPr>
        <p:txBody>
          <a:bodyPr/>
          <a:lstStyle>
            <a:lvl1pPr defTabSz="967105" eaLnBrk="0" hangingPunct="0">
              <a:defRPr>
                <a:solidFill>
                  <a:schemeClr val="tx1"/>
                </a:solidFill>
                <a:latin typeface="Arial" panose="020B0604020202020204" pitchFamily="34" charset="0"/>
                <a:ea typeface="宋体" panose="02010600030101010101" pitchFamily="2" charset="-122"/>
              </a:defRPr>
            </a:lvl1pPr>
            <a:lvl2pPr marL="742950" indent="-285750" defTabSz="967105" eaLnBrk="0" hangingPunct="0">
              <a:defRPr>
                <a:solidFill>
                  <a:schemeClr val="tx1"/>
                </a:solidFill>
                <a:latin typeface="Arial" panose="020B0604020202020204" pitchFamily="34" charset="0"/>
                <a:ea typeface="宋体" panose="02010600030101010101" pitchFamily="2" charset="-122"/>
              </a:defRPr>
            </a:lvl2pPr>
            <a:lvl3pPr marL="1143000" indent="-228600" defTabSz="967105" eaLnBrk="0" hangingPunct="0">
              <a:defRPr>
                <a:solidFill>
                  <a:schemeClr val="tx1"/>
                </a:solidFill>
                <a:latin typeface="Arial" panose="020B0604020202020204" pitchFamily="34" charset="0"/>
                <a:ea typeface="宋体" panose="02010600030101010101" pitchFamily="2" charset="-122"/>
              </a:defRPr>
            </a:lvl3pPr>
            <a:lvl4pPr marL="1600200" indent="-228600" defTabSz="967105" eaLnBrk="0" hangingPunct="0">
              <a:defRPr>
                <a:solidFill>
                  <a:schemeClr val="tx1"/>
                </a:solidFill>
                <a:latin typeface="Arial" panose="020B0604020202020204" pitchFamily="34" charset="0"/>
                <a:ea typeface="宋体" panose="02010600030101010101" pitchFamily="2" charset="-122"/>
              </a:defRPr>
            </a:lvl4pPr>
            <a:lvl5pPr marL="2057400" indent="-228600" defTabSz="967105" eaLnBrk="0" hangingPunct="0">
              <a:defRPr>
                <a:solidFill>
                  <a:schemeClr val="tx1"/>
                </a:solidFill>
                <a:latin typeface="Arial" panose="020B0604020202020204" pitchFamily="34" charset="0"/>
                <a:ea typeface="宋体" panose="02010600030101010101" pitchFamily="2" charset="-122"/>
              </a:defRPr>
            </a:lvl5pPr>
            <a:lvl6pPr marL="2514600" indent="-228600" defTabSz="96710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6710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6710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6710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6FA85984-3931-4894-944B-EED14422A77C}" type="slidenum">
              <a:rPr lang="zh-CN" altLang="en-US">
                <a:latin typeface="Calibri" panose="020F0502020204030204" pitchFamily="34" charset="0"/>
              </a:rPr>
            </a:fld>
            <a:endParaRPr lang="zh-CN"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A7953F-16A0-4F69-BB90-8BA8C1E604C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A7953F-16A0-4F69-BB90-8BA8C1E604C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A7953F-16A0-4F69-BB90-8BA8C1E604C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A7953F-16A0-4F69-BB90-8BA8C1E604C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A7953F-16A0-4F69-BB90-8BA8C1E604C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A7953F-16A0-4F69-BB90-8BA8C1E604C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A7953F-16A0-4F69-BB90-8BA8C1E604C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A7953F-16A0-4F69-BB90-8BA8C1E604C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A7953F-16A0-4F69-BB90-8BA8C1E604CF}"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A7953F-16A0-4F69-BB90-8BA8C1E604C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A7953F-16A0-4F69-BB90-8BA8C1E604C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80900" name="灯片编号占位符 3"/>
          <p:cNvSpPr>
            <a:spLocks noGrp="1" noChangeArrowheads="1"/>
          </p:cNvSpPr>
          <p:nvPr>
            <p:ph type="sldNum" sz="quarter" idx="5"/>
          </p:nvPr>
        </p:nvSpPr>
        <p:spPr bwMode="auto">
          <a:ln>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9604F239-3B03-4156-AF17-787E27554097}" type="slidenum">
              <a:rPr lang="en-US" altLang="zh-CN">
                <a:latin typeface="Calibri" panose="020F0502020204030204" pitchFamily="34" charset="0"/>
                <a:ea typeface="等线" pitchFamily="2" charset="-122"/>
              </a:rPr>
            </a:fld>
            <a:endParaRPr lang="en-US" altLang="zh-CN">
              <a:latin typeface="Calibri" panose="020F0502020204030204" pitchFamily="34" charset="0"/>
              <a:ea typeface="等线"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80900" name="灯片编号占位符 3"/>
          <p:cNvSpPr>
            <a:spLocks noGrp="1" noChangeArrowheads="1"/>
          </p:cNvSpPr>
          <p:nvPr>
            <p:ph type="sldNum" sz="quarter" idx="5"/>
          </p:nvPr>
        </p:nvSpPr>
        <p:spPr bwMode="auto">
          <a:ln>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9604F239-3B03-4156-AF17-787E27554097}" type="slidenum">
              <a:rPr lang="en-US" altLang="zh-CN">
                <a:latin typeface="Calibri" panose="020F0502020204030204" pitchFamily="34" charset="0"/>
                <a:ea typeface="等线" pitchFamily="2" charset="-122"/>
              </a:rPr>
            </a:fld>
            <a:endParaRPr lang="en-US" altLang="zh-CN">
              <a:latin typeface="Calibri" panose="020F0502020204030204" pitchFamily="34" charset="0"/>
              <a:ea typeface="等线"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80900" name="灯片编号占位符 3"/>
          <p:cNvSpPr>
            <a:spLocks noGrp="1" noChangeArrowheads="1"/>
          </p:cNvSpPr>
          <p:nvPr>
            <p:ph type="sldNum" sz="quarter" idx="5"/>
          </p:nvPr>
        </p:nvSpPr>
        <p:spPr bwMode="auto">
          <a:ln>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9604F239-3B03-4156-AF17-787E27554097}" type="slidenum">
              <a:rPr lang="en-US" altLang="zh-CN">
                <a:latin typeface="Calibri" panose="020F0502020204030204" pitchFamily="34" charset="0"/>
                <a:ea typeface="等线" pitchFamily="2" charset="-122"/>
              </a:rPr>
            </a:fld>
            <a:endParaRPr lang="en-US" altLang="zh-CN">
              <a:latin typeface="Calibri" panose="020F0502020204030204" pitchFamily="34" charset="0"/>
              <a:ea typeface="等线"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32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32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81AC2C27-307D-4323-98C2-B3CA134E014E}"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31EC5DD-2C2E-4DC7-B8E1-B2DA8D4E2E8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A7953F-16A0-4F69-BB90-8BA8C1E604C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A7953F-16A0-4F69-BB90-8BA8C1E604C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A7953F-16A0-4F69-BB90-8BA8C1E604C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A7953F-16A0-4F69-BB90-8BA8C1E604C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1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3797300" y="878765"/>
            <a:ext cx="4597400" cy="5100470"/>
          </a:xfrm>
          <a:custGeom>
            <a:avLst/>
            <a:gdLst>
              <a:gd name="connsiteX0" fmla="*/ 2298700 w 4597400"/>
              <a:gd name="connsiteY0" fmla="*/ 0 h 5100470"/>
              <a:gd name="connsiteX1" fmla="*/ 2601933 w 4597400"/>
              <a:gd name="connsiteY1" fmla="*/ 73423 h 5100470"/>
              <a:gd name="connsiteX2" fmla="*/ 4294167 w 4597400"/>
              <a:gd name="connsiteY2" fmla="*/ 1042610 h 5100470"/>
              <a:gd name="connsiteX3" fmla="*/ 4597400 w 4597400"/>
              <a:gd name="connsiteY3" fmla="*/ 1571258 h 5100470"/>
              <a:gd name="connsiteX4" fmla="*/ 4597400 w 4597400"/>
              <a:gd name="connsiteY4" fmla="*/ 3519423 h 5100470"/>
              <a:gd name="connsiteX5" fmla="*/ 4294167 w 4597400"/>
              <a:gd name="connsiteY5" fmla="*/ 4048070 h 5100470"/>
              <a:gd name="connsiteX6" fmla="*/ 2601933 w 4597400"/>
              <a:gd name="connsiteY6" fmla="*/ 5027048 h 5100470"/>
              <a:gd name="connsiteX7" fmla="*/ 1995467 w 4597400"/>
              <a:gd name="connsiteY7" fmla="*/ 5027048 h 5100470"/>
              <a:gd name="connsiteX8" fmla="*/ 303233 w 4597400"/>
              <a:gd name="connsiteY8" fmla="*/ 4048070 h 5100470"/>
              <a:gd name="connsiteX9" fmla="*/ 0 w 4597400"/>
              <a:gd name="connsiteY9" fmla="*/ 3519423 h 5100470"/>
              <a:gd name="connsiteX10" fmla="*/ 0 w 4597400"/>
              <a:gd name="connsiteY10" fmla="*/ 1571258 h 5100470"/>
              <a:gd name="connsiteX11" fmla="*/ 303233 w 4597400"/>
              <a:gd name="connsiteY11" fmla="*/ 1042610 h 5100470"/>
              <a:gd name="connsiteX12" fmla="*/ 1995467 w 4597400"/>
              <a:gd name="connsiteY12" fmla="*/ 73423 h 5100470"/>
              <a:gd name="connsiteX13" fmla="*/ 2298700 w 4597400"/>
              <a:gd name="connsiteY13" fmla="*/ 0 h 51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97400" h="5100470">
                <a:moveTo>
                  <a:pt x="2298700" y="0"/>
                </a:moveTo>
                <a:cubicBezTo>
                  <a:pt x="2408745" y="0"/>
                  <a:pt x="2518789" y="24474"/>
                  <a:pt x="2601933" y="73423"/>
                </a:cubicBezTo>
                <a:cubicBezTo>
                  <a:pt x="4294167" y="1042610"/>
                  <a:pt x="4294167" y="1042610"/>
                  <a:pt x="4294167" y="1042610"/>
                </a:cubicBezTo>
                <a:cubicBezTo>
                  <a:pt x="4460456" y="1140508"/>
                  <a:pt x="4597400" y="1375463"/>
                  <a:pt x="4597400" y="1571258"/>
                </a:cubicBezTo>
                <a:cubicBezTo>
                  <a:pt x="4597400" y="3519423"/>
                  <a:pt x="4597400" y="3519423"/>
                  <a:pt x="4597400" y="3519423"/>
                </a:cubicBezTo>
                <a:cubicBezTo>
                  <a:pt x="4597400" y="3715218"/>
                  <a:pt x="4460456" y="3950173"/>
                  <a:pt x="4294167" y="4048070"/>
                </a:cubicBezTo>
                <a:lnTo>
                  <a:pt x="2601933" y="5027048"/>
                </a:lnTo>
                <a:cubicBezTo>
                  <a:pt x="2435644" y="5124945"/>
                  <a:pt x="2161756" y="5124945"/>
                  <a:pt x="1995467" y="5027048"/>
                </a:cubicBezTo>
                <a:cubicBezTo>
                  <a:pt x="303233" y="4048070"/>
                  <a:pt x="303233" y="4048070"/>
                  <a:pt x="303233" y="4048070"/>
                </a:cubicBezTo>
                <a:cubicBezTo>
                  <a:pt x="136944" y="3950173"/>
                  <a:pt x="0" y="3715218"/>
                  <a:pt x="0" y="3519423"/>
                </a:cubicBezTo>
                <a:cubicBezTo>
                  <a:pt x="0" y="1571258"/>
                  <a:pt x="0" y="1571258"/>
                  <a:pt x="0" y="1571258"/>
                </a:cubicBezTo>
                <a:cubicBezTo>
                  <a:pt x="0" y="1375463"/>
                  <a:pt x="136944" y="1140508"/>
                  <a:pt x="303233" y="1042610"/>
                </a:cubicBezTo>
                <a:cubicBezTo>
                  <a:pt x="1995467" y="73423"/>
                  <a:pt x="1995467" y="73423"/>
                  <a:pt x="1995467" y="73423"/>
                </a:cubicBezTo>
                <a:cubicBezTo>
                  <a:pt x="2078612" y="24474"/>
                  <a:pt x="2188656" y="0"/>
                  <a:pt x="2298700" y="0"/>
                </a:cubicBezTo>
                <a:close/>
              </a:path>
            </a:pathLst>
          </a:custGeom>
        </p:spPr>
        <p:txBody>
          <a:bodyPr wrap="square">
            <a:noAutofit/>
          </a:bodyPr>
          <a:lstStyle/>
          <a:p>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553970" y="2446655"/>
            <a:ext cx="1544956" cy="1544956"/>
          </a:xfrm>
          <a:custGeom>
            <a:avLst/>
            <a:gdLst>
              <a:gd name="connsiteX0" fmla="*/ 772478 w 1544956"/>
              <a:gd name="connsiteY0" fmla="*/ 0 h 1544956"/>
              <a:gd name="connsiteX1" fmla="*/ 1544956 w 1544956"/>
              <a:gd name="connsiteY1" fmla="*/ 772478 h 1544956"/>
              <a:gd name="connsiteX2" fmla="*/ 772478 w 1544956"/>
              <a:gd name="connsiteY2" fmla="*/ 1544956 h 1544956"/>
              <a:gd name="connsiteX3" fmla="*/ 0 w 1544956"/>
              <a:gd name="connsiteY3" fmla="*/ 772478 h 1544956"/>
              <a:gd name="connsiteX4" fmla="*/ 772478 w 1544956"/>
              <a:gd name="connsiteY4" fmla="*/ 0 h 1544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956" h="1544956">
                <a:moveTo>
                  <a:pt x="772478" y="0"/>
                </a:moveTo>
                <a:cubicBezTo>
                  <a:pt x="1199106" y="0"/>
                  <a:pt x="1544956" y="345850"/>
                  <a:pt x="1544956" y="772478"/>
                </a:cubicBezTo>
                <a:cubicBezTo>
                  <a:pt x="1544956" y="1199106"/>
                  <a:pt x="1199106" y="1544956"/>
                  <a:pt x="772478" y="1544956"/>
                </a:cubicBezTo>
                <a:cubicBezTo>
                  <a:pt x="345850" y="1544956"/>
                  <a:pt x="0" y="1199106"/>
                  <a:pt x="0" y="772478"/>
                </a:cubicBezTo>
                <a:cubicBezTo>
                  <a:pt x="0" y="345850"/>
                  <a:pt x="345850" y="0"/>
                  <a:pt x="772478"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873625" y="2152015"/>
            <a:ext cx="2490470" cy="2490470"/>
          </a:xfrm>
          <a:custGeom>
            <a:avLst/>
            <a:gdLst>
              <a:gd name="connsiteX0" fmla="*/ 1245235 w 2490470"/>
              <a:gd name="connsiteY0" fmla="*/ 0 h 2490470"/>
              <a:gd name="connsiteX1" fmla="*/ 2490470 w 2490470"/>
              <a:gd name="connsiteY1" fmla="*/ 1245235 h 2490470"/>
              <a:gd name="connsiteX2" fmla="*/ 1245235 w 2490470"/>
              <a:gd name="connsiteY2" fmla="*/ 2490470 h 2490470"/>
              <a:gd name="connsiteX3" fmla="*/ 0 w 2490470"/>
              <a:gd name="connsiteY3" fmla="*/ 1245235 h 2490470"/>
              <a:gd name="connsiteX4" fmla="*/ 1245235 w 2490470"/>
              <a:gd name="connsiteY4" fmla="*/ 0 h 2490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0470" h="2490470">
                <a:moveTo>
                  <a:pt x="1245235" y="0"/>
                </a:moveTo>
                <a:cubicBezTo>
                  <a:pt x="1932959" y="0"/>
                  <a:pt x="2490470" y="557511"/>
                  <a:pt x="2490470" y="1245235"/>
                </a:cubicBezTo>
                <a:cubicBezTo>
                  <a:pt x="2490470" y="1932959"/>
                  <a:pt x="1932959" y="2490470"/>
                  <a:pt x="1245235" y="2490470"/>
                </a:cubicBezTo>
                <a:cubicBezTo>
                  <a:pt x="557511" y="2490470"/>
                  <a:pt x="0" y="1932959"/>
                  <a:pt x="0" y="1245235"/>
                </a:cubicBezTo>
                <a:cubicBezTo>
                  <a:pt x="0" y="557511"/>
                  <a:pt x="557511" y="0"/>
                  <a:pt x="1245235"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7701280" y="1516380"/>
            <a:ext cx="2031366" cy="2031366"/>
          </a:xfrm>
          <a:custGeom>
            <a:avLst/>
            <a:gdLst>
              <a:gd name="connsiteX0" fmla="*/ 1015683 w 2031366"/>
              <a:gd name="connsiteY0" fmla="*/ 0 h 2031366"/>
              <a:gd name="connsiteX1" fmla="*/ 2031366 w 2031366"/>
              <a:gd name="connsiteY1" fmla="*/ 1015683 h 2031366"/>
              <a:gd name="connsiteX2" fmla="*/ 1015683 w 2031366"/>
              <a:gd name="connsiteY2" fmla="*/ 2031366 h 2031366"/>
              <a:gd name="connsiteX3" fmla="*/ 0 w 2031366"/>
              <a:gd name="connsiteY3" fmla="*/ 1015683 h 2031366"/>
              <a:gd name="connsiteX4" fmla="*/ 1015683 w 2031366"/>
              <a:gd name="connsiteY4" fmla="*/ 0 h 2031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366" h="2031366">
                <a:moveTo>
                  <a:pt x="1015683" y="0"/>
                </a:moveTo>
                <a:cubicBezTo>
                  <a:pt x="1576629" y="0"/>
                  <a:pt x="2031366" y="454737"/>
                  <a:pt x="2031366" y="1015683"/>
                </a:cubicBezTo>
                <a:cubicBezTo>
                  <a:pt x="2031366" y="1576629"/>
                  <a:pt x="1576629" y="2031366"/>
                  <a:pt x="1015683" y="2031366"/>
                </a:cubicBezTo>
                <a:cubicBezTo>
                  <a:pt x="454737" y="2031366"/>
                  <a:pt x="0" y="1576629"/>
                  <a:pt x="0" y="1015683"/>
                </a:cubicBezTo>
                <a:cubicBezTo>
                  <a:pt x="0" y="454737"/>
                  <a:pt x="454737" y="0"/>
                  <a:pt x="1015683" y="0"/>
                </a:cubicBezTo>
                <a:close/>
              </a:path>
            </a:pathLst>
          </a:custGeom>
        </p:spPr>
        <p:txBody>
          <a:bodyPr wrap="square">
            <a:noAutofit/>
          </a:bodyPr>
          <a:lstStyle/>
          <a:p>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682750" y="1600200"/>
            <a:ext cx="1701800" cy="1701800"/>
          </a:xfrm>
          <a:custGeom>
            <a:avLst/>
            <a:gdLst>
              <a:gd name="connsiteX0" fmla="*/ 850900 w 1701800"/>
              <a:gd name="connsiteY0" fmla="*/ 0 h 1701800"/>
              <a:gd name="connsiteX1" fmla="*/ 1701800 w 1701800"/>
              <a:gd name="connsiteY1" fmla="*/ 850900 h 1701800"/>
              <a:gd name="connsiteX2" fmla="*/ 850900 w 1701800"/>
              <a:gd name="connsiteY2" fmla="*/ 1701800 h 1701800"/>
              <a:gd name="connsiteX3" fmla="*/ 0 w 1701800"/>
              <a:gd name="connsiteY3" fmla="*/ 850900 h 1701800"/>
              <a:gd name="connsiteX4" fmla="*/ 850900 w 1701800"/>
              <a:gd name="connsiteY4" fmla="*/ 0 h 170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800" h="1701800">
                <a:moveTo>
                  <a:pt x="850900" y="0"/>
                </a:moveTo>
                <a:cubicBezTo>
                  <a:pt x="1320839" y="0"/>
                  <a:pt x="1701800" y="380961"/>
                  <a:pt x="1701800" y="850900"/>
                </a:cubicBezTo>
                <a:cubicBezTo>
                  <a:pt x="1701800" y="1320839"/>
                  <a:pt x="1320839" y="1701800"/>
                  <a:pt x="850900" y="1701800"/>
                </a:cubicBezTo>
                <a:cubicBezTo>
                  <a:pt x="380961" y="1701800"/>
                  <a:pt x="0" y="1320839"/>
                  <a:pt x="0" y="850900"/>
                </a:cubicBezTo>
                <a:cubicBezTo>
                  <a:pt x="0" y="380961"/>
                  <a:pt x="380961" y="0"/>
                  <a:pt x="850900"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057650" y="1600200"/>
            <a:ext cx="1701800" cy="1701800"/>
          </a:xfrm>
          <a:custGeom>
            <a:avLst/>
            <a:gdLst>
              <a:gd name="connsiteX0" fmla="*/ 850900 w 1701800"/>
              <a:gd name="connsiteY0" fmla="*/ 0 h 1701800"/>
              <a:gd name="connsiteX1" fmla="*/ 1701800 w 1701800"/>
              <a:gd name="connsiteY1" fmla="*/ 850900 h 1701800"/>
              <a:gd name="connsiteX2" fmla="*/ 850900 w 1701800"/>
              <a:gd name="connsiteY2" fmla="*/ 1701800 h 1701800"/>
              <a:gd name="connsiteX3" fmla="*/ 0 w 1701800"/>
              <a:gd name="connsiteY3" fmla="*/ 850900 h 1701800"/>
              <a:gd name="connsiteX4" fmla="*/ 850900 w 1701800"/>
              <a:gd name="connsiteY4" fmla="*/ 0 h 170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800" h="1701800">
                <a:moveTo>
                  <a:pt x="850900" y="0"/>
                </a:moveTo>
                <a:cubicBezTo>
                  <a:pt x="1320839" y="0"/>
                  <a:pt x="1701800" y="380961"/>
                  <a:pt x="1701800" y="850900"/>
                </a:cubicBezTo>
                <a:cubicBezTo>
                  <a:pt x="1701800" y="1320839"/>
                  <a:pt x="1320839" y="1701800"/>
                  <a:pt x="850900" y="1701800"/>
                </a:cubicBezTo>
                <a:cubicBezTo>
                  <a:pt x="380961" y="1701800"/>
                  <a:pt x="0" y="1320839"/>
                  <a:pt x="0" y="850900"/>
                </a:cubicBezTo>
                <a:cubicBezTo>
                  <a:pt x="0" y="380961"/>
                  <a:pt x="380961" y="0"/>
                  <a:pt x="850900"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432550" y="1600200"/>
            <a:ext cx="1701800" cy="1701800"/>
          </a:xfrm>
          <a:custGeom>
            <a:avLst/>
            <a:gdLst>
              <a:gd name="connsiteX0" fmla="*/ 850900 w 1701800"/>
              <a:gd name="connsiteY0" fmla="*/ 0 h 1701800"/>
              <a:gd name="connsiteX1" fmla="*/ 1701800 w 1701800"/>
              <a:gd name="connsiteY1" fmla="*/ 850900 h 1701800"/>
              <a:gd name="connsiteX2" fmla="*/ 850900 w 1701800"/>
              <a:gd name="connsiteY2" fmla="*/ 1701800 h 1701800"/>
              <a:gd name="connsiteX3" fmla="*/ 0 w 1701800"/>
              <a:gd name="connsiteY3" fmla="*/ 850900 h 1701800"/>
              <a:gd name="connsiteX4" fmla="*/ 850900 w 1701800"/>
              <a:gd name="connsiteY4" fmla="*/ 0 h 170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800" h="1701800">
                <a:moveTo>
                  <a:pt x="850900" y="0"/>
                </a:moveTo>
                <a:cubicBezTo>
                  <a:pt x="1320839" y="0"/>
                  <a:pt x="1701800" y="380961"/>
                  <a:pt x="1701800" y="850900"/>
                </a:cubicBezTo>
                <a:cubicBezTo>
                  <a:pt x="1701800" y="1320839"/>
                  <a:pt x="1320839" y="1701800"/>
                  <a:pt x="850900" y="1701800"/>
                </a:cubicBezTo>
                <a:cubicBezTo>
                  <a:pt x="380961" y="1701800"/>
                  <a:pt x="0" y="1320839"/>
                  <a:pt x="0" y="850900"/>
                </a:cubicBezTo>
                <a:cubicBezTo>
                  <a:pt x="0" y="380961"/>
                  <a:pt x="380961" y="0"/>
                  <a:pt x="850900"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807450" y="1600200"/>
            <a:ext cx="1701800" cy="1701800"/>
          </a:xfrm>
          <a:custGeom>
            <a:avLst/>
            <a:gdLst>
              <a:gd name="connsiteX0" fmla="*/ 850900 w 1701800"/>
              <a:gd name="connsiteY0" fmla="*/ 0 h 1701800"/>
              <a:gd name="connsiteX1" fmla="*/ 1701800 w 1701800"/>
              <a:gd name="connsiteY1" fmla="*/ 850900 h 1701800"/>
              <a:gd name="connsiteX2" fmla="*/ 850900 w 1701800"/>
              <a:gd name="connsiteY2" fmla="*/ 1701800 h 1701800"/>
              <a:gd name="connsiteX3" fmla="*/ 0 w 1701800"/>
              <a:gd name="connsiteY3" fmla="*/ 850900 h 1701800"/>
              <a:gd name="connsiteX4" fmla="*/ 850900 w 1701800"/>
              <a:gd name="connsiteY4" fmla="*/ 0 h 170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800" h="1701800">
                <a:moveTo>
                  <a:pt x="850900" y="0"/>
                </a:moveTo>
                <a:cubicBezTo>
                  <a:pt x="1320839" y="0"/>
                  <a:pt x="1701800" y="380961"/>
                  <a:pt x="1701800" y="850900"/>
                </a:cubicBezTo>
                <a:cubicBezTo>
                  <a:pt x="1701800" y="1320839"/>
                  <a:pt x="1320839" y="1701800"/>
                  <a:pt x="850900" y="1701800"/>
                </a:cubicBezTo>
                <a:cubicBezTo>
                  <a:pt x="380961" y="1701800"/>
                  <a:pt x="0" y="1320839"/>
                  <a:pt x="0" y="850900"/>
                </a:cubicBezTo>
                <a:cubicBezTo>
                  <a:pt x="0" y="380961"/>
                  <a:pt x="380961" y="0"/>
                  <a:pt x="850900" y="0"/>
                </a:cubicBezTo>
                <a:close/>
              </a:path>
            </a:pathLst>
          </a:custGeom>
        </p:spPr>
        <p:txBody>
          <a:bodyPr wrap="square">
            <a:noAutofit/>
          </a:bodyPr>
          <a:lstStyle/>
          <a:p>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193800" y="1397000"/>
            <a:ext cx="3136900" cy="1350010"/>
          </a:xfrm>
          <a:custGeom>
            <a:avLst/>
            <a:gdLst>
              <a:gd name="connsiteX0" fmla="*/ 0 w 3136900"/>
              <a:gd name="connsiteY0" fmla="*/ 0 h 1350010"/>
              <a:gd name="connsiteX1" fmla="*/ 3136900 w 3136900"/>
              <a:gd name="connsiteY1" fmla="*/ 0 h 1350010"/>
              <a:gd name="connsiteX2" fmla="*/ 3136900 w 3136900"/>
              <a:gd name="connsiteY2" fmla="*/ 1350010 h 1350010"/>
              <a:gd name="connsiteX3" fmla="*/ 0 w 3136900"/>
              <a:gd name="connsiteY3" fmla="*/ 1350010 h 1350010"/>
            </a:gdLst>
            <a:ahLst/>
            <a:cxnLst>
              <a:cxn ang="0">
                <a:pos x="connsiteX0" y="connsiteY0"/>
              </a:cxn>
              <a:cxn ang="0">
                <a:pos x="connsiteX1" y="connsiteY1"/>
              </a:cxn>
              <a:cxn ang="0">
                <a:pos x="connsiteX2" y="connsiteY2"/>
              </a:cxn>
              <a:cxn ang="0">
                <a:pos x="connsiteX3" y="connsiteY3"/>
              </a:cxn>
            </a:cxnLst>
            <a:rect l="l" t="t" r="r" b="b"/>
            <a:pathLst>
              <a:path w="3136900" h="1350010">
                <a:moveTo>
                  <a:pt x="0" y="0"/>
                </a:moveTo>
                <a:lnTo>
                  <a:pt x="3136900" y="0"/>
                </a:lnTo>
                <a:lnTo>
                  <a:pt x="3136900" y="1350010"/>
                </a:lnTo>
                <a:lnTo>
                  <a:pt x="0" y="1350010"/>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1193800" y="3071495"/>
            <a:ext cx="3136900" cy="1367790"/>
          </a:xfrm>
          <a:custGeom>
            <a:avLst/>
            <a:gdLst>
              <a:gd name="connsiteX0" fmla="*/ 0 w 3136900"/>
              <a:gd name="connsiteY0" fmla="*/ 0 h 1367790"/>
              <a:gd name="connsiteX1" fmla="*/ 3136900 w 3136900"/>
              <a:gd name="connsiteY1" fmla="*/ 0 h 1367790"/>
              <a:gd name="connsiteX2" fmla="*/ 3136900 w 3136900"/>
              <a:gd name="connsiteY2" fmla="*/ 1367790 h 1367790"/>
              <a:gd name="connsiteX3" fmla="*/ 0 w 3136900"/>
              <a:gd name="connsiteY3" fmla="*/ 1367790 h 1367790"/>
            </a:gdLst>
            <a:ahLst/>
            <a:cxnLst>
              <a:cxn ang="0">
                <a:pos x="connsiteX0" y="connsiteY0"/>
              </a:cxn>
              <a:cxn ang="0">
                <a:pos x="connsiteX1" y="connsiteY1"/>
              </a:cxn>
              <a:cxn ang="0">
                <a:pos x="connsiteX2" y="connsiteY2"/>
              </a:cxn>
              <a:cxn ang="0">
                <a:pos x="connsiteX3" y="connsiteY3"/>
              </a:cxn>
            </a:cxnLst>
            <a:rect l="l" t="t" r="r" b="b"/>
            <a:pathLst>
              <a:path w="3136900" h="1367790">
                <a:moveTo>
                  <a:pt x="0" y="0"/>
                </a:moveTo>
                <a:lnTo>
                  <a:pt x="3136900" y="0"/>
                </a:lnTo>
                <a:lnTo>
                  <a:pt x="3136900" y="1367790"/>
                </a:lnTo>
                <a:lnTo>
                  <a:pt x="0" y="1367790"/>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1193801" y="4763771"/>
            <a:ext cx="3145083" cy="1339215"/>
          </a:xfrm>
          <a:custGeom>
            <a:avLst/>
            <a:gdLst>
              <a:gd name="connsiteX0" fmla="*/ 0 w 3145083"/>
              <a:gd name="connsiteY0" fmla="*/ 0 h 1339215"/>
              <a:gd name="connsiteX1" fmla="*/ 3145083 w 3145083"/>
              <a:gd name="connsiteY1" fmla="*/ 0 h 1339215"/>
              <a:gd name="connsiteX2" fmla="*/ 3145083 w 3145083"/>
              <a:gd name="connsiteY2" fmla="*/ 1339215 h 1339215"/>
              <a:gd name="connsiteX3" fmla="*/ 0 w 3145083"/>
              <a:gd name="connsiteY3" fmla="*/ 1339215 h 1339215"/>
            </a:gdLst>
            <a:ahLst/>
            <a:cxnLst>
              <a:cxn ang="0">
                <a:pos x="connsiteX0" y="connsiteY0"/>
              </a:cxn>
              <a:cxn ang="0">
                <a:pos x="connsiteX1" y="connsiteY1"/>
              </a:cxn>
              <a:cxn ang="0">
                <a:pos x="connsiteX2" y="connsiteY2"/>
              </a:cxn>
              <a:cxn ang="0">
                <a:pos x="connsiteX3" y="connsiteY3"/>
              </a:cxn>
            </a:cxnLst>
            <a:rect l="l" t="t" r="r" b="b"/>
            <a:pathLst>
              <a:path w="3145083" h="1339215">
                <a:moveTo>
                  <a:pt x="0" y="0"/>
                </a:moveTo>
                <a:lnTo>
                  <a:pt x="3145083" y="0"/>
                </a:lnTo>
                <a:lnTo>
                  <a:pt x="3145083" y="1339215"/>
                </a:lnTo>
                <a:lnTo>
                  <a:pt x="0" y="1339215"/>
                </a:lnTo>
                <a:close/>
              </a:path>
            </a:pathLst>
          </a:custGeom>
        </p:spPr>
        <p:txBody>
          <a:bodyPr wrap="square">
            <a:noAutofit/>
          </a:bodyPr>
          <a:lstStyle/>
          <a:p>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 y="2918075"/>
            <a:ext cx="6096000" cy="2734519"/>
          </a:xfrm>
          <a:custGeom>
            <a:avLst/>
            <a:gdLst>
              <a:gd name="connsiteX0" fmla="*/ 0 w 6096000"/>
              <a:gd name="connsiteY0" fmla="*/ 0 h 2734519"/>
              <a:gd name="connsiteX1" fmla="*/ 6096000 w 6096000"/>
              <a:gd name="connsiteY1" fmla="*/ 0 h 2734519"/>
              <a:gd name="connsiteX2" fmla="*/ 6096000 w 6096000"/>
              <a:gd name="connsiteY2" fmla="*/ 2734519 h 2734519"/>
              <a:gd name="connsiteX3" fmla="*/ 0 w 6096000"/>
              <a:gd name="connsiteY3" fmla="*/ 2734519 h 2734519"/>
            </a:gdLst>
            <a:ahLst/>
            <a:cxnLst>
              <a:cxn ang="0">
                <a:pos x="connsiteX0" y="connsiteY0"/>
              </a:cxn>
              <a:cxn ang="0">
                <a:pos x="connsiteX1" y="connsiteY1"/>
              </a:cxn>
              <a:cxn ang="0">
                <a:pos x="connsiteX2" y="connsiteY2"/>
              </a:cxn>
              <a:cxn ang="0">
                <a:pos x="connsiteX3" y="connsiteY3"/>
              </a:cxn>
            </a:cxnLst>
            <a:rect l="l" t="t" r="r" b="b"/>
            <a:pathLst>
              <a:path w="6096000" h="2734519">
                <a:moveTo>
                  <a:pt x="0" y="0"/>
                </a:moveTo>
                <a:lnTo>
                  <a:pt x="6096000" y="0"/>
                </a:lnTo>
                <a:lnTo>
                  <a:pt x="6096000" y="2734519"/>
                </a:lnTo>
                <a:lnTo>
                  <a:pt x="0" y="2734519"/>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096001" y="2918075"/>
            <a:ext cx="6096000" cy="2734519"/>
          </a:xfrm>
          <a:custGeom>
            <a:avLst/>
            <a:gdLst>
              <a:gd name="connsiteX0" fmla="*/ 0 w 6096000"/>
              <a:gd name="connsiteY0" fmla="*/ 0 h 2734519"/>
              <a:gd name="connsiteX1" fmla="*/ 6096000 w 6096000"/>
              <a:gd name="connsiteY1" fmla="*/ 0 h 2734519"/>
              <a:gd name="connsiteX2" fmla="*/ 6096000 w 6096000"/>
              <a:gd name="connsiteY2" fmla="*/ 2734519 h 2734519"/>
              <a:gd name="connsiteX3" fmla="*/ 0 w 6096000"/>
              <a:gd name="connsiteY3" fmla="*/ 2734519 h 2734519"/>
            </a:gdLst>
            <a:ahLst/>
            <a:cxnLst>
              <a:cxn ang="0">
                <a:pos x="connsiteX0" y="connsiteY0"/>
              </a:cxn>
              <a:cxn ang="0">
                <a:pos x="connsiteX1" y="connsiteY1"/>
              </a:cxn>
              <a:cxn ang="0">
                <a:pos x="connsiteX2" y="connsiteY2"/>
              </a:cxn>
              <a:cxn ang="0">
                <a:pos x="connsiteX3" y="connsiteY3"/>
              </a:cxn>
            </a:cxnLst>
            <a:rect l="l" t="t" r="r" b="b"/>
            <a:pathLst>
              <a:path w="6096000" h="2734519">
                <a:moveTo>
                  <a:pt x="0" y="0"/>
                </a:moveTo>
                <a:lnTo>
                  <a:pt x="6096000" y="0"/>
                </a:lnTo>
                <a:lnTo>
                  <a:pt x="6096000" y="2734519"/>
                </a:lnTo>
                <a:lnTo>
                  <a:pt x="0" y="2734519"/>
                </a:lnTo>
                <a:close/>
              </a:path>
            </a:pathLst>
          </a:custGeom>
        </p:spPr>
        <p:txBody>
          <a:bodyPr wrap="square">
            <a:noAutofit/>
          </a:bodyPr>
          <a:lstStyle/>
          <a:p>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7170058" y="1871724"/>
            <a:ext cx="4147231" cy="3425990"/>
          </a:xfrm>
          <a:custGeom>
            <a:avLst/>
            <a:gdLst>
              <a:gd name="connsiteX0" fmla="*/ 0 w 4147231"/>
              <a:gd name="connsiteY0" fmla="*/ 0 h 3425990"/>
              <a:gd name="connsiteX1" fmla="*/ 4147231 w 4147231"/>
              <a:gd name="connsiteY1" fmla="*/ 0 h 3425990"/>
              <a:gd name="connsiteX2" fmla="*/ 4147231 w 4147231"/>
              <a:gd name="connsiteY2" fmla="*/ 3425990 h 3425990"/>
              <a:gd name="connsiteX3" fmla="*/ 0 w 4147231"/>
              <a:gd name="connsiteY3" fmla="*/ 3425990 h 3425990"/>
            </a:gdLst>
            <a:ahLst/>
            <a:cxnLst>
              <a:cxn ang="0">
                <a:pos x="connsiteX0" y="connsiteY0"/>
              </a:cxn>
              <a:cxn ang="0">
                <a:pos x="connsiteX1" y="connsiteY1"/>
              </a:cxn>
              <a:cxn ang="0">
                <a:pos x="connsiteX2" y="connsiteY2"/>
              </a:cxn>
              <a:cxn ang="0">
                <a:pos x="connsiteX3" y="connsiteY3"/>
              </a:cxn>
            </a:cxnLst>
            <a:rect l="l" t="t" r="r" b="b"/>
            <a:pathLst>
              <a:path w="4147231" h="3425990">
                <a:moveTo>
                  <a:pt x="0" y="0"/>
                </a:moveTo>
                <a:lnTo>
                  <a:pt x="4147231" y="0"/>
                </a:lnTo>
                <a:lnTo>
                  <a:pt x="4147231" y="3425990"/>
                </a:lnTo>
                <a:lnTo>
                  <a:pt x="0" y="3425990"/>
                </a:lnTo>
                <a:close/>
              </a:path>
            </a:pathLst>
          </a:custGeom>
        </p:spPr>
        <p:txBody>
          <a:bodyPr wrap="square">
            <a:noAutofit/>
          </a:bodyPr>
          <a:lstStyle/>
          <a:p>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0103F19-CACD-404A-B8D5-FC5D8196F1B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F578EB2-3177-4A80-8FFB-D24FFCE30372}" type="slidenum">
              <a:rPr lang="zh-CN" altLang="en-US" smtClean="0"/>
            </a:fld>
            <a:endParaRPr lang="zh-CN" altLang="en-US"/>
          </a:p>
        </p:txBody>
      </p:sp>
    </p:spTree>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空白页">
    <p:spTree>
      <p:nvGrpSpPr>
        <p:cNvPr id="1" name=""/>
        <p:cNvGrpSpPr/>
        <p:nvPr/>
      </p:nvGrpSpPr>
      <p:grpSpPr>
        <a:xfrm>
          <a:off x="0" y="0"/>
          <a:ext cx="0" cy="0"/>
          <a:chOff x="0" y="0"/>
          <a:chExt cx="0" cy="0"/>
        </a:xfrm>
      </p:grpSpPr>
      <p:sp>
        <p:nvSpPr>
          <p:cNvPr id="2" name="矩形 4"/>
          <p:cNvSpPr>
            <a:spLocks noChangeArrowheads="1"/>
          </p:cNvSpPr>
          <p:nvPr/>
        </p:nvSpPr>
        <p:spPr bwMode="auto">
          <a:xfrm>
            <a:off x="5376333" y="28759151"/>
            <a:ext cx="23706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endParaRPr lang="en-US" altLang="zh-CN" sz="2400">
              <a:latin typeface="微软雅黑" panose="020B0503020204020204" pitchFamily="34"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3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0" y="0"/>
            <a:ext cx="5696856" cy="6858000"/>
          </a:xfrm>
          <a:custGeom>
            <a:avLst/>
            <a:gdLst>
              <a:gd name="connsiteX0" fmla="*/ 0 w 5696856"/>
              <a:gd name="connsiteY0" fmla="*/ 0 h 6858000"/>
              <a:gd name="connsiteX1" fmla="*/ 4723147 w 5696856"/>
              <a:gd name="connsiteY1" fmla="*/ 0 h 6858000"/>
              <a:gd name="connsiteX2" fmla="*/ 4903966 w 5696856"/>
              <a:gd name="connsiteY2" fmla="*/ 297639 h 6858000"/>
              <a:gd name="connsiteX3" fmla="*/ 5696856 w 5696856"/>
              <a:gd name="connsiteY3" fmla="*/ 3429000 h 6858000"/>
              <a:gd name="connsiteX4" fmla="*/ 4745783 w 5696856"/>
              <a:gd name="connsiteY4" fmla="*/ 6835470 h 6858000"/>
              <a:gd name="connsiteX5" fmla="*/ 4731339 w 5696856"/>
              <a:gd name="connsiteY5" fmla="*/ 6858000 h 6858000"/>
              <a:gd name="connsiteX6" fmla="*/ 0 w 569685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6856" h="6858000">
                <a:moveTo>
                  <a:pt x="0" y="0"/>
                </a:moveTo>
                <a:lnTo>
                  <a:pt x="4723147" y="0"/>
                </a:lnTo>
                <a:lnTo>
                  <a:pt x="4903966" y="297639"/>
                </a:lnTo>
                <a:cubicBezTo>
                  <a:pt x="5409628" y="1228478"/>
                  <a:pt x="5696856" y="2295196"/>
                  <a:pt x="5696856" y="3429000"/>
                </a:cubicBezTo>
                <a:cubicBezTo>
                  <a:pt x="5696856" y="4676186"/>
                  <a:pt x="5349311" y="5842198"/>
                  <a:pt x="4745783" y="6835470"/>
                </a:cubicBezTo>
                <a:lnTo>
                  <a:pt x="4731339" y="6858000"/>
                </a:lnTo>
                <a:lnTo>
                  <a:pt x="0" y="6858000"/>
                </a:lnTo>
                <a:close/>
              </a:path>
            </a:pathLst>
          </a:custGeom>
        </p:spPr>
        <p:txBody>
          <a:bodyPr wrap="square">
            <a:noAutofit/>
          </a:bodyPr>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158848" y="1797251"/>
            <a:ext cx="1885435" cy="1857878"/>
          </a:xfrm>
          <a:custGeom>
            <a:avLst/>
            <a:gdLst>
              <a:gd name="connsiteX0" fmla="*/ 0 w 1885435"/>
              <a:gd name="connsiteY0" fmla="*/ 0 h 1857878"/>
              <a:gd name="connsiteX1" fmla="*/ 1885435 w 1885435"/>
              <a:gd name="connsiteY1" fmla="*/ 0 h 1857878"/>
              <a:gd name="connsiteX2" fmla="*/ 1885435 w 1885435"/>
              <a:gd name="connsiteY2" fmla="*/ 1857878 h 1857878"/>
              <a:gd name="connsiteX3" fmla="*/ 0 w 1885435"/>
              <a:gd name="connsiteY3" fmla="*/ 1857878 h 1857878"/>
            </a:gdLst>
            <a:ahLst/>
            <a:cxnLst>
              <a:cxn ang="0">
                <a:pos x="connsiteX0" y="connsiteY0"/>
              </a:cxn>
              <a:cxn ang="0">
                <a:pos x="connsiteX1" y="connsiteY1"/>
              </a:cxn>
              <a:cxn ang="0">
                <a:pos x="connsiteX2" y="connsiteY2"/>
              </a:cxn>
              <a:cxn ang="0">
                <a:pos x="connsiteX3" y="connsiteY3"/>
              </a:cxn>
            </a:cxnLst>
            <a:rect l="l" t="t" r="r" b="b"/>
            <a:pathLst>
              <a:path w="1885435" h="1857878">
                <a:moveTo>
                  <a:pt x="0" y="0"/>
                </a:moveTo>
                <a:lnTo>
                  <a:pt x="1885435" y="0"/>
                </a:lnTo>
                <a:lnTo>
                  <a:pt x="1885435" y="1857878"/>
                </a:lnTo>
                <a:lnTo>
                  <a:pt x="0" y="1857878"/>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821807" y="1797252"/>
            <a:ext cx="1885435" cy="1857878"/>
          </a:xfrm>
          <a:custGeom>
            <a:avLst/>
            <a:gdLst>
              <a:gd name="connsiteX0" fmla="*/ 0 w 1885435"/>
              <a:gd name="connsiteY0" fmla="*/ 0 h 1857878"/>
              <a:gd name="connsiteX1" fmla="*/ 1885435 w 1885435"/>
              <a:gd name="connsiteY1" fmla="*/ 0 h 1857878"/>
              <a:gd name="connsiteX2" fmla="*/ 1885435 w 1885435"/>
              <a:gd name="connsiteY2" fmla="*/ 1857878 h 1857878"/>
              <a:gd name="connsiteX3" fmla="*/ 0 w 1885435"/>
              <a:gd name="connsiteY3" fmla="*/ 1857878 h 1857878"/>
            </a:gdLst>
            <a:ahLst/>
            <a:cxnLst>
              <a:cxn ang="0">
                <a:pos x="connsiteX0" y="connsiteY0"/>
              </a:cxn>
              <a:cxn ang="0">
                <a:pos x="connsiteX1" y="connsiteY1"/>
              </a:cxn>
              <a:cxn ang="0">
                <a:pos x="connsiteX2" y="connsiteY2"/>
              </a:cxn>
              <a:cxn ang="0">
                <a:pos x="connsiteX3" y="connsiteY3"/>
              </a:cxn>
            </a:cxnLst>
            <a:rect l="l" t="t" r="r" b="b"/>
            <a:pathLst>
              <a:path w="1885435" h="1857878">
                <a:moveTo>
                  <a:pt x="0" y="0"/>
                </a:moveTo>
                <a:lnTo>
                  <a:pt x="1885435" y="0"/>
                </a:lnTo>
                <a:lnTo>
                  <a:pt x="1885435" y="1857878"/>
                </a:lnTo>
                <a:lnTo>
                  <a:pt x="0" y="1857878"/>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484763" y="1797255"/>
            <a:ext cx="1885435" cy="1857878"/>
          </a:xfrm>
          <a:custGeom>
            <a:avLst/>
            <a:gdLst>
              <a:gd name="connsiteX0" fmla="*/ 0 w 1885435"/>
              <a:gd name="connsiteY0" fmla="*/ 0 h 1857878"/>
              <a:gd name="connsiteX1" fmla="*/ 1885435 w 1885435"/>
              <a:gd name="connsiteY1" fmla="*/ 0 h 1857878"/>
              <a:gd name="connsiteX2" fmla="*/ 1885435 w 1885435"/>
              <a:gd name="connsiteY2" fmla="*/ 1857878 h 1857878"/>
              <a:gd name="connsiteX3" fmla="*/ 0 w 1885435"/>
              <a:gd name="connsiteY3" fmla="*/ 1857878 h 1857878"/>
            </a:gdLst>
            <a:ahLst/>
            <a:cxnLst>
              <a:cxn ang="0">
                <a:pos x="connsiteX0" y="connsiteY0"/>
              </a:cxn>
              <a:cxn ang="0">
                <a:pos x="connsiteX1" y="connsiteY1"/>
              </a:cxn>
              <a:cxn ang="0">
                <a:pos x="connsiteX2" y="connsiteY2"/>
              </a:cxn>
              <a:cxn ang="0">
                <a:pos x="connsiteX3" y="connsiteY3"/>
              </a:cxn>
            </a:cxnLst>
            <a:rect l="l" t="t" r="r" b="b"/>
            <a:pathLst>
              <a:path w="1885435" h="1857878">
                <a:moveTo>
                  <a:pt x="0" y="0"/>
                </a:moveTo>
                <a:lnTo>
                  <a:pt x="1885435" y="0"/>
                </a:lnTo>
                <a:lnTo>
                  <a:pt x="1885435" y="1857878"/>
                </a:lnTo>
                <a:lnTo>
                  <a:pt x="0" y="1857878"/>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9147720" y="1797255"/>
            <a:ext cx="1885435" cy="1857878"/>
          </a:xfrm>
          <a:custGeom>
            <a:avLst/>
            <a:gdLst>
              <a:gd name="connsiteX0" fmla="*/ 0 w 1885435"/>
              <a:gd name="connsiteY0" fmla="*/ 0 h 1857878"/>
              <a:gd name="connsiteX1" fmla="*/ 1885435 w 1885435"/>
              <a:gd name="connsiteY1" fmla="*/ 0 h 1857878"/>
              <a:gd name="connsiteX2" fmla="*/ 1885435 w 1885435"/>
              <a:gd name="connsiteY2" fmla="*/ 1857878 h 1857878"/>
              <a:gd name="connsiteX3" fmla="*/ 0 w 1885435"/>
              <a:gd name="connsiteY3" fmla="*/ 1857878 h 1857878"/>
            </a:gdLst>
            <a:ahLst/>
            <a:cxnLst>
              <a:cxn ang="0">
                <a:pos x="connsiteX0" y="connsiteY0"/>
              </a:cxn>
              <a:cxn ang="0">
                <a:pos x="connsiteX1" y="connsiteY1"/>
              </a:cxn>
              <a:cxn ang="0">
                <a:pos x="connsiteX2" y="connsiteY2"/>
              </a:cxn>
              <a:cxn ang="0">
                <a:pos x="connsiteX3" y="connsiteY3"/>
              </a:cxn>
            </a:cxnLst>
            <a:rect l="l" t="t" r="r" b="b"/>
            <a:pathLst>
              <a:path w="1885435" h="1857878">
                <a:moveTo>
                  <a:pt x="0" y="0"/>
                </a:moveTo>
                <a:lnTo>
                  <a:pt x="1885435" y="0"/>
                </a:lnTo>
                <a:lnTo>
                  <a:pt x="1885435" y="1857878"/>
                </a:lnTo>
                <a:lnTo>
                  <a:pt x="0" y="1857878"/>
                </a:lnTo>
                <a:close/>
              </a:path>
            </a:pathLst>
          </a:custGeom>
        </p:spPr>
        <p:txBody>
          <a:bodyPr wrap="square">
            <a:noAutofit/>
          </a:body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874713" y="1993901"/>
            <a:ext cx="1142354" cy="1142354"/>
          </a:xfrm>
          <a:custGeom>
            <a:avLst/>
            <a:gdLst>
              <a:gd name="connsiteX0" fmla="*/ 0 w 1142354"/>
              <a:gd name="connsiteY0" fmla="*/ 0 h 1142354"/>
              <a:gd name="connsiteX1" fmla="*/ 1142354 w 1142354"/>
              <a:gd name="connsiteY1" fmla="*/ 0 h 1142354"/>
              <a:gd name="connsiteX2" fmla="*/ 1142354 w 1142354"/>
              <a:gd name="connsiteY2" fmla="*/ 1142354 h 1142354"/>
              <a:gd name="connsiteX3" fmla="*/ 0 w 1142354"/>
              <a:gd name="connsiteY3" fmla="*/ 1142354 h 1142354"/>
            </a:gdLst>
            <a:ahLst/>
            <a:cxnLst>
              <a:cxn ang="0">
                <a:pos x="connsiteX0" y="connsiteY0"/>
              </a:cxn>
              <a:cxn ang="0">
                <a:pos x="connsiteX1" y="connsiteY1"/>
              </a:cxn>
              <a:cxn ang="0">
                <a:pos x="connsiteX2" y="connsiteY2"/>
              </a:cxn>
              <a:cxn ang="0">
                <a:pos x="connsiteX3" y="connsiteY3"/>
              </a:cxn>
            </a:cxnLst>
            <a:rect l="l" t="t" r="r" b="b"/>
            <a:pathLst>
              <a:path w="1142354" h="1142354">
                <a:moveTo>
                  <a:pt x="0" y="0"/>
                </a:moveTo>
                <a:lnTo>
                  <a:pt x="1142354" y="0"/>
                </a:lnTo>
                <a:lnTo>
                  <a:pt x="1142354" y="1142354"/>
                </a:lnTo>
                <a:lnTo>
                  <a:pt x="0" y="1142354"/>
                </a:ln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878841" y="4256730"/>
            <a:ext cx="1142356" cy="1142355"/>
          </a:xfrm>
          <a:custGeom>
            <a:avLst/>
            <a:gdLst>
              <a:gd name="connsiteX0" fmla="*/ 0 w 1142356"/>
              <a:gd name="connsiteY0" fmla="*/ 0 h 1142355"/>
              <a:gd name="connsiteX1" fmla="*/ 1142356 w 1142356"/>
              <a:gd name="connsiteY1" fmla="*/ 0 h 1142355"/>
              <a:gd name="connsiteX2" fmla="*/ 1142356 w 1142356"/>
              <a:gd name="connsiteY2" fmla="*/ 1142355 h 1142355"/>
              <a:gd name="connsiteX3" fmla="*/ 0 w 1142356"/>
              <a:gd name="connsiteY3" fmla="*/ 1142355 h 1142355"/>
            </a:gdLst>
            <a:ahLst/>
            <a:cxnLst>
              <a:cxn ang="0">
                <a:pos x="connsiteX0" y="connsiteY0"/>
              </a:cxn>
              <a:cxn ang="0">
                <a:pos x="connsiteX1" y="connsiteY1"/>
              </a:cxn>
              <a:cxn ang="0">
                <a:pos x="connsiteX2" y="connsiteY2"/>
              </a:cxn>
              <a:cxn ang="0">
                <a:pos x="connsiteX3" y="connsiteY3"/>
              </a:cxn>
            </a:cxnLst>
            <a:rect l="l" t="t" r="r" b="b"/>
            <a:pathLst>
              <a:path w="1142356" h="1142355">
                <a:moveTo>
                  <a:pt x="0" y="0"/>
                </a:moveTo>
                <a:lnTo>
                  <a:pt x="1142356" y="0"/>
                </a:lnTo>
                <a:lnTo>
                  <a:pt x="1142356" y="1142355"/>
                </a:lnTo>
                <a:lnTo>
                  <a:pt x="0" y="1142355"/>
                </a:ln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6096000" y="1993901"/>
            <a:ext cx="1142355" cy="1142355"/>
          </a:xfrm>
          <a:custGeom>
            <a:avLst/>
            <a:gdLst>
              <a:gd name="connsiteX0" fmla="*/ 0 w 1142355"/>
              <a:gd name="connsiteY0" fmla="*/ 0 h 1142355"/>
              <a:gd name="connsiteX1" fmla="*/ 1142355 w 1142355"/>
              <a:gd name="connsiteY1" fmla="*/ 0 h 1142355"/>
              <a:gd name="connsiteX2" fmla="*/ 1142355 w 1142355"/>
              <a:gd name="connsiteY2" fmla="*/ 1142355 h 1142355"/>
              <a:gd name="connsiteX3" fmla="*/ 0 w 1142355"/>
              <a:gd name="connsiteY3" fmla="*/ 1142355 h 1142355"/>
            </a:gdLst>
            <a:ahLst/>
            <a:cxnLst>
              <a:cxn ang="0">
                <a:pos x="connsiteX0" y="connsiteY0"/>
              </a:cxn>
              <a:cxn ang="0">
                <a:pos x="connsiteX1" y="connsiteY1"/>
              </a:cxn>
              <a:cxn ang="0">
                <a:pos x="connsiteX2" y="connsiteY2"/>
              </a:cxn>
              <a:cxn ang="0">
                <a:pos x="connsiteX3" y="connsiteY3"/>
              </a:cxn>
            </a:cxnLst>
            <a:rect l="l" t="t" r="r" b="b"/>
            <a:pathLst>
              <a:path w="1142355" h="1142355">
                <a:moveTo>
                  <a:pt x="0" y="0"/>
                </a:moveTo>
                <a:lnTo>
                  <a:pt x="1142355" y="0"/>
                </a:lnTo>
                <a:lnTo>
                  <a:pt x="1142355" y="1142355"/>
                </a:lnTo>
                <a:lnTo>
                  <a:pt x="0" y="1142355"/>
                </a:lnTo>
                <a:close/>
              </a:path>
            </a:pathLst>
          </a:custGeom>
        </p:spPr>
        <p:txBody>
          <a:bodyPr wrap="square">
            <a:noAutofit/>
          </a:bodyPr>
          <a:lstStyle/>
          <a:p>
            <a:endParaRPr lang="zh-CN" altLang="en-US"/>
          </a:p>
        </p:txBody>
      </p:sp>
      <p:sp>
        <p:nvSpPr>
          <p:cNvPr id="12" name="图片占位符 11"/>
          <p:cNvSpPr>
            <a:spLocks noGrp="1"/>
          </p:cNvSpPr>
          <p:nvPr>
            <p:ph type="pic" sz="quarter" idx="13"/>
          </p:nvPr>
        </p:nvSpPr>
        <p:spPr>
          <a:xfrm>
            <a:off x="6096376" y="4256730"/>
            <a:ext cx="1142355" cy="1142355"/>
          </a:xfrm>
          <a:custGeom>
            <a:avLst/>
            <a:gdLst>
              <a:gd name="connsiteX0" fmla="*/ 0 w 1142355"/>
              <a:gd name="connsiteY0" fmla="*/ 0 h 1142355"/>
              <a:gd name="connsiteX1" fmla="*/ 1142355 w 1142355"/>
              <a:gd name="connsiteY1" fmla="*/ 0 h 1142355"/>
              <a:gd name="connsiteX2" fmla="*/ 1142355 w 1142355"/>
              <a:gd name="connsiteY2" fmla="*/ 1142355 h 1142355"/>
              <a:gd name="connsiteX3" fmla="*/ 0 w 1142355"/>
              <a:gd name="connsiteY3" fmla="*/ 1142355 h 1142355"/>
            </a:gdLst>
            <a:ahLst/>
            <a:cxnLst>
              <a:cxn ang="0">
                <a:pos x="connsiteX0" y="connsiteY0"/>
              </a:cxn>
              <a:cxn ang="0">
                <a:pos x="connsiteX1" y="connsiteY1"/>
              </a:cxn>
              <a:cxn ang="0">
                <a:pos x="connsiteX2" y="connsiteY2"/>
              </a:cxn>
              <a:cxn ang="0">
                <a:pos x="connsiteX3" y="connsiteY3"/>
              </a:cxn>
            </a:cxnLst>
            <a:rect l="l" t="t" r="r" b="b"/>
            <a:pathLst>
              <a:path w="1142355" h="1142355">
                <a:moveTo>
                  <a:pt x="0" y="0"/>
                </a:moveTo>
                <a:lnTo>
                  <a:pt x="1142355" y="0"/>
                </a:lnTo>
                <a:lnTo>
                  <a:pt x="1142355" y="1142355"/>
                </a:lnTo>
                <a:lnTo>
                  <a:pt x="0" y="1142355"/>
                </a:ln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4358319" y="2050521"/>
            <a:ext cx="3496534" cy="3477958"/>
          </a:xfrm>
          <a:custGeom>
            <a:avLst/>
            <a:gdLst>
              <a:gd name="connsiteX0" fmla="*/ 1739507 w 3496534"/>
              <a:gd name="connsiteY0" fmla="*/ 1788893 h 3477958"/>
              <a:gd name="connsiteX1" fmla="*/ 2583372 w 3496534"/>
              <a:gd name="connsiteY1" fmla="*/ 2632758 h 3477958"/>
              <a:gd name="connsiteX2" fmla="*/ 1738173 w 3496534"/>
              <a:gd name="connsiteY2" fmla="*/ 3477958 h 3477958"/>
              <a:gd name="connsiteX3" fmla="*/ 894307 w 3496534"/>
              <a:gd name="connsiteY3" fmla="*/ 2634093 h 3477958"/>
              <a:gd name="connsiteX4" fmla="*/ 2651335 w 3496534"/>
              <a:gd name="connsiteY4" fmla="*/ 893641 h 3477958"/>
              <a:gd name="connsiteX5" fmla="*/ 3496534 w 3496534"/>
              <a:gd name="connsiteY5" fmla="*/ 1738840 h 3477958"/>
              <a:gd name="connsiteX6" fmla="*/ 2651335 w 3496534"/>
              <a:gd name="connsiteY6" fmla="*/ 2584040 h 3477958"/>
              <a:gd name="connsiteX7" fmla="*/ 1806135 w 3496534"/>
              <a:gd name="connsiteY7" fmla="*/ 1738840 h 3477958"/>
              <a:gd name="connsiteX8" fmla="*/ 845199 w 3496534"/>
              <a:gd name="connsiteY8" fmla="*/ 893641 h 3477958"/>
              <a:gd name="connsiteX9" fmla="*/ 1690398 w 3496534"/>
              <a:gd name="connsiteY9" fmla="*/ 1738840 h 3477958"/>
              <a:gd name="connsiteX10" fmla="*/ 845199 w 3496534"/>
              <a:gd name="connsiteY10" fmla="*/ 2584040 h 3477958"/>
              <a:gd name="connsiteX11" fmla="*/ 0 w 3496534"/>
              <a:gd name="connsiteY11" fmla="*/ 1738840 h 3477958"/>
              <a:gd name="connsiteX12" fmla="*/ 1738840 w 3496534"/>
              <a:gd name="connsiteY12" fmla="*/ 0 h 3477958"/>
              <a:gd name="connsiteX13" fmla="*/ 2584039 w 3496534"/>
              <a:gd name="connsiteY13" fmla="*/ 845199 h 3477958"/>
              <a:gd name="connsiteX14" fmla="*/ 1738839 w 3496534"/>
              <a:gd name="connsiteY14" fmla="*/ 1690399 h 3477958"/>
              <a:gd name="connsiteX15" fmla="*/ 893640 w 3496534"/>
              <a:gd name="connsiteY15" fmla="*/ 845199 h 347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96534" h="3477958">
                <a:moveTo>
                  <a:pt x="1739507" y="1788893"/>
                </a:moveTo>
                <a:lnTo>
                  <a:pt x="2583372" y="2632758"/>
                </a:lnTo>
                <a:lnTo>
                  <a:pt x="1738173" y="3477958"/>
                </a:lnTo>
                <a:lnTo>
                  <a:pt x="894307" y="2634093"/>
                </a:lnTo>
                <a:close/>
                <a:moveTo>
                  <a:pt x="2651335" y="893641"/>
                </a:moveTo>
                <a:lnTo>
                  <a:pt x="3496534" y="1738840"/>
                </a:lnTo>
                <a:lnTo>
                  <a:pt x="2651335" y="2584040"/>
                </a:lnTo>
                <a:lnTo>
                  <a:pt x="1806135" y="1738840"/>
                </a:lnTo>
                <a:close/>
                <a:moveTo>
                  <a:pt x="845199" y="893641"/>
                </a:moveTo>
                <a:lnTo>
                  <a:pt x="1690398" y="1738840"/>
                </a:lnTo>
                <a:lnTo>
                  <a:pt x="845199" y="2584040"/>
                </a:lnTo>
                <a:lnTo>
                  <a:pt x="0" y="1738840"/>
                </a:lnTo>
                <a:close/>
                <a:moveTo>
                  <a:pt x="1738840" y="0"/>
                </a:moveTo>
                <a:lnTo>
                  <a:pt x="2584039" y="845199"/>
                </a:lnTo>
                <a:lnTo>
                  <a:pt x="1738839" y="1690399"/>
                </a:lnTo>
                <a:lnTo>
                  <a:pt x="893640" y="845199"/>
                </a:lnTo>
                <a:close/>
              </a:path>
            </a:pathLst>
          </a:custGeom>
        </p:spPr>
        <p:txBody>
          <a:bodyPr wrap="square">
            <a:noAutofit/>
          </a:bodyPr>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874714" y="1803400"/>
            <a:ext cx="5221287" cy="3924300"/>
          </a:xfrm>
          <a:custGeom>
            <a:avLst/>
            <a:gdLst>
              <a:gd name="connsiteX0" fmla="*/ 0 w 5221287"/>
              <a:gd name="connsiteY0" fmla="*/ 0 h 3924300"/>
              <a:gd name="connsiteX1" fmla="*/ 5221287 w 5221287"/>
              <a:gd name="connsiteY1" fmla="*/ 0 h 3924300"/>
              <a:gd name="connsiteX2" fmla="*/ 5221287 w 5221287"/>
              <a:gd name="connsiteY2" fmla="*/ 3924300 h 3924300"/>
              <a:gd name="connsiteX3" fmla="*/ 0 w 5221287"/>
              <a:gd name="connsiteY3" fmla="*/ 3924300 h 3924300"/>
            </a:gdLst>
            <a:ahLst/>
            <a:cxnLst>
              <a:cxn ang="0">
                <a:pos x="connsiteX0" y="connsiteY0"/>
              </a:cxn>
              <a:cxn ang="0">
                <a:pos x="connsiteX1" y="connsiteY1"/>
              </a:cxn>
              <a:cxn ang="0">
                <a:pos x="connsiteX2" y="connsiteY2"/>
              </a:cxn>
              <a:cxn ang="0">
                <a:pos x="connsiteX3" y="connsiteY3"/>
              </a:cxn>
            </a:cxnLst>
            <a:rect l="l" t="t" r="r" b="b"/>
            <a:pathLst>
              <a:path w="5221287" h="3924300">
                <a:moveTo>
                  <a:pt x="0" y="0"/>
                </a:moveTo>
                <a:lnTo>
                  <a:pt x="5221287" y="0"/>
                </a:lnTo>
                <a:lnTo>
                  <a:pt x="5221287" y="3924300"/>
                </a:lnTo>
                <a:lnTo>
                  <a:pt x="0" y="3924300"/>
                </a:ln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6896100" y="1663700"/>
            <a:ext cx="4237064" cy="4249738"/>
          </a:xfrm>
          <a:custGeom>
            <a:avLst/>
            <a:gdLst>
              <a:gd name="connsiteX0" fmla="*/ 0 w 4237064"/>
              <a:gd name="connsiteY0" fmla="*/ 0 h 4249738"/>
              <a:gd name="connsiteX1" fmla="*/ 4237064 w 4237064"/>
              <a:gd name="connsiteY1" fmla="*/ 0 h 4249738"/>
              <a:gd name="connsiteX2" fmla="*/ 4237064 w 4237064"/>
              <a:gd name="connsiteY2" fmla="*/ 4249738 h 4249738"/>
              <a:gd name="connsiteX3" fmla="*/ 0 w 4237064"/>
              <a:gd name="connsiteY3" fmla="*/ 4249738 h 4249738"/>
            </a:gdLst>
            <a:ahLst/>
            <a:cxnLst>
              <a:cxn ang="0">
                <a:pos x="connsiteX0" y="connsiteY0"/>
              </a:cxn>
              <a:cxn ang="0">
                <a:pos x="connsiteX1" y="connsiteY1"/>
              </a:cxn>
              <a:cxn ang="0">
                <a:pos x="connsiteX2" y="connsiteY2"/>
              </a:cxn>
              <a:cxn ang="0">
                <a:pos x="connsiteX3" y="connsiteY3"/>
              </a:cxn>
            </a:cxnLst>
            <a:rect l="l" t="t" r="r" b="b"/>
            <a:pathLst>
              <a:path w="4237064" h="4249738">
                <a:moveTo>
                  <a:pt x="0" y="0"/>
                </a:moveTo>
                <a:lnTo>
                  <a:pt x="4237064" y="0"/>
                </a:lnTo>
                <a:lnTo>
                  <a:pt x="4237064" y="4249738"/>
                </a:lnTo>
                <a:lnTo>
                  <a:pt x="0" y="4249738"/>
                </a:lnTo>
                <a:close/>
              </a:path>
            </a:pathLst>
          </a:cu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0" y="2918073"/>
            <a:ext cx="4533900" cy="2822327"/>
          </a:xfrm>
          <a:custGeom>
            <a:avLst/>
            <a:gdLst>
              <a:gd name="connsiteX0" fmla="*/ 0 w 4533900"/>
              <a:gd name="connsiteY0" fmla="*/ 0 h 2822327"/>
              <a:gd name="connsiteX1" fmla="*/ 4533900 w 4533900"/>
              <a:gd name="connsiteY1" fmla="*/ 0 h 2822327"/>
              <a:gd name="connsiteX2" fmla="*/ 4533900 w 4533900"/>
              <a:gd name="connsiteY2" fmla="*/ 2822327 h 2822327"/>
              <a:gd name="connsiteX3" fmla="*/ 0 w 4533900"/>
              <a:gd name="connsiteY3" fmla="*/ 2822327 h 2822327"/>
            </a:gdLst>
            <a:ahLst/>
            <a:cxnLst>
              <a:cxn ang="0">
                <a:pos x="connsiteX0" y="connsiteY0"/>
              </a:cxn>
              <a:cxn ang="0">
                <a:pos x="connsiteX1" y="connsiteY1"/>
              </a:cxn>
              <a:cxn ang="0">
                <a:pos x="connsiteX2" y="connsiteY2"/>
              </a:cxn>
              <a:cxn ang="0">
                <a:pos x="connsiteX3" y="connsiteY3"/>
              </a:cxn>
            </a:cxnLst>
            <a:rect l="l" t="t" r="r" b="b"/>
            <a:pathLst>
              <a:path w="4533900" h="2822327">
                <a:moveTo>
                  <a:pt x="0" y="0"/>
                </a:moveTo>
                <a:lnTo>
                  <a:pt x="4533900" y="0"/>
                </a:lnTo>
                <a:lnTo>
                  <a:pt x="4533900" y="2822327"/>
                </a:lnTo>
                <a:lnTo>
                  <a:pt x="0" y="2822327"/>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673600" y="2918073"/>
            <a:ext cx="2946400" cy="2822327"/>
          </a:xfrm>
          <a:custGeom>
            <a:avLst/>
            <a:gdLst>
              <a:gd name="connsiteX0" fmla="*/ 0 w 2946400"/>
              <a:gd name="connsiteY0" fmla="*/ 0 h 2822327"/>
              <a:gd name="connsiteX1" fmla="*/ 2946400 w 2946400"/>
              <a:gd name="connsiteY1" fmla="*/ 0 h 2822327"/>
              <a:gd name="connsiteX2" fmla="*/ 2946400 w 2946400"/>
              <a:gd name="connsiteY2" fmla="*/ 2822327 h 2822327"/>
              <a:gd name="connsiteX3" fmla="*/ 0 w 2946400"/>
              <a:gd name="connsiteY3" fmla="*/ 2822327 h 2822327"/>
            </a:gdLst>
            <a:ahLst/>
            <a:cxnLst>
              <a:cxn ang="0">
                <a:pos x="connsiteX0" y="connsiteY0"/>
              </a:cxn>
              <a:cxn ang="0">
                <a:pos x="connsiteX1" y="connsiteY1"/>
              </a:cxn>
              <a:cxn ang="0">
                <a:pos x="connsiteX2" y="connsiteY2"/>
              </a:cxn>
              <a:cxn ang="0">
                <a:pos x="connsiteX3" y="connsiteY3"/>
              </a:cxn>
            </a:cxnLst>
            <a:rect l="l" t="t" r="r" b="b"/>
            <a:pathLst>
              <a:path w="2946400" h="2822327">
                <a:moveTo>
                  <a:pt x="0" y="0"/>
                </a:moveTo>
                <a:lnTo>
                  <a:pt x="2946400" y="0"/>
                </a:lnTo>
                <a:lnTo>
                  <a:pt x="2946400" y="2822327"/>
                </a:lnTo>
                <a:lnTo>
                  <a:pt x="0" y="2822327"/>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7759700" y="2918073"/>
            <a:ext cx="4432300" cy="2822327"/>
          </a:xfrm>
          <a:custGeom>
            <a:avLst/>
            <a:gdLst>
              <a:gd name="connsiteX0" fmla="*/ 0 w 4432300"/>
              <a:gd name="connsiteY0" fmla="*/ 0 h 2822327"/>
              <a:gd name="connsiteX1" fmla="*/ 4432300 w 4432300"/>
              <a:gd name="connsiteY1" fmla="*/ 0 h 2822327"/>
              <a:gd name="connsiteX2" fmla="*/ 4432300 w 4432300"/>
              <a:gd name="connsiteY2" fmla="*/ 2822327 h 2822327"/>
              <a:gd name="connsiteX3" fmla="*/ 0 w 4432300"/>
              <a:gd name="connsiteY3" fmla="*/ 2822327 h 2822327"/>
            </a:gdLst>
            <a:ahLst/>
            <a:cxnLst>
              <a:cxn ang="0">
                <a:pos x="connsiteX0" y="connsiteY0"/>
              </a:cxn>
              <a:cxn ang="0">
                <a:pos x="connsiteX1" y="connsiteY1"/>
              </a:cxn>
              <a:cxn ang="0">
                <a:pos x="connsiteX2" y="connsiteY2"/>
              </a:cxn>
              <a:cxn ang="0">
                <a:pos x="connsiteX3" y="connsiteY3"/>
              </a:cxn>
            </a:cxnLst>
            <a:rect l="l" t="t" r="r" b="b"/>
            <a:pathLst>
              <a:path w="4432300" h="2822327">
                <a:moveTo>
                  <a:pt x="0" y="0"/>
                </a:moveTo>
                <a:lnTo>
                  <a:pt x="4432300" y="0"/>
                </a:lnTo>
                <a:lnTo>
                  <a:pt x="4432300" y="2822327"/>
                </a:lnTo>
                <a:lnTo>
                  <a:pt x="0" y="2822327"/>
                </a:lnTo>
                <a:close/>
              </a:path>
            </a:pathLst>
          </a:custGeom>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image" Target="../media/image2.png"/><Relationship Id="rId2" Type="http://schemas.openxmlformats.org/officeDocument/2006/relationships/slideLayout" Target="../slideLayouts/slideLayout2.xml"/><Relationship Id="rId19" Type="http://schemas.openxmlformats.org/officeDocument/2006/relationships/image" Target="../media/image1.png"/><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9"/>
          <a:stretch>
            <a:fillRect/>
          </a:stretch>
        </p:blipFill>
        <p:spPr>
          <a:xfrm>
            <a:off x="0" y="269736"/>
            <a:ext cx="1719221" cy="1469263"/>
          </a:xfrm>
          <a:prstGeom prst="rect">
            <a:avLst/>
          </a:prstGeom>
        </p:spPr>
      </p:pic>
      <p:pic>
        <p:nvPicPr>
          <p:cNvPr id="3" name="图片 2"/>
          <p:cNvPicPr>
            <a:picLocks noChangeAspect="1"/>
          </p:cNvPicPr>
          <p:nvPr userDrawn="1"/>
        </p:nvPicPr>
        <p:blipFill>
          <a:blip r:embed="rId20"/>
          <a:stretch>
            <a:fillRect/>
          </a:stretch>
        </p:blipFill>
        <p:spPr>
          <a:xfrm>
            <a:off x="5711825" y="6371480"/>
            <a:ext cx="1012024" cy="353599"/>
          </a:xfrm>
          <a:prstGeom prst="rect">
            <a:avLst/>
          </a:prstGeom>
        </p:spPr>
      </p:pic>
      <p:sp>
        <p:nvSpPr>
          <p:cNvPr id="4" name="矩形 3"/>
          <p:cNvSpPr/>
          <p:nvPr userDrawn="1"/>
        </p:nvSpPr>
        <p:spPr>
          <a:xfrm>
            <a:off x="0" y="269736"/>
            <a:ext cx="588579" cy="810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4"/>
          <p:cNvSpPr/>
          <p:nvPr userDrawn="1"/>
        </p:nvSpPr>
        <p:spPr>
          <a:xfrm>
            <a:off x="672354" y="269736"/>
            <a:ext cx="202360" cy="810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6" name="直接连接符 5"/>
          <p:cNvCxnSpPr/>
          <p:nvPr userDrawn="1"/>
        </p:nvCxnSpPr>
        <p:spPr>
          <a:xfrm>
            <a:off x="1057835" y="1071746"/>
            <a:ext cx="11134165"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userDrawn="1"/>
        </p:nvGrpSpPr>
        <p:grpSpPr>
          <a:xfrm>
            <a:off x="5715000" y="6371480"/>
            <a:ext cx="762000" cy="179294"/>
            <a:chOff x="4921624" y="3119718"/>
            <a:chExt cx="762000" cy="179294"/>
          </a:xfrm>
        </p:grpSpPr>
        <p:sp>
          <p:nvSpPr>
            <p:cNvPr id="8" name="矩形 7"/>
            <p:cNvSpPr/>
            <p:nvPr userDrawn="1"/>
          </p:nvSpPr>
          <p:spPr>
            <a:xfrm>
              <a:off x="4921624" y="3119718"/>
              <a:ext cx="179294" cy="1792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5212977" y="3119718"/>
              <a:ext cx="179294" cy="1792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5504330" y="3119718"/>
              <a:ext cx="179294" cy="1792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6.xml"/><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6.xml"/><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xml"/><Relationship Id="rId2" Type="http://schemas.openxmlformats.org/officeDocument/2006/relationships/themeOverride" Target="../theme/themeOverride1.xml"/><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文本框 2"/>
          <p:cNvSpPr txBox="1">
            <a:spLocks noChangeArrowheads="1"/>
          </p:cNvSpPr>
          <p:nvPr/>
        </p:nvSpPr>
        <p:spPr bwMode="auto">
          <a:xfrm>
            <a:off x="369888" y="1550797"/>
            <a:ext cx="11536362" cy="3554799"/>
          </a:xfrm>
          <a:prstGeom prst="rect">
            <a:avLst/>
          </a:prstGeom>
          <a:solidFill>
            <a:srgbClr val="FFFF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1" tIns="60950" rIns="121901" bIns="6095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300" b="1" dirty="0">
                <a:solidFill>
                  <a:srgbClr val="002060"/>
                </a:solidFill>
                <a:ea typeface="微软雅黑" panose="020B0503020204020204" pitchFamily="34" charset="-122"/>
              </a:rPr>
              <a:t>企业所得税</a:t>
            </a:r>
            <a:r>
              <a:rPr lang="en-US" altLang="zh-CN" sz="4300" b="1" dirty="0">
                <a:solidFill>
                  <a:srgbClr val="002060"/>
                </a:solidFill>
                <a:ea typeface="微软雅黑" panose="020B0503020204020204" pitchFamily="34" charset="-122"/>
              </a:rPr>
              <a:t>——</a:t>
            </a:r>
            <a:endParaRPr lang="en-US" altLang="zh-CN" sz="4300" b="1" dirty="0">
              <a:solidFill>
                <a:srgbClr val="002060"/>
              </a:solidFill>
              <a:ea typeface="微软雅黑" panose="020B0503020204020204" pitchFamily="34" charset="-122"/>
            </a:endParaRPr>
          </a:p>
          <a:p>
            <a:pPr algn="ctr" eaLnBrk="1" hangingPunct="1"/>
            <a:endParaRPr lang="en-US" altLang="zh-CN" sz="4500" dirty="0">
              <a:solidFill>
                <a:srgbClr val="002060"/>
              </a:solidFill>
              <a:ea typeface="微软雅黑" panose="020B0503020204020204" pitchFamily="34" charset="-122"/>
            </a:endParaRPr>
          </a:p>
          <a:p>
            <a:pPr algn="ctr" eaLnBrk="1" hangingPunct="1"/>
            <a:r>
              <a:rPr lang="en-US" altLang="zh-CN" sz="4500" dirty="0" smtClean="0">
                <a:solidFill>
                  <a:srgbClr val="002060"/>
                </a:solidFill>
                <a:ea typeface="微软雅黑" panose="020B0503020204020204" pitchFamily="34" charset="-122"/>
              </a:rPr>
              <a:t>2021</a:t>
            </a:r>
            <a:r>
              <a:rPr lang="zh-CN" altLang="en-US" sz="4500" dirty="0" smtClean="0">
                <a:solidFill>
                  <a:srgbClr val="002060"/>
                </a:solidFill>
                <a:ea typeface="微软雅黑" panose="020B0503020204020204" pitchFamily="34" charset="-122"/>
              </a:rPr>
              <a:t>年研发费用加</a:t>
            </a:r>
            <a:r>
              <a:rPr lang="zh-CN" altLang="en-US" sz="4500" dirty="0">
                <a:solidFill>
                  <a:srgbClr val="002060"/>
                </a:solidFill>
                <a:ea typeface="微软雅黑" panose="020B0503020204020204" pitchFamily="34" charset="-122"/>
              </a:rPr>
              <a:t>计扣除</a:t>
            </a:r>
            <a:r>
              <a:rPr lang="zh-CN" altLang="en-US" sz="4500" dirty="0" smtClean="0">
                <a:solidFill>
                  <a:srgbClr val="002060"/>
                </a:solidFill>
                <a:ea typeface="微软雅黑" panose="020B0503020204020204" pitchFamily="34" charset="-122"/>
              </a:rPr>
              <a:t>政策讲解</a:t>
            </a:r>
            <a:endParaRPr lang="en-US" altLang="zh-CN" sz="4500" dirty="0" smtClean="0">
              <a:solidFill>
                <a:srgbClr val="002060"/>
              </a:solidFill>
              <a:ea typeface="微软雅黑" panose="020B0503020204020204" pitchFamily="34" charset="-122"/>
            </a:endParaRPr>
          </a:p>
          <a:p>
            <a:pPr algn="ctr" eaLnBrk="1" hangingPunct="1"/>
            <a:endParaRPr lang="en-US" altLang="zh-CN" sz="4500" dirty="0">
              <a:solidFill>
                <a:srgbClr val="002060"/>
              </a:solidFill>
              <a:ea typeface="微软雅黑" panose="020B0503020204020204" pitchFamily="34" charset="-122"/>
            </a:endParaRPr>
          </a:p>
          <a:p>
            <a:pPr algn="ctr" eaLnBrk="1" hangingPunct="1"/>
            <a:endParaRPr lang="en-US" altLang="zh-CN" sz="4500" dirty="0">
              <a:solidFill>
                <a:srgbClr val="002060"/>
              </a:solidFill>
              <a:ea typeface="微软雅黑" panose="020B0503020204020204" pitchFamily="34" charset="-122"/>
            </a:endParaRPr>
          </a:p>
        </p:txBody>
      </p:sp>
      <p:sp>
        <p:nvSpPr>
          <p:cNvPr id="74" name="矩形 73"/>
          <p:cNvSpPr>
            <a:spLocks noChangeArrowheads="1"/>
          </p:cNvSpPr>
          <p:nvPr/>
        </p:nvSpPr>
        <p:spPr bwMode="auto">
          <a:xfrm>
            <a:off x="3608358" y="5132532"/>
            <a:ext cx="5260975" cy="44625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1" tIns="60950" rIns="121901" bIns="6095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100" dirty="0">
                <a:solidFill>
                  <a:schemeClr val="bg1"/>
                </a:solidFill>
                <a:ea typeface="微软雅黑" panose="020B0503020204020204" pitchFamily="34" charset="-122"/>
              </a:rPr>
              <a:t>国家税务总局广东省</a:t>
            </a:r>
            <a:r>
              <a:rPr lang="zh-CN" altLang="en-US" sz="2100" dirty="0" smtClean="0">
                <a:solidFill>
                  <a:schemeClr val="bg1"/>
                </a:solidFill>
                <a:ea typeface="微软雅黑" panose="020B0503020204020204" pitchFamily="34" charset="-122"/>
              </a:rPr>
              <a:t>税务局</a:t>
            </a:r>
            <a:endParaRPr lang="zh-CN" altLang="en-US" sz="2100" dirty="0">
              <a:solidFill>
                <a:schemeClr val="bg1"/>
              </a:solidFill>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73"/>
                                        </p:tgtEl>
                                        <p:attrNameLst>
                                          <p:attrName>style.visibility</p:attrName>
                                        </p:attrNameLst>
                                      </p:cBhvr>
                                      <p:to>
                                        <p:strVal val="visible"/>
                                      </p:to>
                                    </p:set>
                                    <p:anim calcmode="lin" valueType="num">
                                      <p:cBhvr additive="base">
                                        <p:cTn id="7" dur="400" fill="hold"/>
                                        <p:tgtEl>
                                          <p:spTgt spid="73"/>
                                        </p:tgtEl>
                                        <p:attrNameLst>
                                          <p:attrName>ppt_x</p:attrName>
                                        </p:attrNameLst>
                                      </p:cBhvr>
                                      <p:tavLst>
                                        <p:tav tm="0">
                                          <p:val>
                                            <p:strVal val="1+#ppt_w/2"/>
                                          </p:val>
                                        </p:tav>
                                        <p:tav tm="100000">
                                          <p:val>
                                            <p:strVal val="#ppt_x"/>
                                          </p:val>
                                        </p:tav>
                                      </p:tavLst>
                                    </p:anim>
                                    <p:anim calcmode="lin" valueType="num">
                                      <p:cBhvr additive="base">
                                        <p:cTn id="8" dur="400" fill="hold"/>
                                        <p:tgtEl>
                                          <p:spTgt spid="73"/>
                                        </p:tgtEl>
                                        <p:attrNameLst>
                                          <p:attrName>ppt_y</p:attrName>
                                        </p:attrNameLst>
                                      </p:cBhvr>
                                      <p:tavLst>
                                        <p:tav tm="0">
                                          <p:val>
                                            <p:strVal val="#ppt_y"/>
                                          </p:val>
                                        </p:tav>
                                        <p:tav tm="100000">
                                          <p:val>
                                            <p:strVal val="#ppt_y"/>
                                          </p:val>
                                        </p:tav>
                                      </p:tavLst>
                                    </p:anim>
                                  </p:childTnLst>
                                </p:cTn>
                              </p:par>
                            </p:childTnLst>
                          </p:cTn>
                        </p:par>
                        <p:par>
                          <p:cTn id="9" fill="hold">
                            <p:stCondLst>
                              <p:cond delay="132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74"/>
                                        </p:tgtEl>
                                        <p:attrNameLst>
                                          <p:attrName>style.visibility</p:attrName>
                                        </p:attrNameLst>
                                      </p:cBhvr>
                                      <p:to>
                                        <p:strVal val="visible"/>
                                      </p:to>
                                    </p:set>
                                    <p:anim calcmode="lin" valueType="num">
                                      <p:cBhvr additive="base">
                                        <p:cTn id="12" dur="400" fill="hold"/>
                                        <p:tgtEl>
                                          <p:spTgt spid="74"/>
                                        </p:tgtEl>
                                        <p:attrNameLst>
                                          <p:attrName>ppt_x</p:attrName>
                                        </p:attrNameLst>
                                      </p:cBhvr>
                                      <p:tavLst>
                                        <p:tav tm="0">
                                          <p:val>
                                            <p:strVal val="#ppt_x"/>
                                          </p:val>
                                        </p:tav>
                                        <p:tav tm="100000">
                                          <p:val>
                                            <p:strVal val="#ppt_x"/>
                                          </p:val>
                                        </p:tav>
                                      </p:tavLst>
                                    </p:anim>
                                    <p:anim calcmode="lin" valueType="num">
                                      <p:cBhvr additive="base">
                                        <p:cTn id="13" dur="4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nimBg="1"/>
      <p:bldP spid="7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14"/>
          <p:cNvSpPr/>
          <p:nvPr/>
        </p:nvSpPr>
        <p:spPr>
          <a:xfrm>
            <a:off x="522151" y="4091063"/>
            <a:ext cx="889808" cy="987664"/>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noFill/>
          <a:ln w="12700">
            <a:solidFill>
              <a:srgbClr val="597A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方正黑体简体" panose="02010601030101010101" pitchFamily="2" charset="-122"/>
              <a:cs typeface="+mn-ea"/>
              <a:sym typeface="+mn-lt"/>
            </a:endParaRPr>
          </a:p>
        </p:txBody>
      </p:sp>
      <p:sp>
        <p:nvSpPr>
          <p:cNvPr id="16" name="任意多边形 15"/>
          <p:cNvSpPr/>
          <p:nvPr/>
        </p:nvSpPr>
        <p:spPr>
          <a:xfrm>
            <a:off x="3262043" y="4094873"/>
            <a:ext cx="889808" cy="987664"/>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noFill/>
          <a:ln w="12700">
            <a:solidFill>
              <a:srgbClr val="C12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方正黑体简体" panose="02010601030101010101" pitchFamily="2" charset="-122"/>
              <a:cs typeface="+mn-ea"/>
              <a:sym typeface="+mn-lt"/>
            </a:endParaRPr>
          </a:p>
        </p:txBody>
      </p:sp>
      <p:sp>
        <p:nvSpPr>
          <p:cNvPr id="17" name="任意多边形 16"/>
          <p:cNvSpPr/>
          <p:nvPr/>
        </p:nvSpPr>
        <p:spPr>
          <a:xfrm>
            <a:off x="6461675" y="4094843"/>
            <a:ext cx="889808" cy="987664"/>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noFill/>
          <a:ln w="12700">
            <a:solidFill>
              <a:srgbClr val="597A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方正黑体简体" panose="02010601030101010101" pitchFamily="2" charset="-122"/>
              <a:cs typeface="+mn-ea"/>
              <a:sym typeface="+mn-lt"/>
            </a:endParaRPr>
          </a:p>
        </p:txBody>
      </p:sp>
      <p:sp>
        <p:nvSpPr>
          <p:cNvPr id="19" name="TextBox 28"/>
          <p:cNvSpPr txBox="1"/>
          <p:nvPr/>
        </p:nvSpPr>
        <p:spPr>
          <a:xfrm>
            <a:off x="2298173" y="2291118"/>
            <a:ext cx="1853513" cy="368935"/>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eaLnBrk="1" hangingPunct="1"/>
            <a:r>
              <a:rPr lang="zh-CN" altLang="en-US" sz="2400" dirty="0">
                <a:sym typeface="+mn-ea"/>
              </a:rPr>
              <a:t>烟草制造业</a:t>
            </a:r>
            <a:endParaRPr kumimoji="0" lang="zh-CN" altLang="en-US" sz="2400" b="1" i="0" u="none" strike="noStrike" kern="1200" cap="none" spc="0" normalizeH="0" baseline="0" noProof="0" dirty="0">
              <a:ln>
                <a:noFill/>
              </a:ln>
              <a:solidFill>
                <a:srgbClr val="333333"/>
              </a:solidFill>
              <a:effectLst/>
              <a:uLnTx/>
              <a:uFillTx/>
              <a:latin typeface="+mn-lt"/>
              <a:ea typeface="方正黑体简体" panose="02010601030101010101" pitchFamily="2" charset="-122"/>
              <a:cs typeface="+mn-ea"/>
              <a:sym typeface="+mn-ea"/>
            </a:endParaRPr>
          </a:p>
        </p:txBody>
      </p:sp>
      <p:sp>
        <p:nvSpPr>
          <p:cNvPr id="21" name="TextBox 59"/>
          <p:cNvSpPr txBox="1"/>
          <p:nvPr/>
        </p:nvSpPr>
        <p:spPr>
          <a:xfrm>
            <a:off x="5645150" y="2306955"/>
            <a:ext cx="1899920" cy="645795"/>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sz="2400" dirty="0">
                <a:sym typeface="+mn-ea"/>
              </a:rPr>
              <a:t>住宿和餐饮业</a:t>
            </a:r>
            <a:endParaRPr lang="zh-CN" altLang="en-US" sz="1800" dirty="0">
              <a:latin typeface="微软雅黑" panose="020B0503020204020204" pitchFamily="34" charset="-122"/>
              <a:ea typeface="微软雅黑" panose="020B0503020204020204" pitchFamily="34" charset="-122"/>
            </a:endParaRPr>
          </a:p>
          <a:p>
            <a:pPr marL="0" marR="0" lvl="0" indent="0"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rgbClr val="333333"/>
              </a:solidFill>
              <a:effectLst/>
              <a:uLnTx/>
              <a:uFillTx/>
              <a:latin typeface="+mn-lt"/>
              <a:ea typeface="方正黑体简体" panose="02010601030101010101" pitchFamily="2" charset="-122"/>
              <a:cs typeface="+mn-ea"/>
              <a:sym typeface="+mn-lt"/>
            </a:endParaRPr>
          </a:p>
        </p:txBody>
      </p:sp>
      <p:sp>
        <p:nvSpPr>
          <p:cNvPr id="23" name="TextBox 61"/>
          <p:cNvSpPr txBox="1"/>
          <p:nvPr/>
        </p:nvSpPr>
        <p:spPr>
          <a:xfrm>
            <a:off x="9067373" y="2332393"/>
            <a:ext cx="1853513" cy="368935"/>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eaLnBrk="1" hangingPunct="1"/>
            <a:r>
              <a:rPr lang="zh-CN" altLang="en-US" sz="2400" dirty="0">
                <a:sym typeface="+mn-ea"/>
              </a:rPr>
              <a:t>批发和零售业</a:t>
            </a:r>
            <a:endParaRPr kumimoji="0" lang="zh-CN" altLang="en-US" sz="1800" b="1" i="0" u="none" strike="noStrike" kern="1200" cap="none" spc="0" normalizeH="0" baseline="0" noProof="0" dirty="0">
              <a:ln>
                <a:noFill/>
              </a:ln>
              <a:solidFill>
                <a:srgbClr val="333333"/>
              </a:solidFill>
              <a:effectLst/>
              <a:uLnTx/>
              <a:uFillTx/>
              <a:latin typeface="+mn-lt"/>
              <a:ea typeface="方正黑体简体" panose="02010601030101010101" pitchFamily="2" charset="-122"/>
              <a:cs typeface="+mn-ea"/>
              <a:sym typeface="+mn-lt"/>
            </a:endParaRPr>
          </a:p>
        </p:txBody>
      </p:sp>
      <p:sp>
        <p:nvSpPr>
          <p:cNvPr id="25" name="TextBox 63"/>
          <p:cNvSpPr txBox="1"/>
          <p:nvPr/>
        </p:nvSpPr>
        <p:spPr>
          <a:xfrm>
            <a:off x="1559032" y="4393129"/>
            <a:ext cx="1556109" cy="368935"/>
          </a:xfrm>
          <a:prstGeom prst="rect">
            <a:avLst/>
          </a:prstGeom>
          <a:noFill/>
        </p:spPr>
        <p:txBody>
          <a:bodyPr wrap="square" lIns="0" tIns="0" rIns="0" bIns="0" rtlCol="0">
            <a:spAutoFit/>
          </a:bodyPr>
          <a:lstStyle>
            <a:defPPr>
              <a:defRPr lang="zh-CN"/>
            </a:defPPr>
            <a:lvl1pPr>
              <a:defRPr sz="1800" b="1">
                <a:solidFill>
                  <a:schemeClr val="accent1"/>
                </a:solidFill>
                <a:latin typeface="微软雅黑" panose="020B0503020204020204" pitchFamily="34" charset="-122"/>
                <a:ea typeface="微软雅黑" panose="020B0503020204020204" pitchFamily="34" charset="-122"/>
              </a:defRPr>
            </a:lvl1pPr>
          </a:lstStyle>
          <a:p>
            <a:pPr eaLnBrk="1" hangingPunct="1"/>
            <a:r>
              <a:rPr lang="zh-CN" altLang="en-US" sz="2400" dirty="0">
                <a:solidFill>
                  <a:schemeClr val="tx2"/>
                </a:solidFill>
                <a:sym typeface="+mn-ea"/>
              </a:rPr>
              <a:t>房地产业</a:t>
            </a:r>
            <a:endParaRPr kumimoji="0" lang="zh-CN" altLang="en-US" sz="2400" b="1" i="0" u="none" strike="noStrike" kern="1200" cap="none" spc="0" normalizeH="0" baseline="0" dirty="0">
              <a:solidFill>
                <a:schemeClr val="tx2"/>
              </a:solidFill>
              <a:sym typeface="+mn-lt"/>
            </a:endParaRPr>
          </a:p>
        </p:txBody>
      </p:sp>
      <p:sp>
        <p:nvSpPr>
          <p:cNvPr id="27" name="TextBox 65"/>
          <p:cNvSpPr txBox="1"/>
          <p:nvPr/>
        </p:nvSpPr>
        <p:spPr>
          <a:xfrm>
            <a:off x="4397903" y="4208344"/>
            <a:ext cx="1599956" cy="738505"/>
          </a:xfrm>
          <a:prstGeom prst="rect">
            <a:avLst/>
          </a:prstGeom>
          <a:noFill/>
        </p:spPr>
        <p:txBody>
          <a:bodyPr wrap="square" lIns="0" tIns="0" rIns="0" bIns="0" rtlCol="0">
            <a:spAutoFit/>
          </a:bodyPr>
          <a:lstStyle>
            <a:defPPr>
              <a:defRPr lang="zh-CN"/>
            </a:defPPr>
            <a:lvl1pPr>
              <a:defRPr sz="1800" b="1">
                <a:solidFill>
                  <a:schemeClr val="accent1"/>
                </a:solidFill>
                <a:latin typeface="微软雅黑" panose="020B0503020204020204" pitchFamily="34" charset="-122"/>
                <a:ea typeface="微软雅黑" panose="020B0503020204020204" pitchFamily="34" charset="-122"/>
              </a:defRPr>
            </a:lvl1pPr>
          </a:lstStyle>
          <a:p>
            <a:pPr algn="l" eaLnBrk="1" hangingPunct="1"/>
            <a:r>
              <a:rPr lang="zh-CN" altLang="en-US" sz="2400" dirty="0">
                <a:solidFill>
                  <a:schemeClr val="tx2"/>
                </a:solidFill>
                <a:sym typeface="+mn-ea"/>
              </a:rPr>
              <a:t>租赁和商务服务业</a:t>
            </a:r>
            <a:endParaRPr kumimoji="0" lang="zh-CN" altLang="en-US" sz="2400" b="1" i="0" u="none" strike="noStrike" kern="1200" cap="none" spc="0" normalizeH="0" baseline="0" dirty="0">
              <a:solidFill>
                <a:schemeClr val="tx2"/>
              </a:solidFill>
              <a:sym typeface="+mn-lt"/>
            </a:endParaRPr>
          </a:p>
        </p:txBody>
      </p:sp>
      <p:sp>
        <p:nvSpPr>
          <p:cNvPr id="29" name="TextBox 67"/>
          <p:cNvSpPr txBox="1"/>
          <p:nvPr/>
        </p:nvSpPr>
        <p:spPr>
          <a:xfrm>
            <a:off x="7650053" y="4362014"/>
            <a:ext cx="1255368" cy="368935"/>
          </a:xfrm>
          <a:prstGeom prst="rect">
            <a:avLst/>
          </a:prstGeom>
          <a:noFill/>
        </p:spPr>
        <p:txBody>
          <a:bodyPr wrap="square" lIns="0" tIns="0" rIns="0" bIns="0" rtlCol="0">
            <a:spAutoFit/>
          </a:bodyPr>
          <a:lstStyle>
            <a:defPPr>
              <a:defRPr lang="zh-CN"/>
            </a:defPPr>
            <a:lvl1pPr>
              <a:defRPr sz="1800" b="1">
                <a:solidFill>
                  <a:schemeClr val="accent1"/>
                </a:solidFill>
                <a:latin typeface="微软雅黑" panose="020B0503020204020204" pitchFamily="34" charset="-122"/>
                <a:ea typeface="微软雅黑" panose="020B0503020204020204" pitchFamily="34" charset="-122"/>
              </a:defRPr>
            </a:lvl1pPr>
          </a:lstStyle>
          <a:p>
            <a:pPr eaLnBrk="1" hangingPunct="1"/>
            <a:r>
              <a:rPr lang="zh-CN" altLang="en-US" sz="2400" dirty="0">
                <a:solidFill>
                  <a:schemeClr val="tx2"/>
                </a:solidFill>
                <a:sym typeface="+mn-ea"/>
              </a:rPr>
              <a:t>娱乐业</a:t>
            </a:r>
            <a:endParaRPr kumimoji="0" lang="zh-CN" altLang="en-US" sz="1800" b="1" i="0" u="none" strike="noStrike" kern="1200" cap="none" spc="0" normalizeH="0" baseline="0" noProof="0" dirty="0">
              <a:ln>
                <a:noFill/>
              </a:ln>
              <a:solidFill>
                <a:srgbClr val="333333"/>
              </a:solidFill>
              <a:effectLst/>
              <a:uLnTx/>
              <a:uFillTx/>
              <a:latin typeface="+mn-lt"/>
              <a:ea typeface="方正黑体简体" panose="02010601030101010101" pitchFamily="2" charset="-122"/>
              <a:cs typeface="+mn-ea"/>
              <a:sym typeface="+mn-lt"/>
            </a:endParaRPr>
          </a:p>
        </p:txBody>
      </p:sp>
      <p:sp>
        <p:nvSpPr>
          <p:cNvPr id="30" name="任意多边形 29"/>
          <p:cNvSpPr/>
          <p:nvPr/>
        </p:nvSpPr>
        <p:spPr>
          <a:xfrm>
            <a:off x="1280976" y="1981693"/>
            <a:ext cx="889808" cy="987664"/>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noFill/>
          <a:ln w="12700">
            <a:solidFill>
              <a:srgbClr val="C12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方正黑体简体" panose="02010601030101010101" pitchFamily="2" charset="-122"/>
              <a:cs typeface="+mn-ea"/>
              <a:sym typeface="+mn-lt"/>
            </a:endParaRPr>
          </a:p>
        </p:txBody>
      </p:sp>
      <p:sp>
        <p:nvSpPr>
          <p:cNvPr id="31" name="任意多边形 30"/>
          <p:cNvSpPr/>
          <p:nvPr/>
        </p:nvSpPr>
        <p:spPr>
          <a:xfrm>
            <a:off x="4672378" y="2106788"/>
            <a:ext cx="889808" cy="987664"/>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noFill/>
          <a:ln w="12700">
            <a:solidFill>
              <a:srgbClr val="597A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方正黑体简体" panose="02010601030101010101" pitchFamily="2" charset="-122"/>
              <a:cs typeface="+mn-ea"/>
              <a:sym typeface="+mn-lt"/>
            </a:endParaRPr>
          </a:p>
        </p:txBody>
      </p:sp>
      <p:sp>
        <p:nvSpPr>
          <p:cNvPr id="32" name="任意多边形 31"/>
          <p:cNvSpPr/>
          <p:nvPr/>
        </p:nvSpPr>
        <p:spPr>
          <a:xfrm>
            <a:off x="7834128" y="2102948"/>
            <a:ext cx="889808" cy="987664"/>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noFill/>
          <a:ln w="12700">
            <a:solidFill>
              <a:srgbClr val="C12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方正黑体简体" panose="02010601030101010101" pitchFamily="2" charset="-122"/>
              <a:cs typeface="+mn-ea"/>
              <a:sym typeface="+mn-lt"/>
            </a:endParaRPr>
          </a:p>
        </p:txBody>
      </p:sp>
      <p:sp>
        <p:nvSpPr>
          <p:cNvPr id="33" name="KSO_Shape"/>
          <p:cNvSpPr/>
          <p:nvPr/>
        </p:nvSpPr>
        <p:spPr bwMode="auto">
          <a:xfrm>
            <a:off x="1472439" y="2332648"/>
            <a:ext cx="506882" cy="34806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C1253A"/>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ea typeface="方正黑体简体" panose="02010601030101010101" pitchFamily="2" charset="-122"/>
              <a:cs typeface="+mn-ea"/>
              <a:sym typeface="+mn-lt"/>
            </a:endParaRPr>
          </a:p>
        </p:txBody>
      </p:sp>
      <p:sp>
        <p:nvSpPr>
          <p:cNvPr id="34" name="KSO_Shape"/>
          <p:cNvSpPr/>
          <p:nvPr/>
        </p:nvSpPr>
        <p:spPr bwMode="auto">
          <a:xfrm>
            <a:off x="4884373" y="2396378"/>
            <a:ext cx="472062" cy="467342"/>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597AA0"/>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ea typeface="方正黑体简体" panose="02010601030101010101" pitchFamily="2" charset="-122"/>
              <a:cs typeface="+mn-ea"/>
              <a:sym typeface="+mn-lt"/>
            </a:endParaRPr>
          </a:p>
        </p:txBody>
      </p:sp>
      <p:sp>
        <p:nvSpPr>
          <p:cNvPr id="35" name="KSO_Shape"/>
          <p:cNvSpPr/>
          <p:nvPr/>
        </p:nvSpPr>
        <p:spPr bwMode="auto">
          <a:xfrm>
            <a:off x="753738" y="4407364"/>
            <a:ext cx="426634" cy="362638"/>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597AA0"/>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ea typeface="方正黑体简体" panose="02010601030101010101" pitchFamily="2" charset="-122"/>
              <a:cs typeface="+mn-ea"/>
              <a:sym typeface="+mn-lt"/>
            </a:endParaRPr>
          </a:p>
        </p:txBody>
      </p:sp>
      <p:sp>
        <p:nvSpPr>
          <p:cNvPr id="36" name="KSO_Shape"/>
          <p:cNvSpPr/>
          <p:nvPr/>
        </p:nvSpPr>
        <p:spPr>
          <a:xfrm>
            <a:off x="8070705" y="2396378"/>
            <a:ext cx="413678" cy="413678"/>
          </a:xfrm>
          <a:custGeom>
            <a:avLst/>
            <a:gdLst>
              <a:gd name="connsiteX0" fmla="*/ 1063385 w 1944000"/>
              <a:gd name="connsiteY0" fmla="*/ 1082014 h 1944000"/>
              <a:gd name="connsiteX1" fmla="*/ 1093900 w 1944000"/>
              <a:gd name="connsiteY1" fmla="*/ 1089952 h 1944000"/>
              <a:gd name="connsiteX2" fmla="*/ 1121871 w 1944000"/>
              <a:gd name="connsiteY2" fmla="*/ 1097572 h 1944000"/>
              <a:gd name="connsiteX3" fmla="*/ 1146982 w 1944000"/>
              <a:gd name="connsiteY3" fmla="*/ 1104557 h 1944000"/>
              <a:gd name="connsiteX4" fmla="*/ 1169550 w 1944000"/>
              <a:gd name="connsiteY4" fmla="*/ 1111542 h 1944000"/>
              <a:gd name="connsiteX5" fmla="*/ 1188940 w 1944000"/>
              <a:gd name="connsiteY5" fmla="*/ 1118209 h 1944000"/>
              <a:gd name="connsiteX6" fmla="*/ 1205469 w 1944000"/>
              <a:gd name="connsiteY6" fmla="*/ 1124559 h 1944000"/>
              <a:gd name="connsiteX7" fmla="*/ 1212779 w 1944000"/>
              <a:gd name="connsiteY7" fmla="*/ 1127734 h 1944000"/>
              <a:gd name="connsiteX8" fmla="*/ 1219137 w 1944000"/>
              <a:gd name="connsiteY8" fmla="*/ 1130592 h 1944000"/>
              <a:gd name="connsiteX9" fmla="*/ 1225176 w 1944000"/>
              <a:gd name="connsiteY9" fmla="*/ 1133449 h 1944000"/>
              <a:gd name="connsiteX10" fmla="*/ 1230262 w 1944000"/>
              <a:gd name="connsiteY10" fmla="*/ 1136307 h 1944000"/>
              <a:gd name="connsiteX11" fmla="*/ 1238526 w 1944000"/>
              <a:gd name="connsiteY11" fmla="*/ 1141704 h 1944000"/>
              <a:gd name="connsiteX12" fmla="*/ 1245837 w 1944000"/>
              <a:gd name="connsiteY12" fmla="*/ 1146784 h 1944000"/>
              <a:gd name="connsiteX13" fmla="*/ 1253148 w 1944000"/>
              <a:gd name="connsiteY13" fmla="*/ 1152499 h 1944000"/>
              <a:gd name="connsiteX14" fmla="*/ 1259823 w 1944000"/>
              <a:gd name="connsiteY14" fmla="*/ 1158532 h 1944000"/>
              <a:gd name="connsiteX15" fmla="*/ 1265862 w 1944000"/>
              <a:gd name="connsiteY15" fmla="*/ 1164564 h 1944000"/>
              <a:gd name="connsiteX16" fmla="*/ 1271266 w 1944000"/>
              <a:gd name="connsiteY16" fmla="*/ 1170914 h 1944000"/>
              <a:gd name="connsiteX17" fmla="*/ 1276351 w 1944000"/>
              <a:gd name="connsiteY17" fmla="*/ 1177582 h 1944000"/>
              <a:gd name="connsiteX18" fmla="*/ 1280801 w 1944000"/>
              <a:gd name="connsiteY18" fmla="*/ 1184567 h 1944000"/>
              <a:gd name="connsiteX19" fmla="*/ 1284934 w 1944000"/>
              <a:gd name="connsiteY19" fmla="*/ 1191234 h 1944000"/>
              <a:gd name="connsiteX20" fmla="*/ 1288112 w 1944000"/>
              <a:gd name="connsiteY20" fmla="*/ 1198537 h 1944000"/>
              <a:gd name="connsiteX21" fmla="*/ 1291291 w 1944000"/>
              <a:gd name="connsiteY21" fmla="*/ 1206157 h 1944000"/>
              <a:gd name="connsiteX22" fmla="*/ 1293516 w 1944000"/>
              <a:gd name="connsiteY22" fmla="*/ 1214094 h 1944000"/>
              <a:gd name="connsiteX23" fmla="*/ 1295423 w 1944000"/>
              <a:gd name="connsiteY23" fmla="*/ 1222032 h 1944000"/>
              <a:gd name="connsiteX24" fmla="*/ 1296694 w 1944000"/>
              <a:gd name="connsiteY24" fmla="*/ 1230287 h 1944000"/>
              <a:gd name="connsiteX25" fmla="*/ 1297330 w 1944000"/>
              <a:gd name="connsiteY25" fmla="*/ 1238859 h 1944000"/>
              <a:gd name="connsiteX26" fmla="*/ 1297648 w 1944000"/>
              <a:gd name="connsiteY26" fmla="*/ 1247432 h 1944000"/>
              <a:gd name="connsiteX27" fmla="*/ 1297330 w 1944000"/>
              <a:gd name="connsiteY27" fmla="*/ 1257275 h 1944000"/>
              <a:gd name="connsiteX28" fmla="*/ 1296377 w 1944000"/>
              <a:gd name="connsiteY28" fmla="*/ 1266800 h 1944000"/>
              <a:gd name="connsiteX29" fmla="*/ 1295105 w 1944000"/>
              <a:gd name="connsiteY29" fmla="*/ 1276007 h 1944000"/>
              <a:gd name="connsiteX30" fmla="*/ 1292880 w 1944000"/>
              <a:gd name="connsiteY30" fmla="*/ 1285215 h 1944000"/>
              <a:gd name="connsiteX31" fmla="*/ 1290019 w 1944000"/>
              <a:gd name="connsiteY31" fmla="*/ 1294422 h 1944000"/>
              <a:gd name="connsiteX32" fmla="*/ 1286841 w 1944000"/>
              <a:gd name="connsiteY32" fmla="*/ 1303312 h 1944000"/>
              <a:gd name="connsiteX33" fmla="*/ 1283344 w 1944000"/>
              <a:gd name="connsiteY33" fmla="*/ 1312202 h 1944000"/>
              <a:gd name="connsiteX34" fmla="*/ 1278576 w 1944000"/>
              <a:gd name="connsiteY34" fmla="*/ 1320775 h 1944000"/>
              <a:gd name="connsiteX35" fmla="*/ 1273808 w 1944000"/>
              <a:gd name="connsiteY35" fmla="*/ 1329347 h 1944000"/>
              <a:gd name="connsiteX36" fmla="*/ 1267769 w 1944000"/>
              <a:gd name="connsiteY36" fmla="*/ 1337602 h 1944000"/>
              <a:gd name="connsiteX37" fmla="*/ 1261412 w 1944000"/>
              <a:gd name="connsiteY37" fmla="*/ 1345857 h 1944000"/>
              <a:gd name="connsiteX38" fmla="*/ 1254737 w 1944000"/>
              <a:gd name="connsiteY38" fmla="*/ 1353795 h 1944000"/>
              <a:gd name="connsiteX39" fmla="*/ 1247426 w 1944000"/>
              <a:gd name="connsiteY39" fmla="*/ 1361732 h 1944000"/>
              <a:gd name="connsiteX40" fmla="*/ 1239162 w 1944000"/>
              <a:gd name="connsiteY40" fmla="*/ 1369670 h 1944000"/>
              <a:gd name="connsiteX41" fmla="*/ 1230580 w 1944000"/>
              <a:gd name="connsiteY41" fmla="*/ 1376655 h 1944000"/>
              <a:gd name="connsiteX42" fmla="*/ 1221362 w 1944000"/>
              <a:gd name="connsiteY42" fmla="*/ 1384275 h 1944000"/>
              <a:gd name="connsiteX43" fmla="*/ 1214051 w 1944000"/>
              <a:gd name="connsiteY43" fmla="*/ 1389672 h 1944000"/>
              <a:gd name="connsiteX44" fmla="*/ 1206422 w 1944000"/>
              <a:gd name="connsiteY44" fmla="*/ 1394435 h 1944000"/>
              <a:gd name="connsiteX45" fmla="*/ 1198476 w 1944000"/>
              <a:gd name="connsiteY45" fmla="*/ 1399515 h 1944000"/>
              <a:gd name="connsiteX46" fmla="*/ 1190211 w 1944000"/>
              <a:gd name="connsiteY46" fmla="*/ 1403960 h 1944000"/>
              <a:gd name="connsiteX47" fmla="*/ 1181311 w 1944000"/>
              <a:gd name="connsiteY47" fmla="*/ 1408087 h 1944000"/>
              <a:gd name="connsiteX48" fmla="*/ 1172411 w 1944000"/>
              <a:gd name="connsiteY48" fmla="*/ 1411897 h 1944000"/>
              <a:gd name="connsiteX49" fmla="*/ 1163193 w 1944000"/>
              <a:gd name="connsiteY49" fmla="*/ 1416025 h 1944000"/>
              <a:gd name="connsiteX50" fmla="*/ 1153340 w 1944000"/>
              <a:gd name="connsiteY50" fmla="*/ 1419517 h 1944000"/>
              <a:gd name="connsiteX51" fmla="*/ 1143486 w 1944000"/>
              <a:gd name="connsiteY51" fmla="*/ 1422692 h 1944000"/>
              <a:gd name="connsiteX52" fmla="*/ 1132997 w 1944000"/>
              <a:gd name="connsiteY52" fmla="*/ 1425867 h 1944000"/>
              <a:gd name="connsiteX53" fmla="*/ 1122189 w 1944000"/>
              <a:gd name="connsiteY53" fmla="*/ 1428407 h 1944000"/>
              <a:gd name="connsiteX54" fmla="*/ 1111064 w 1944000"/>
              <a:gd name="connsiteY54" fmla="*/ 1431265 h 1944000"/>
              <a:gd name="connsiteX55" fmla="*/ 1099621 w 1944000"/>
              <a:gd name="connsiteY55" fmla="*/ 1433487 h 1944000"/>
              <a:gd name="connsiteX56" fmla="*/ 1087860 w 1944000"/>
              <a:gd name="connsiteY56" fmla="*/ 1435392 h 1944000"/>
              <a:gd name="connsiteX57" fmla="*/ 1075782 w 1944000"/>
              <a:gd name="connsiteY57" fmla="*/ 1436980 h 1944000"/>
              <a:gd name="connsiteX58" fmla="*/ 1063385 w 1944000"/>
              <a:gd name="connsiteY58" fmla="*/ 1438567 h 1944000"/>
              <a:gd name="connsiteX59" fmla="*/ 880616 w 1944000"/>
              <a:gd name="connsiteY59" fmla="*/ 505752 h 1944000"/>
              <a:gd name="connsiteX60" fmla="*/ 880616 w 1944000"/>
              <a:gd name="connsiteY60" fmla="*/ 814362 h 1944000"/>
              <a:gd name="connsiteX61" fmla="*/ 847241 w 1944000"/>
              <a:gd name="connsiteY61" fmla="*/ 805789 h 1944000"/>
              <a:gd name="connsiteX62" fmla="*/ 820223 w 1944000"/>
              <a:gd name="connsiteY62" fmla="*/ 798804 h 1944000"/>
              <a:gd name="connsiteX63" fmla="*/ 799879 w 1944000"/>
              <a:gd name="connsiteY63" fmla="*/ 793089 h 1944000"/>
              <a:gd name="connsiteX64" fmla="*/ 785894 w 1944000"/>
              <a:gd name="connsiteY64" fmla="*/ 788327 h 1944000"/>
              <a:gd name="connsiteX65" fmla="*/ 771590 w 1944000"/>
              <a:gd name="connsiteY65" fmla="*/ 782929 h 1944000"/>
              <a:gd name="connsiteX66" fmla="*/ 757922 w 1944000"/>
              <a:gd name="connsiteY66" fmla="*/ 776897 h 1944000"/>
              <a:gd name="connsiteX67" fmla="*/ 745843 w 1944000"/>
              <a:gd name="connsiteY67" fmla="*/ 770229 h 1944000"/>
              <a:gd name="connsiteX68" fmla="*/ 739804 w 1944000"/>
              <a:gd name="connsiteY68" fmla="*/ 767054 h 1944000"/>
              <a:gd name="connsiteX69" fmla="*/ 734400 w 1944000"/>
              <a:gd name="connsiteY69" fmla="*/ 763879 h 1944000"/>
              <a:gd name="connsiteX70" fmla="*/ 728679 w 1944000"/>
              <a:gd name="connsiteY70" fmla="*/ 760069 h 1944000"/>
              <a:gd name="connsiteX71" fmla="*/ 723593 w 1944000"/>
              <a:gd name="connsiteY71" fmla="*/ 756577 h 1944000"/>
              <a:gd name="connsiteX72" fmla="*/ 718825 w 1944000"/>
              <a:gd name="connsiteY72" fmla="*/ 752767 h 1944000"/>
              <a:gd name="connsiteX73" fmla="*/ 714057 w 1944000"/>
              <a:gd name="connsiteY73" fmla="*/ 749274 h 1944000"/>
              <a:gd name="connsiteX74" fmla="*/ 709925 w 1944000"/>
              <a:gd name="connsiteY74" fmla="*/ 745464 h 1944000"/>
              <a:gd name="connsiteX75" fmla="*/ 705475 w 1944000"/>
              <a:gd name="connsiteY75" fmla="*/ 741337 h 1944000"/>
              <a:gd name="connsiteX76" fmla="*/ 701979 w 1944000"/>
              <a:gd name="connsiteY76" fmla="*/ 737209 h 1944000"/>
              <a:gd name="connsiteX77" fmla="*/ 698164 w 1944000"/>
              <a:gd name="connsiteY77" fmla="*/ 733082 h 1944000"/>
              <a:gd name="connsiteX78" fmla="*/ 694668 w 1944000"/>
              <a:gd name="connsiteY78" fmla="*/ 728954 h 1944000"/>
              <a:gd name="connsiteX79" fmla="*/ 691807 w 1944000"/>
              <a:gd name="connsiteY79" fmla="*/ 724827 h 1944000"/>
              <a:gd name="connsiteX80" fmla="*/ 688629 w 1944000"/>
              <a:gd name="connsiteY80" fmla="*/ 720699 h 1944000"/>
              <a:gd name="connsiteX81" fmla="*/ 686086 w 1944000"/>
              <a:gd name="connsiteY81" fmla="*/ 716254 h 1944000"/>
              <a:gd name="connsiteX82" fmla="*/ 683543 w 1944000"/>
              <a:gd name="connsiteY82" fmla="*/ 712127 h 1944000"/>
              <a:gd name="connsiteX83" fmla="*/ 681000 w 1944000"/>
              <a:gd name="connsiteY83" fmla="*/ 707682 h 1944000"/>
              <a:gd name="connsiteX84" fmla="*/ 679093 w 1944000"/>
              <a:gd name="connsiteY84" fmla="*/ 703237 h 1944000"/>
              <a:gd name="connsiteX85" fmla="*/ 677186 w 1944000"/>
              <a:gd name="connsiteY85" fmla="*/ 698474 h 1944000"/>
              <a:gd name="connsiteX86" fmla="*/ 675596 w 1944000"/>
              <a:gd name="connsiteY86" fmla="*/ 694347 h 1944000"/>
              <a:gd name="connsiteX87" fmla="*/ 674325 w 1944000"/>
              <a:gd name="connsiteY87" fmla="*/ 689584 h 1944000"/>
              <a:gd name="connsiteX88" fmla="*/ 673053 w 1944000"/>
              <a:gd name="connsiteY88" fmla="*/ 684822 h 1944000"/>
              <a:gd name="connsiteX89" fmla="*/ 671782 w 1944000"/>
              <a:gd name="connsiteY89" fmla="*/ 680059 h 1944000"/>
              <a:gd name="connsiteX90" fmla="*/ 671146 w 1944000"/>
              <a:gd name="connsiteY90" fmla="*/ 675297 h 1944000"/>
              <a:gd name="connsiteX91" fmla="*/ 670511 w 1944000"/>
              <a:gd name="connsiteY91" fmla="*/ 670217 h 1944000"/>
              <a:gd name="connsiteX92" fmla="*/ 670193 w 1944000"/>
              <a:gd name="connsiteY92" fmla="*/ 665137 h 1944000"/>
              <a:gd name="connsiteX93" fmla="*/ 670193 w 1944000"/>
              <a:gd name="connsiteY93" fmla="*/ 660374 h 1944000"/>
              <a:gd name="connsiteX94" fmla="*/ 670511 w 1944000"/>
              <a:gd name="connsiteY94" fmla="*/ 652437 h 1944000"/>
              <a:gd name="connsiteX95" fmla="*/ 671146 w 1944000"/>
              <a:gd name="connsiteY95" fmla="*/ 644499 h 1944000"/>
              <a:gd name="connsiteX96" fmla="*/ 672736 w 1944000"/>
              <a:gd name="connsiteY96" fmla="*/ 636879 h 1944000"/>
              <a:gd name="connsiteX97" fmla="*/ 674643 w 1944000"/>
              <a:gd name="connsiteY97" fmla="*/ 629259 h 1944000"/>
              <a:gd name="connsiteX98" fmla="*/ 676868 w 1944000"/>
              <a:gd name="connsiteY98" fmla="*/ 622274 h 1944000"/>
              <a:gd name="connsiteX99" fmla="*/ 679728 w 1944000"/>
              <a:gd name="connsiteY99" fmla="*/ 614972 h 1944000"/>
              <a:gd name="connsiteX100" fmla="*/ 683225 w 1944000"/>
              <a:gd name="connsiteY100" fmla="*/ 607669 h 1944000"/>
              <a:gd name="connsiteX101" fmla="*/ 687039 w 1944000"/>
              <a:gd name="connsiteY101" fmla="*/ 600684 h 1944000"/>
              <a:gd name="connsiteX102" fmla="*/ 691807 w 1944000"/>
              <a:gd name="connsiteY102" fmla="*/ 593699 h 1944000"/>
              <a:gd name="connsiteX103" fmla="*/ 696575 w 1944000"/>
              <a:gd name="connsiteY103" fmla="*/ 587349 h 1944000"/>
              <a:gd name="connsiteX104" fmla="*/ 702297 w 1944000"/>
              <a:gd name="connsiteY104" fmla="*/ 580682 h 1944000"/>
              <a:gd name="connsiteX105" fmla="*/ 708336 w 1944000"/>
              <a:gd name="connsiteY105" fmla="*/ 574014 h 1944000"/>
              <a:gd name="connsiteX106" fmla="*/ 714693 w 1944000"/>
              <a:gd name="connsiteY106" fmla="*/ 567664 h 1944000"/>
              <a:gd name="connsiteX107" fmla="*/ 722004 w 1944000"/>
              <a:gd name="connsiteY107" fmla="*/ 561632 h 1944000"/>
              <a:gd name="connsiteX108" fmla="*/ 729632 w 1944000"/>
              <a:gd name="connsiteY108" fmla="*/ 555282 h 1944000"/>
              <a:gd name="connsiteX109" fmla="*/ 737897 w 1944000"/>
              <a:gd name="connsiteY109" fmla="*/ 549249 h 1944000"/>
              <a:gd name="connsiteX110" fmla="*/ 743936 w 1944000"/>
              <a:gd name="connsiteY110" fmla="*/ 545122 h 1944000"/>
              <a:gd name="connsiteX111" fmla="*/ 750293 w 1944000"/>
              <a:gd name="connsiteY111" fmla="*/ 540994 h 1944000"/>
              <a:gd name="connsiteX112" fmla="*/ 757286 w 1944000"/>
              <a:gd name="connsiteY112" fmla="*/ 537502 h 1944000"/>
              <a:gd name="connsiteX113" fmla="*/ 764597 w 1944000"/>
              <a:gd name="connsiteY113" fmla="*/ 533692 h 1944000"/>
              <a:gd name="connsiteX114" fmla="*/ 772544 w 1944000"/>
              <a:gd name="connsiteY114" fmla="*/ 530517 h 1944000"/>
              <a:gd name="connsiteX115" fmla="*/ 780490 w 1944000"/>
              <a:gd name="connsiteY115" fmla="*/ 527342 h 1944000"/>
              <a:gd name="connsiteX116" fmla="*/ 789072 w 1944000"/>
              <a:gd name="connsiteY116" fmla="*/ 524167 h 1944000"/>
              <a:gd name="connsiteX117" fmla="*/ 797654 w 1944000"/>
              <a:gd name="connsiteY117" fmla="*/ 521627 h 1944000"/>
              <a:gd name="connsiteX118" fmla="*/ 806872 w 1944000"/>
              <a:gd name="connsiteY118" fmla="*/ 519087 h 1944000"/>
              <a:gd name="connsiteX119" fmla="*/ 816408 w 1944000"/>
              <a:gd name="connsiteY119" fmla="*/ 516229 h 1944000"/>
              <a:gd name="connsiteX120" fmla="*/ 825944 w 1944000"/>
              <a:gd name="connsiteY120" fmla="*/ 514324 h 1944000"/>
              <a:gd name="connsiteX121" fmla="*/ 836116 w 1944000"/>
              <a:gd name="connsiteY121" fmla="*/ 512102 h 1944000"/>
              <a:gd name="connsiteX122" fmla="*/ 846923 w 1944000"/>
              <a:gd name="connsiteY122" fmla="*/ 510514 h 1944000"/>
              <a:gd name="connsiteX123" fmla="*/ 858048 w 1944000"/>
              <a:gd name="connsiteY123" fmla="*/ 508927 h 1944000"/>
              <a:gd name="connsiteX124" fmla="*/ 869173 w 1944000"/>
              <a:gd name="connsiteY124" fmla="*/ 507022 h 1944000"/>
              <a:gd name="connsiteX125" fmla="*/ 880616 w 1944000"/>
              <a:gd name="connsiteY125" fmla="*/ 217144 h 1944000"/>
              <a:gd name="connsiteX126" fmla="*/ 880616 w 1944000"/>
              <a:gd name="connsiteY126" fmla="*/ 333984 h 1944000"/>
              <a:gd name="connsiteX127" fmla="*/ 863451 w 1944000"/>
              <a:gd name="connsiteY127" fmla="*/ 335254 h 1944000"/>
              <a:gd name="connsiteX128" fmla="*/ 846287 w 1944000"/>
              <a:gd name="connsiteY128" fmla="*/ 337159 h 1944000"/>
              <a:gd name="connsiteX129" fmla="*/ 829440 w 1944000"/>
              <a:gd name="connsiteY129" fmla="*/ 339382 h 1944000"/>
              <a:gd name="connsiteX130" fmla="*/ 812912 w 1944000"/>
              <a:gd name="connsiteY130" fmla="*/ 341922 h 1944000"/>
              <a:gd name="connsiteX131" fmla="*/ 796701 w 1944000"/>
              <a:gd name="connsiteY131" fmla="*/ 344779 h 1944000"/>
              <a:gd name="connsiteX132" fmla="*/ 780490 w 1944000"/>
              <a:gd name="connsiteY132" fmla="*/ 347954 h 1944000"/>
              <a:gd name="connsiteX133" fmla="*/ 764279 w 1944000"/>
              <a:gd name="connsiteY133" fmla="*/ 351764 h 1944000"/>
              <a:gd name="connsiteX134" fmla="*/ 748386 w 1944000"/>
              <a:gd name="connsiteY134" fmla="*/ 355892 h 1944000"/>
              <a:gd name="connsiteX135" fmla="*/ 726136 w 1944000"/>
              <a:gd name="connsiteY135" fmla="*/ 362242 h 1944000"/>
              <a:gd name="connsiteX136" fmla="*/ 704839 w 1944000"/>
              <a:gd name="connsiteY136" fmla="*/ 368909 h 1944000"/>
              <a:gd name="connsiteX137" fmla="*/ 684814 w 1944000"/>
              <a:gd name="connsiteY137" fmla="*/ 375894 h 1944000"/>
              <a:gd name="connsiteX138" fmla="*/ 666061 w 1944000"/>
              <a:gd name="connsiteY138" fmla="*/ 383197 h 1944000"/>
              <a:gd name="connsiteX139" fmla="*/ 657160 w 1944000"/>
              <a:gd name="connsiteY139" fmla="*/ 387324 h 1944000"/>
              <a:gd name="connsiteX140" fmla="*/ 648260 w 1944000"/>
              <a:gd name="connsiteY140" fmla="*/ 391134 h 1944000"/>
              <a:gd name="connsiteX141" fmla="*/ 639996 w 1944000"/>
              <a:gd name="connsiteY141" fmla="*/ 395262 h 1944000"/>
              <a:gd name="connsiteX142" fmla="*/ 632050 w 1944000"/>
              <a:gd name="connsiteY142" fmla="*/ 399072 h 1944000"/>
              <a:gd name="connsiteX143" fmla="*/ 624103 w 1944000"/>
              <a:gd name="connsiteY143" fmla="*/ 403517 h 1944000"/>
              <a:gd name="connsiteX144" fmla="*/ 616792 w 1944000"/>
              <a:gd name="connsiteY144" fmla="*/ 407644 h 1944000"/>
              <a:gd name="connsiteX145" fmla="*/ 609481 w 1944000"/>
              <a:gd name="connsiteY145" fmla="*/ 412089 h 1944000"/>
              <a:gd name="connsiteX146" fmla="*/ 602806 w 1944000"/>
              <a:gd name="connsiteY146" fmla="*/ 416534 h 1944000"/>
              <a:gd name="connsiteX147" fmla="*/ 593906 w 1944000"/>
              <a:gd name="connsiteY147" fmla="*/ 422567 h 1944000"/>
              <a:gd name="connsiteX148" fmla="*/ 585642 w 1944000"/>
              <a:gd name="connsiteY148" fmla="*/ 428282 h 1944000"/>
              <a:gd name="connsiteX149" fmla="*/ 577060 w 1944000"/>
              <a:gd name="connsiteY149" fmla="*/ 434632 h 1944000"/>
              <a:gd name="connsiteX150" fmla="*/ 569113 w 1944000"/>
              <a:gd name="connsiteY150" fmla="*/ 440982 h 1944000"/>
              <a:gd name="connsiteX151" fmla="*/ 561167 w 1944000"/>
              <a:gd name="connsiteY151" fmla="*/ 447967 h 1944000"/>
              <a:gd name="connsiteX152" fmla="*/ 553538 w 1944000"/>
              <a:gd name="connsiteY152" fmla="*/ 454317 h 1944000"/>
              <a:gd name="connsiteX153" fmla="*/ 545910 w 1944000"/>
              <a:gd name="connsiteY153" fmla="*/ 461302 h 1944000"/>
              <a:gd name="connsiteX154" fmla="*/ 538917 w 1944000"/>
              <a:gd name="connsiteY154" fmla="*/ 468604 h 1944000"/>
              <a:gd name="connsiteX155" fmla="*/ 532241 w 1944000"/>
              <a:gd name="connsiteY155" fmla="*/ 475907 h 1944000"/>
              <a:gd name="connsiteX156" fmla="*/ 525249 w 1944000"/>
              <a:gd name="connsiteY156" fmla="*/ 483527 h 1944000"/>
              <a:gd name="connsiteX157" fmla="*/ 518891 w 1944000"/>
              <a:gd name="connsiteY157" fmla="*/ 491464 h 1944000"/>
              <a:gd name="connsiteX158" fmla="*/ 512534 w 1944000"/>
              <a:gd name="connsiteY158" fmla="*/ 499402 h 1944000"/>
              <a:gd name="connsiteX159" fmla="*/ 506813 w 1944000"/>
              <a:gd name="connsiteY159" fmla="*/ 507022 h 1944000"/>
              <a:gd name="connsiteX160" fmla="*/ 501091 w 1944000"/>
              <a:gd name="connsiteY160" fmla="*/ 515277 h 1944000"/>
              <a:gd name="connsiteX161" fmla="*/ 495370 w 1944000"/>
              <a:gd name="connsiteY161" fmla="*/ 523849 h 1944000"/>
              <a:gd name="connsiteX162" fmla="*/ 490284 w 1944000"/>
              <a:gd name="connsiteY162" fmla="*/ 532422 h 1944000"/>
              <a:gd name="connsiteX163" fmla="*/ 485198 w 1944000"/>
              <a:gd name="connsiteY163" fmla="*/ 541312 h 1944000"/>
              <a:gd name="connsiteX164" fmla="*/ 480430 w 1944000"/>
              <a:gd name="connsiteY164" fmla="*/ 550202 h 1944000"/>
              <a:gd name="connsiteX165" fmla="*/ 475980 w 1944000"/>
              <a:gd name="connsiteY165" fmla="*/ 559092 h 1944000"/>
              <a:gd name="connsiteX166" fmla="*/ 472166 w 1944000"/>
              <a:gd name="connsiteY166" fmla="*/ 568299 h 1944000"/>
              <a:gd name="connsiteX167" fmla="*/ 468352 w 1944000"/>
              <a:gd name="connsiteY167" fmla="*/ 577507 h 1944000"/>
              <a:gd name="connsiteX168" fmla="*/ 464855 w 1944000"/>
              <a:gd name="connsiteY168" fmla="*/ 586714 h 1944000"/>
              <a:gd name="connsiteX169" fmla="*/ 461994 w 1944000"/>
              <a:gd name="connsiteY169" fmla="*/ 596239 h 1944000"/>
              <a:gd name="connsiteX170" fmla="*/ 459134 w 1944000"/>
              <a:gd name="connsiteY170" fmla="*/ 605764 h 1944000"/>
              <a:gd name="connsiteX171" fmla="*/ 456591 w 1944000"/>
              <a:gd name="connsiteY171" fmla="*/ 615289 h 1944000"/>
              <a:gd name="connsiteX172" fmla="*/ 454684 w 1944000"/>
              <a:gd name="connsiteY172" fmla="*/ 624814 h 1944000"/>
              <a:gd name="connsiteX173" fmla="*/ 453094 w 1944000"/>
              <a:gd name="connsiteY173" fmla="*/ 634657 h 1944000"/>
              <a:gd name="connsiteX174" fmla="*/ 451187 w 1944000"/>
              <a:gd name="connsiteY174" fmla="*/ 644182 h 1944000"/>
              <a:gd name="connsiteX175" fmla="*/ 450234 w 1944000"/>
              <a:gd name="connsiteY175" fmla="*/ 654024 h 1944000"/>
              <a:gd name="connsiteX176" fmla="*/ 449280 w 1944000"/>
              <a:gd name="connsiteY176" fmla="*/ 664184 h 1944000"/>
              <a:gd name="connsiteX177" fmla="*/ 448962 w 1944000"/>
              <a:gd name="connsiteY177" fmla="*/ 674344 h 1944000"/>
              <a:gd name="connsiteX178" fmla="*/ 448644 w 1944000"/>
              <a:gd name="connsiteY178" fmla="*/ 684822 h 1944000"/>
              <a:gd name="connsiteX179" fmla="*/ 448962 w 1944000"/>
              <a:gd name="connsiteY179" fmla="*/ 695934 h 1944000"/>
              <a:gd name="connsiteX180" fmla="*/ 449598 w 1944000"/>
              <a:gd name="connsiteY180" fmla="*/ 706729 h 1944000"/>
              <a:gd name="connsiteX181" fmla="*/ 450552 w 1944000"/>
              <a:gd name="connsiteY181" fmla="*/ 717842 h 1944000"/>
              <a:gd name="connsiteX182" fmla="*/ 452141 w 1944000"/>
              <a:gd name="connsiteY182" fmla="*/ 728637 h 1944000"/>
              <a:gd name="connsiteX183" fmla="*/ 453730 w 1944000"/>
              <a:gd name="connsiteY183" fmla="*/ 739432 h 1944000"/>
              <a:gd name="connsiteX184" fmla="*/ 455955 w 1944000"/>
              <a:gd name="connsiteY184" fmla="*/ 749909 h 1944000"/>
              <a:gd name="connsiteX185" fmla="*/ 458180 w 1944000"/>
              <a:gd name="connsiteY185" fmla="*/ 760387 h 1944000"/>
              <a:gd name="connsiteX186" fmla="*/ 461359 w 1944000"/>
              <a:gd name="connsiteY186" fmla="*/ 770547 h 1944000"/>
              <a:gd name="connsiteX187" fmla="*/ 464537 w 1944000"/>
              <a:gd name="connsiteY187" fmla="*/ 781024 h 1944000"/>
              <a:gd name="connsiteX188" fmla="*/ 468352 w 1944000"/>
              <a:gd name="connsiteY188" fmla="*/ 791184 h 1944000"/>
              <a:gd name="connsiteX189" fmla="*/ 472484 w 1944000"/>
              <a:gd name="connsiteY189" fmla="*/ 801027 h 1944000"/>
              <a:gd name="connsiteX190" fmla="*/ 476934 w 1944000"/>
              <a:gd name="connsiteY190" fmla="*/ 810869 h 1944000"/>
              <a:gd name="connsiteX191" fmla="*/ 482020 w 1944000"/>
              <a:gd name="connsiteY191" fmla="*/ 820712 h 1944000"/>
              <a:gd name="connsiteX192" fmla="*/ 487423 w 1944000"/>
              <a:gd name="connsiteY192" fmla="*/ 830237 h 1944000"/>
              <a:gd name="connsiteX193" fmla="*/ 492827 w 1944000"/>
              <a:gd name="connsiteY193" fmla="*/ 839762 h 1944000"/>
              <a:gd name="connsiteX194" fmla="*/ 498866 w 1944000"/>
              <a:gd name="connsiteY194" fmla="*/ 848969 h 1944000"/>
              <a:gd name="connsiteX195" fmla="*/ 505541 w 1944000"/>
              <a:gd name="connsiteY195" fmla="*/ 858177 h 1944000"/>
              <a:gd name="connsiteX196" fmla="*/ 512216 w 1944000"/>
              <a:gd name="connsiteY196" fmla="*/ 867067 h 1944000"/>
              <a:gd name="connsiteX197" fmla="*/ 519527 w 1944000"/>
              <a:gd name="connsiteY197" fmla="*/ 875957 h 1944000"/>
              <a:gd name="connsiteX198" fmla="*/ 527156 w 1944000"/>
              <a:gd name="connsiteY198" fmla="*/ 884212 h 1944000"/>
              <a:gd name="connsiteX199" fmla="*/ 535102 w 1944000"/>
              <a:gd name="connsiteY199" fmla="*/ 892467 h 1944000"/>
              <a:gd name="connsiteX200" fmla="*/ 543367 w 1944000"/>
              <a:gd name="connsiteY200" fmla="*/ 900404 h 1944000"/>
              <a:gd name="connsiteX201" fmla="*/ 551949 w 1944000"/>
              <a:gd name="connsiteY201" fmla="*/ 908024 h 1944000"/>
              <a:gd name="connsiteX202" fmla="*/ 561167 w 1944000"/>
              <a:gd name="connsiteY202" fmla="*/ 915644 h 1944000"/>
              <a:gd name="connsiteX203" fmla="*/ 570385 w 1944000"/>
              <a:gd name="connsiteY203" fmla="*/ 922947 h 1944000"/>
              <a:gd name="connsiteX204" fmla="*/ 580238 w 1944000"/>
              <a:gd name="connsiteY204" fmla="*/ 929932 h 1944000"/>
              <a:gd name="connsiteX205" fmla="*/ 590410 w 1944000"/>
              <a:gd name="connsiteY205" fmla="*/ 936282 h 1944000"/>
              <a:gd name="connsiteX206" fmla="*/ 600899 w 1944000"/>
              <a:gd name="connsiteY206" fmla="*/ 942632 h 1944000"/>
              <a:gd name="connsiteX207" fmla="*/ 611706 w 1944000"/>
              <a:gd name="connsiteY207" fmla="*/ 948982 h 1944000"/>
              <a:gd name="connsiteX208" fmla="*/ 623149 w 1944000"/>
              <a:gd name="connsiteY208" fmla="*/ 954697 h 1944000"/>
              <a:gd name="connsiteX209" fmla="*/ 634592 w 1944000"/>
              <a:gd name="connsiteY209" fmla="*/ 960412 h 1944000"/>
              <a:gd name="connsiteX210" fmla="*/ 646671 w 1944000"/>
              <a:gd name="connsiteY210" fmla="*/ 966127 h 1944000"/>
              <a:gd name="connsiteX211" fmla="*/ 666378 w 1944000"/>
              <a:gd name="connsiteY211" fmla="*/ 974064 h 1944000"/>
              <a:gd name="connsiteX212" fmla="*/ 688629 w 1944000"/>
              <a:gd name="connsiteY212" fmla="*/ 982637 h 1944000"/>
              <a:gd name="connsiteX213" fmla="*/ 713739 w 1944000"/>
              <a:gd name="connsiteY213" fmla="*/ 991209 h 1944000"/>
              <a:gd name="connsiteX214" fmla="*/ 741711 w 1944000"/>
              <a:gd name="connsiteY214" fmla="*/ 1000099 h 1944000"/>
              <a:gd name="connsiteX215" fmla="*/ 772544 w 1944000"/>
              <a:gd name="connsiteY215" fmla="*/ 1009307 h 1944000"/>
              <a:gd name="connsiteX216" fmla="*/ 805919 w 1944000"/>
              <a:gd name="connsiteY216" fmla="*/ 1018514 h 1944000"/>
              <a:gd name="connsiteX217" fmla="*/ 841837 w 1944000"/>
              <a:gd name="connsiteY217" fmla="*/ 1028357 h 1944000"/>
              <a:gd name="connsiteX218" fmla="*/ 880616 w 1944000"/>
              <a:gd name="connsiteY218" fmla="*/ 1038199 h 1944000"/>
              <a:gd name="connsiteX219" fmla="*/ 880616 w 1944000"/>
              <a:gd name="connsiteY219" fmla="*/ 1433487 h 1944000"/>
              <a:gd name="connsiteX220" fmla="*/ 870444 w 1944000"/>
              <a:gd name="connsiteY220" fmla="*/ 1431582 h 1944000"/>
              <a:gd name="connsiteX221" fmla="*/ 860591 w 1944000"/>
              <a:gd name="connsiteY221" fmla="*/ 1429042 h 1944000"/>
              <a:gd name="connsiteX222" fmla="*/ 850737 w 1944000"/>
              <a:gd name="connsiteY222" fmla="*/ 1426820 h 1944000"/>
              <a:gd name="connsiteX223" fmla="*/ 841519 w 1944000"/>
              <a:gd name="connsiteY223" fmla="*/ 1424280 h 1944000"/>
              <a:gd name="connsiteX224" fmla="*/ 831983 w 1944000"/>
              <a:gd name="connsiteY224" fmla="*/ 1421422 h 1944000"/>
              <a:gd name="connsiteX225" fmla="*/ 823083 w 1944000"/>
              <a:gd name="connsiteY225" fmla="*/ 1418247 h 1944000"/>
              <a:gd name="connsiteX226" fmla="*/ 814183 w 1944000"/>
              <a:gd name="connsiteY226" fmla="*/ 1415072 h 1944000"/>
              <a:gd name="connsiteX227" fmla="*/ 805283 w 1944000"/>
              <a:gd name="connsiteY227" fmla="*/ 1411580 h 1944000"/>
              <a:gd name="connsiteX228" fmla="*/ 796701 w 1944000"/>
              <a:gd name="connsiteY228" fmla="*/ 1408087 h 1944000"/>
              <a:gd name="connsiteX229" fmla="*/ 788437 w 1944000"/>
              <a:gd name="connsiteY229" fmla="*/ 1404277 h 1944000"/>
              <a:gd name="connsiteX230" fmla="*/ 780490 w 1944000"/>
              <a:gd name="connsiteY230" fmla="*/ 1400150 h 1944000"/>
              <a:gd name="connsiteX231" fmla="*/ 772544 w 1944000"/>
              <a:gd name="connsiteY231" fmla="*/ 1396022 h 1944000"/>
              <a:gd name="connsiteX232" fmla="*/ 764915 w 1944000"/>
              <a:gd name="connsiteY232" fmla="*/ 1391260 h 1944000"/>
              <a:gd name="connsiteX233" fmla="*/ 757604 w 1944000"/>
              <a:gd name="connsiteY233" fmla="*/ 1386815 h 1944000"/>
              <a:gd name="connsiteX234" fmla="*/ 750293 w 1944000"/>
              <a:gd name="connsiteY234" fmla="*/ 1381735 h 1944000"/>
              <a:gd name="connsiteX235" fmla="*/ 743618 w 1944000"/>
              <a:gd name="connsiteY235" fmla="*/ 1376655 h 1944000"/>
              <a:gd name="connsiteX236" fmla="*/ 732811 w 1944000"/>
              <a:gd name="connsiteY236" fmla="*/ 1368082 h 1944000"/>
              <a:gd name="connsiteX237" fmla="*/ 722640 w 1944000"/>
              <a:gd name="connsiteY237" fmla="*/ 1359192 h 1944000"/>
              <a:gd name="connsiteX238" fmla="*/ 713104 w 1944000"/>
              <a:gd name="connsiteY238" fmla="*/ 1349985 h 1944000"/>
              <a:gd name="connsiteX239" fmla="*/ 704204 w 1944000"/>
              <a:gd name="connsiteY239" fmla="*/ 1340142 h 1944000"/>
              <a:gd name="connsiteX240" fmla="*/ 695621 w 1944000"/>
              <a:gd name="connsiteY240" fmla="*/ 1329982 h 1944000"/>
              <a:gd name="connsiteX241" fmla="*/ 687675 w 1944000"/>
              <a:gd name="connsiteY241" fmla="*/ 1319187 h 1944000"/>
              <a:gd name="connsiteX242" fmla="*/ 680046 w 1944000"/>
              <a:gd name="connsiteY242" fmla="*/ 1308075 h 1944000"/>
              <a:gd name="connsiteX243" fmla="*/ 673371 w 1944000"/>
              <a:gd name="connsiteY243" fmla="*/ 1296327 h 1944000"/>
              <a:gd name="connsiteX244" fmla="*/ 667014 w 1944000"/>
              <a:gd name="connsiteY244" fmla="*/ 1284262 h 1944000"/>
              <a:gd name="connsiteX245" fmla="*/ 660975 w 1944000"/>
              <a:gd name="connsiteY245" fmla="*/ 1271562 h 1944000"/>
              <a:gd name="connsiteX246" fmla="*/ 655889 w 1944000"/>
              <a:gd name="connsiteY246" fmla="*/ 1258862 h 1944000"/>
              <a:gd name="connsiteX247" fmla="*/ 651121 w 1944000"/>
              <a:gd name="connsiteY247" fmla="*/ 1245209 h 1944000"/>
              <a:gd name="connsiteX248" fmla="*/ 646989 w 1944000"/>
              <a:gd name="connsiteY248" fmla="*/ 1231557 h 1944000"/>
              <a:gd name="connsiteX249" fmla="*/ 642857 w 1944000"/>
              <a:gd name="connsiteY249" fmla="*/ 1217269 h 1944000"/>
              <a:gd name="connsiteX250" fmla="*/ 639996 w 1944000"/>
              <a:gd name="connsiteY250" fmla="*/ 1202664 h 1944000"/>
              <a:gd name="connsiteX251" fmla="*/ 637453 w 1944000"/>
              <a:gd name="connsiteY251" fmla="*/ 1187424 h 1944000"/>
              <a:gd name="connsiteX252" fmla="*/ 410819 w 1944000"/>
              <a:gd name="connsiteY252" fmla="*/ 1219492 h 1944000"/>
              <a:gd name="connsiteX253" fmla="*/ 413044 w 1944000"/>
              <a:gd name="connsiteY253" fmla="*/ 1231557 h 1944000"/>
              <a:gd name="connsiteX254" fmla="*/ 415587 w 1944000"/>
              <a:gd name="connsiteY254" fmla="*/ 1243304 h 1944000"/>
              <a:gd name="connsiteX255" fmla="*/ 418766 w 1944000"/>
              <a:gd name="connsiteY255" fmla="*/ 1255370 h 1944000"/>
              <a:gd name="connsiteX256" fmla="*/ 421626 w 1944000"/>
              <a:gd name="connsiteY256" fmla="*/ 1266800 h 1944000"/>
              <a:gd name="connsiteX257" fmla="*/ 424805 w 1944000"/>
              <a:gd name="connsiteY257" fmla="*/ 1278230 h 1944000"/>
              <a:gd name="connsiteX258" fmla="*/ 428619 w 1944000"/>
              <a:gd name="connsiteY258" fmla="*/ 1289660 h 1944000"/>
              <a:gd name="connsiteX259" fmla="*/ 432116 w 1944000"/>
              <a:gd name="connsiteY259" fmla="*/ 1300455 h 1944000"/>
              <a:gd name="connsiteX260" fmla="*/ 435930 w 1944000"/>
              <a:gd name="connsiteY260" fmla="*/ 1311250 h 1944000"/>
              <a:gd name="connsiteX261" fmla="*/ 440062 w 1944000"/>
              <a:gd name="connsiteY261" fmla="*/ 1321727 h 1944000"/>
              <a:gd name="connsiteX262" fmla="*/ 444512 w 1944000"/>
              <a:gd name="connsiteY262" fmla="*/ 1332205 h 1944000"/>
              <a:gd name="connsiteX263" fmla="*/ 448644 w 1944000"/>
              <a:gd name="connsiteY263" fmla="*/ 1342682 h 1944000"/>
              <a:gd name="connsiteX264" fmla="*/ 453412 w 1944000"/>
              <a:gd name="connsiteY264" fmla="*/ 1352525 h 1944000"/>
              <a:gd name="connsiteX265" fmla="*/ 458180 w 1944000"/>
              <a:gd name="connsiteY265" fmla="*/ 1362367 h 1944000"/>
              <a:gd name="connsiteX266" fmla="*/ 463266 w 1944000"/>
              <a:gd name="connsiteY266" fmla="*/ 1372210 h 1944000"/>
              <a:gd name="connsiteX267" fmla="*/ 468352 w 1944000"/>
              <a:gd name="connsiteY267" fmla="*/ 1381735 h 1944000"/>
              <a:gd name="connsiteX268" fmla="*/ 473755 w 1944000"/>
              <a:gd name="connsiteY268" fmla="*/ 1390942 h 1944000"/>
              <a:gd name="connsiteX269" fmla="*/ 479477 w 1944000"/>
              <a:gd name="connsiteY269" fmla="*/ 1399832 h 1944000"/>
              <a:gd name="connsiteX270" fmla="*/ 485198 w 1944000"/>
              <a:gd name="connsiteY270" fmla="*/ 1409040 h 1944000"/>
              <a:gd name="connsiteX271" fmla="*/ 491238 w 1944000"/>
              <a:gd name="connsiteY271" fmla="*/ 1417612 h 1944000"/>
              <a:gd name="connsiteX272" fmla="*/ 497595 w 1944000"/>
              <a:gd name="connsiteY272" fmla="*/ 1426185 h 1944000"/>
              <a:gd name="connsiteX273" fmla="*/ 503634 w 1944000"/>
              <a:gd name="connsiteY273" fmla="*/ 1434757 h 1944000"/>
              <a:gd name="connsiteX274" fmla="*/ 510309 w 1944000"/>
              <a:gd name="connsiteY274" fmla="*/ 1442695 h 1944000"/>
              <a:gd name="connsiteX275" fmla="*/ 517302 w 1944000"/>
              <a:gd name="connsiteY275" fmla="*/ 1450950 h 1944000"/>
              <a:gd name="connsiteX276" fmla="*/ 524295 w 1944000"/>
              <a:gd name="connsiteY276" fmla="*/ 1458570 h 1944000"/>
              <a:gd name="connsiteX277" fmla="*/ 531288 w 1944000"/>
              <a:gd name="connsiteY277" fmla="*/ 1466190 h 1944000"/>
              <a:gd name="connsiteX278" fmla="*/ 538599 w 1944000"/>
              <a:gd name="connsiteY278" fmla="*/ 1473492 h 1944000"/>
              <a:gd name="connsiteX279" fmla="*/ 546227 w 1944000"/>
              <a:gd name="connsiteY279" fmla="*/ 1480795 h 1944000"/>
              <a:gd name="connsiteX280" fmla="*/ 553856 w 1944000"/>
              <a:gd name="connsiteY280" fmla="*/ 1487780 h 1944000"/>
              <a:gd name="connsiteX281" fmla="*/ 561802 w 1944000"/>
              <a:gd name="connsiteY281" fmla="*/ 1494765 h 1944000"/>
              <a:gd name="connsiteX282" fmla="*/ 570067 w 1944000"/>
              <a:gd name="connsiteY282" fmla="*/ 1501750 h 1944000"/>
              <a:gd name="connsiteX283" fmla="*/ 578331 w 1944000"/>
              <a:gd name="connsiteY283" fmla="*/ 1507782 h 1944000"/>
              <a:gd name="connsiteX284" fmla="*/ 586913 w 1944000"/>
              <a:gd name="connsiteY284" fmla="*/ 1514132 h 1944000"/>
              <a:gd name="connsiteX285" fmla="*/ 600581 w 1944000"/>
              <a:gd name="connsiteY285" fmla="*/ 1523657 h 1944000"/>
              <a:gd name="connsiteX286" fmla="*/ 615203 w 1944000"/>
              <a:gd name="connsiteY286" fmla="*/ 1532865 h 1944000"/>
              <a:gd name="connsiteX287" fmla="*/ 630142 w 1944000"/>
              <a:gd name="connsiteY287" fmla="*/ 1541437 h 1944000"/>
              <a:gd name="connsiteX288" fmla="*/ 645717 w 1944000"/>
              <a:gd name="connsiteY288" fmla="*/ 1549375 h 1944000"/>
              <a:gd name="connsiteX289" fmla="*/ 661928 w 1944000"/>
              <a:gd name="connsiteY289" fmla="*/ 1556995 h 1944000"/>
              <a:gd name="connsiteX290" fmla="*/ 678775 w 1944000"/>
              <a:gd name="connsiteY290" fmla="*/ 1563980 h 1944000"/>
              <a:gd name="connsiteX291" fmla="*/ 696257 w 1944000"/>
              <a:gd name="connsiteY291" fmla="*/ 1570647 h 1944000"/>
              <a:gd name="connsiteX292" fmla="*/ 714375 w 1944000"/>
              <a:gd name="connsiteY292" fmla="*/ 1576680 h 1944000"/>
              <a:gd name="connsiteX293" fmla="*/ 733129 w 1944000"/>
              <a:gd name="connsiteY293" fmla="*/ 1582395 h 1944000"/>
              <a:gd name="connsiteX294" fmla="*/ 752518 w 1944000"/>
              <a:gd name="connsiteY294" fmla="*/ 1587475 h 1944000"/>
              <a:gd name="connsiteX295" fmla="*/ 772544 w 1944000"/>
              <a:gd name="connsiteY295" fmla="*/ 1592237 h 1944000"/>
              <a:gd name="connsiteX296" fmla="*/ 792887 w 1944000"/>
              <a:gd name="connsiteY296" fmla="*/ 1596365 h 1944000"/>
              <a:gd name="connsiteX297" fmla="*/ 814183 w 1944000"/>
              <a:gd name="connsiteY297" fmla="*/ 1600175 h 1944000"/>
              <a:gd name="connsiteX298" fmla="*/ 835480 w 1944000"/>
              <a:gd name="connsiteY298" fmla="*/ 1603350 h 1944000"/>
              <a:gd name="connsiteX299" fmla="*/ 858048 w 1944000"/>
              <a:gd name="connsiteY299" fmla="*/ 1606525 h 1944000"/>
              <a:gd name="connsiteX300" fmla="*/ 880616 w 1944000"/>
              <a:gd name="connsiteY300" fmla="*/ 1608747 h 1944000"/>
              <a:gd name="connsiteX301" fmla="*/ 880616 w 1944000"/>
              <a:gd name="connsiteY301" fmla="*/ 1726857 h 1944000"/>
              <a:gd name="connsiteX302" fmla="*/ 1063385 w 1944000"/>
              <a:gd name="connsiteY302" fmla="*/ 1726857 h 1944000"/>
              <a:gd name="connsiteX303" fmla="*/ 1063385 w 1944000"/>
              <a:gd name="connsiteY303" fmla="*/ 1610652 h 1944000"/>
              <a:gd name="connsiteX304" fmla="*/ 1077371 w 1944000"/>
              <a:gd name="connsiteY304" fmla="*/ 1609382 h 1944000"/>
              <a:gd name="connsiteX305" fmla="*/ 1091675 w 1944000"/>
              <a:gd name="connsiteY305" fmla="*/ 1607795 h 1944000"/>
              <a:gd name="connsiteX306" fmla="*/ 1105661 w 1944000"/>
              <a:gd name="connsiteY306" fmla="*/ 1606207 h 1944000"/>
              <a:gd name="connsiteX307" fmla="*/ 1119329 w 1944000"/>
              <a:gd name="connsiteY307" fmla="*/ 1603985 h 1944000"/>
              <a:gd name="connsiteX308" fmla="*/ 1133314 w 1944000"/>
              <a:gd name="connsiteY308" fmla="*/ 1602080 h 1944000"/>
              <a:gd name="connsiteX309" fmla="*/ 1146665 w 1944000"/>
              <a:gd name="connsiteY309" fmla="*/ 1599857 h 1944000"/>
              <a:gd name="connsiteX310" fmla="*/ 1160015 w 1944000"/>
              <a:gd name="connsiteY310" fmla="*/ 1597317 h 1944000"/>
              <a:gd name="connsiteX311" fmla="*/ 1173047 w 1944000"/>
              <a:gd name="connsiteY311" fmla="*/ 1594142 h 1944000"/>
              <a:gd name="connsiteX312" fmla="*/ 1186397 w 1944000"/>
              <a:gd name="connsiteY312" fmla="*/ 1591285 h 1944000"/>
              <a:gd name="connsiteX313" fmla="*/ 1199111 w 1944000"/>
              <a:gd name="connsiteY313" fmla="*/ 1587792 h 1944000"/>
              <a:gd name="connsiteX314" fmla="*/ 1212144 w 1944000"/>
              <a:gd name="connsiteY314" fmla="*/ 1584300 h 1944000"/>
              <a:gd name="connsiteX315" fmla="*/ 1224540 w 1944000"/>
              <a:gd name="connsiteY315" fmla="*/ 1580807 h 1944000"/>
              <a:gd name="connsiteX316" fmla="*/ 1236937 w 1944000"/>
              <a:gd name="connsiteY316" fmla="*/ 1576680 h 1944000"/>
              <a:gd name="connsiteX317" fmla="*/ 1249333 w 1944000"/>
              <a:gd name="connsiteY317" fmla="*/ 1572552 h 1944000"/>
              <a:gd name="connsiteX318" fmla="*/ 1261412 w 1944000"/>
              <a:gd name="connsiteY318" fmla="*/ 1567790 h 1944000"/>
              <a:gd name="connsiteX319" fmla="*/ 1273491 w 1944000"/>
              <a:gd name="connsiteY319" fmla="*/ 1563345 h 1944000"/>
              <a:gd name="connsiteX320" fmla="*/ 1288748 w 1944000"/>
              <a:gd name="connsiteY320" fmla="*/ 1556995 h 1944000"/>
              <a:gd name="connsiteX321" fmla="*/ 1304005 w 1944000"/>
              <a:gd name="connsiteY321" fmla="*/ 1550010 h 1944000"/>
              <a:gd name="connsiteX322" fmla="*/ 1318627 w 1944000"/>
              <a:gd name="connsiteY322" fmla="*/ 1543025 h 1944000"/>
              <a:gd name="connsiteX323" fmla="*/ 1332613 w 1944000"/>
              <a:gd name="connsiteY323" fmla="*/ 1535722 h 1944000"/>
              <a:gd name="connsiteX324" fmla="*/ 1346598 w 1944000"/>
              <a:gd name="connsiteY324" fmla="*/ 1528102 h 1944000"/>
              <a:gd name="connsiteX325" fmla="*/ 1359631 w 1944000"/>
              <a:gd name="connsiteY325" fmla="*/ 1519847 h 1944000"/>
              <a:gd name="connsiteX326" fmla="*/ 1372345 w 1944000"/>
              <a:gd name="connsiteY326" fmla="*/ 1511592 h 1944000"/>
              <a:gd name="connsiteX327" fmla="*/ 1384742 w 1944000"/>
              <a:gd name="connsiteY327" fmla="*/ 1502702 h 1944000"/>
              <a:gd name="connsiteX328" fmla="*/ 1396185 w 1944000"/>
              <a:gd name="connsiteY328" fmla="*/ 1493812 h 1944000"/>
              <a:gd name="connsiteX329" fmla="*/ 1407945 w 1944000"/>
              <a:gd name="connsiteY329" fmla="*/ 1484287 h 1944000"/>
              <a:gd name="connsiteX330" fmla="*/ 1418753 w 1944000"/>
              <a:gd name="connsiteY330" fmla="*/ 1474762 h 1944000"/>
              <a:gd name="connsiteX331" fmla="*/ 1429242 w 1944000"/>
              <a:gd name="connsiteY331" fmla="*/ 1464602 h 1944000"/>
              <a:gd name="connsiteX332" fmla="*/ 1439096 w 1944000"/>
              <a:gd name="connsiteY332" fmla="*/ 1454125 h 1944000"/>
              <a:gd name="connsiteX333" fmla="*/ 1448631 w 1944000"/>
              <a:gd name="connsiteY333" fmla="*/ 1443647 h 1944000"/>
              <a:gd name="connsiteX334" fmla="*/ 1457531 w 1944000"/>
              <a:gd name="connsiteY334" fmla="*/ 1432535 h 1944000"/>
              <a:gd name="connsiteX335" fmla="*/ 1466114 w 1944000"/>
              <a:gd name="connsiteY335" fmla="*/ 1421422 h 1944000"/>
              <a:gd name="connsiteX336" fmla="*/ 1474378 w 1944000"/>
              <a:gd name="connsiteY336" fmla="*/ 1409675 h 1944000"/>
              <a:gd name="connsiteX337" fmla="*/ 1482007 w 1944000"/>
              <a:gd name="connsiteY337" fmla="*/ 1398245 h 1944000"/>
              <a:gd name="connsiteX338" fmla="*/ 1489000 w 1944000"/>
              <a:gd name="connsiteY338" fmla="*/ 1386497 h 1944000"/>
              <a:gd name="connsiteX339" fmla="*/ 1495675 w 1944000"/>
              <a:gd name="connsiteY339" fmla="*/ 1374432 h 1944000"/>
              <a:gd name="connsiteX340" fmla="*/ 1501396 w 1944000"/>
              <a:gd name="connsiteY340" fmla="*/ 1362685 h 1944000"/>
              <a:gd name="connsiteX341" fmla="*/ 1507118 w 1944000"/>
              <a:gd name="connsiteY341" fmla="*/ 1350620 h 1944000"/>
              <a:gd name="connsiteX342" fmla="*/ 1512203 w 1944000"/>
              <a:gd name="connsiteY342" fmla="*/ 1338555 h 1944000"/>
              <a:gd name="connsiteX343" fmla="*/ 1516335 w 1944000"/>
              <a:gd name="connsiteY343" fmla="*/ 1326490 h 1944000"/>
              <a:gd name="connsiteX344" fmla="*/ 1520468 w 1944000"/>
              <a:gd name="connsiteY344" fmla="*/ 1314107 h 1944000"/>
              <a:gd name="connsiteX345" fmla="*/ 1523964 w 1944000"/>
              <a:gd name="connsiteY345" fmla="*/ 1301725 h 1944000"/>
              <a:gd name="connsiteX346" fmla="*/ 1526507 w 1944000"/>
              <a:gd name="connsiteY346" fmla="*/ 1289025 h 1944000"/>
              <a:gd name="connsiteX347" fmla="*/ 1528732 w 1944000"/>
              <a:gd name="connsiteY347" fmla="*/ 1276642 h 1944000"/>
              <a:gd name="connsiteX348" fmla="*/ 1530957 w 1944000"/>
              <a:gd name="connsiteY348" fmla="*/ 1263942 h 1944000"/>
              <a:gd name="connsiteX349" fmla="*/ 1532228 w 1944000"/>
              <a:gd name="connsiteY349" fmla="*/ 1251242 h 1944000"/>
              <a:gd name="connsiteX350" fmla="*/ 1532864 w 1944000"/>
              <a:gd name="connsiteY350" fmla="*/ 1238542 h 1944000"/>
              <a:gd name="connsiteX351" fmla="*/ 1533182 w 1944000"/>
              <a:gd name="connsiteY351" fmla="*/ 1225207 h 1944000"/>
              <a:gd name="connsiteX352" fmla="*/ 1533182 w 1944000"/>
              <a:gd name="connsiteY352" fmla="*/ 1212189 h 1944000"/>
              <a:gd name="connsiteX353" fmla="*/ 1532546 w 1944000"/>
              <a:gd name="connsiteY353" fmla="*/ 1199172 h 1944000"/>
              <a:gd name="connsiteX354" fmla="*/ 1531275 w 1944000"/>
              <a:gd name="connsiteY354" fmla="*/ 1186789 h 1944000"/>
              <a:gd name="connsiteX355" fmla="*/ 1530003 w 1944000"/>
              <a:gd name="connsiteY355" fmla="*/ 1174407 h 1944000"/>
              <a:gd name="connsiteX356" fmla="*/ 1527778 w 1944000"/>
              <a:gd name="connsiteY356" fmla="*/ 1162342 h 1944000"/>
              <a:gd name="connsiteX357" fmla="*/ 1525553 w 1944000"/>
              <a:gd name="connsiteY357" fmla="*/ 1150594 h 1944000"/>
              <a:gd name="connsiteX358" fmla="*/ 1522693 w 1944000"/>
              <a:gd name="connsiteY358" fmla="*/ 1138847 h 1944000"/>
              <a:gd name="connsiteX359" fmla="*/ 1519514 w 1944000"/>
              <a:gd name="connsiteY359" fmla="*/ 1127734 h 1944000"/>
              <a:gd name="connsiteX360" fmla="*/ 1516018 w 1944000"/>
              <a:gd name="connsiteY360" fmla="*/ 1116939 h 1944000"/>
              <a:gd name="connsiteX361" fmla="*/ 1511885 w 1944000"/>
              <a:gd name="connsiteY361" fmla="*/ 1106144 h 1944000"/>
              <a:gd name="connsiteX362" fmla="*/ 1507435 w 1944000"/>
              <a:gd name="connsiteY362" fmla="*/ 1095349 h 1944000"/>
              <a:gd name="connsiteX363" fmla="*/ 1502350 w 1944000"/>
              <a:gd name="connsiteY363" fmla="*/ 1085189 h 1944000"/>
              <a:gd name="connsiteX364" fmla="*/ 1496946 w 1944000"/>
              <a:gd name="connsiteY364" fmla="*/ 1075347 h 1944000"/>
              <a:gd name="connsiteX365" fmla="*/ 1491225 w 1944000"/>
              <a:gd name="connsiteY365" fmla="*/ 1065822 h 1944000"/>
              <a:gd name="connsiteX366" fmla="*/ 1485185 w 1944000"/>
              <a:gd name="connsiteY366" fmla="*/ 1056614 h 1944000"/>
              <a:gd name="connsiteX367" fmla="*/ 1478510 w 1944000"/>
              <a:gd name="connsiteY367" fmla="*/ 1047407 h 1944000"/>
              <a:gd name="connsiteX368" fmla="*/ 1471517 w 1944000"/>
              <a:gd name="connsiteY368" fmla="*/ 1038517 h 1944000"/>
              <a:gd name="connsiteX369" fmla="*/ 1463889 w 1944000"/>
              <a:gd name="connsiteY369" fmla="*/ 1029944 h 1944000"/>
              <a:gd name="connsiteX370" fmla="*/ 1456260 w 1944000"/>
              <a:gd name="connsiteY370" fmla="*/ 1021689 h 1944000"/>
              <a:gd name="connsiteX371" fmla="*/ 1448314 w 1944000"/>
              <a:gd name="connsiteY371" fmla="*/ 1013752 h 1944000"/>
              <a:gd name="connsiteX372" fmla="*/ 1440049 w 1944000"/>
              <a:gd name="connsiteY372" fmla="*/ 1005814 h 1944000"/>
              <a:gd name="connsiteX373" fmla="*/ 1431467 w 1944000"/>
              <a:gd name="connsiteY373" fmla="*/ 998512 h 1944000"/>
              <a:gd name="connsiteX374" fmla="*/ 1422567 w 1944000"/>
              <a:gd name="connsiteY374" fmla="*/ 991527 h 1944000"/>
              <a:gd name="connsiteX375" fmla="*/ 1413349 w 1944000"/>
              <a:gd name="connsiteY375" fmla="*/ 984542 h 1944000"/>
              <a:gd name="connsiteX376" fmla="*/ 1403813 w 1944000"/>
              <a:gd name="connsiteY376" fmla="*/ 977557 h 1944000"/>
              <a:gd name="connsiteX377" fmla="*/ 1393959 w 1944000"/>
              <a:gd name="connsiteY377" fmla="*/ 971207 h 1944000"/>
              <a:gd name="connsiteX378" fmla="*/ 1383788 w 1944000"/>
              <a:gd name="connsiteY378" fmla="*/ 965174 h 1944000"/>
              <a:gd name="connsiteX379" fmla="*/ 1373299 w 1944000"/>
              <a:gd name="connsiteY379" fmla="*/ 959142 h 1944000"/>
              <a:gd name="connsiteX380" fmla="*/ 1362491 w 1944000"/>
              <a:gd name="connsiteY380" fmla="*/ 953427 h 1944000"/>
              <a:gd name="connsiteX381" fmla="*/ 1351048 w 1944000"/>
              <a:gd name="connsiteY381" fmla="*/ 948347 h 1944000"/>
              <a:gd name="connsiteX382" fmla="*/ 1339605 w 1944000"/>
              <a:gd name="connsiteY382" fmla="*/ 942949 h 1944000"/>
              <a:gd name="connsiteX383" fmla="*/ 1327845 w 1944000"/>
              <a:gd name="connsiteY383" fmla="*/ 937869 h 1944000"/>
              <a:gd name="connsiteX384" fmla="*/ 1305912 w 1944000"/>
              <a:gd name="connsiteY384" fmla="*/ 930249 h 1944000"/>
              <a:gd name="connsiteX385" fmla="*/ 1280801 w 1944000"/>
              <a:gd name="connsiteY385" fmla="*/ 921677 h 1944000"/>
              <a:gd name="connsiteX386" fmla="*/ 1252512 w 1944000"/>
              <a:gd name="connsiteY386" fmla="*/ 912469 h 1944000"/>
              <a:gd name="connsiteX387" fmla="*/ 1221362 w 1944000"/>
              <a:gd name="connsiteY387" fmla="*/ 902627 h 1944000"/>
              <a:gd name="connsiteX388" fmla="*/ 1186397 w 1944000"/>
              <a:gd name="connsiteY388" fmla="*/ 892784 h 1944000"/>
              <a:gd name="connsiteX389" fmla="*/ 1148572 w 1944000"/>
              <a:gd name="connsiteY389" fmla="*/ 882307 h 1944000"/>
              <a:gd name="connsiteX390" fmla="*/ 1107568 w 1944000"/>
              <a:gd name="connsiteY390" fmla="*/ 871512 h 1944000"/>
              <a:gd name="connsiteX391" fmla="*/ 1063385 w 1944000"/>
              <a:gd name="connsiteY391" fmla="*/ 860399 h 1944000"/>
              <a:gd name="connsiteX392" fmla="*/ 1063385 w 1944000"/>
              <a:gd name="connsiteY392" fmla="*/ 511149 h 1944000"/>
              <a:gd name="connsiteX393" fmla="*/ 1078960 w 1944000"/>
              <a:gd name="connsiteY393" fmla="*/ 514642 h 1944000"/>
              <a:gd name="connsiteX394" fmla="*/ 1093582 w 1944000"/>
              <a:gd name="connsiteY394" fmla="*/ 518769 h 1944000"/>
              <a:gd name="connsiteX395" fmla="*/ 1108204 w 1944000"/>
              <a:gd name="connsiteY395" fmla="*/ 523214 h 1944000"/>
              <a:gd name="connsiteX396" fmla="*/ 1121554 w 1944000"/>
              <a:gd name="connsiteY396" fmla="*/ 528612 h 1944000"/>
              <a:gd name="connsiteX397" fmla="*/ 1128229 w 1944000"/>
              <a:gd name="connsiteY397" fmla="*/ 531469 h 1944000"/>
              <a:gd name="connsiteX398" fmla="*/ 1134904 w 1944000"/>
              <a:gd name="connsiteY398" fmla="*/ 534644 h 1944000"/>
              <a:gd name="connsiteX399" fmla="*/ 1141261 w 1944000"/>
              <a:gd name="connsiteY399" fmla="*/ 537502 h 1944000"/>
              <a:gd name="connsiteX400" fmla="*/ 1146982 w 1944000"/>
              <a:gd name="connsiteY400" fmla="*/ 540677 h 1944000"/>
              <a:gd name="connsiteX401" fmla="*/ 1153022 w 1944000"/>
              <a:gd name="connsiteY401" fmla="*/ 544169 h 1944000"/>
              <a:gd name="connsiteX402" fmla="*/ 1159061 w 1944000"/>
              <a:gd name="connsiteY402" fmla="*/ 547662 h 1944000"/>
              <a:gd name="connsiteX403" fmla="*/ 1164465 w 1944000"/>
              <a:gd name="connsiteY403" fmla="*/ 551154 h 1944000"/>
              <a:gd name="connsiteX404" fmla="*/ 1169868 w 1944000"/>
              <a:gd name="connsiteY404" fmla="*/ 555282 h 1944000"/>
              <a:gd name="connsiteX405" fmla="*/ 1178768 w 1944000"/>
              <a:gd name="connsiteY405" fmla="*/ 561949 h 1944000"/>
              <a:gd name="connsiteX406" fmla="*/ 1187351 w 1944000"/>
              <a:gd name="connsiteY406" fmla="*/ 568934 h 1944000"/>
              <a:gd name="connsiteX407" fmla="*/ 1195297 w 1944000"/>
              <a:gd name="connsiteY407" fmla="*/ 576554 h 1944000"/>
              <a:gd name="connsiteX408" fmla="*/ 1202926 w 1944000"/>
              <a:gd name="connsiteY408" fmla="*/ 584174 h 1944000"/>
              <a:gd name="connsiteX409" fmla="*/ 1209919 w 1944000"/>
              <a:gd name="connsiteY409" fmla="*/ 592429 h 1944000"/>
              <a:gd name="connsiteX410" fmla="*/ 1216594 w 1944000"/>
              <a:gd name="connsiteY410" fmla="*/ 601002 h 1944000"/>
              <a:gd name="connsiteX411" fmla="*/ 1222633 w 1944000"/>
              <a:gd name="connsiteY411" fmla="*/ 609574 h 1944000"/>
              <a:gd name="connsiteX412" fmla="*/ 1228355 w 1944000"/>
              <a:gd name="connsiteY412" fmla="*/ 618782 h 1944000"/>
              <a:gd name="connsiteX413" fmla="*/ 1233758 w 1944000"/>
              <a:gd name="connsiteY413" fmla="*/ 627989 h 1944000"/>
              <a:gd name="connsiteX414" fmla="*/ 1238844 w 1944000"/>
              <a:gd name="connsiteY414" fmla="*/ 637832 h 1944000"/>
              <a:gd name="connsiteX415" fmla="*/ 1242976 w 1944000"/>
              <a:gd name="connsiteY415" fmla="*/ 647674 h 1944000"/>
              <a:gd name="connsiteX416" fmla="*/ 1247108 w 1944000"/>
              <a:gd name="connsiteY416" fmla="*/ 658469 h 1944000"/>
              <a:gd name="connsiteX417" fmla="*/ 1250287 w 1944000"/>
              <a:gd name="connsiteY417" fmla="*/ 668947 h 1944000"/>
              <a:gd name="connsiteX418" fmla="*/ 1253465 w 1944000"/>
              <a:gd name="connsiteY418" fmla="*/ 680059 h 1944000"/>
              <a:gd name="connsiteX419" fmla="*/ 1256326 w 1944000"/>
              <a:gd name="connsiteY419" fmla="*/ 691172 h 1944000"/>
              <a:gd name="connsiteX420" fmla="*/ 1258233 w 1944000"/>
              <a:gd name="connsiteY420" fmla="*/ 702919 h 1944000"/>
              <a:gd name="connsiteX421" fmla="*/ 1482324 w 1944000"/>
              <a:gd name="connsiteY421" fmla="*/ 675297 h 1944000"/>
              <a:gd name="connsiteX422" fmla="*/ 1479464 w 1944000"/>
              <a:gd name="connsiteY422" fmla="*/ 660692 h 1944000"/>
              <a:gd name="connsiteX423" fmla="*/ 1475967 w 1944000"/>
              <a:gd name="connsiteY423" fmla="*/ 646087 h 1944000"/>
              <a:gd name="connsiteX424" fmla="*/ 1472789 w 1944000"/>
              <a:gd name="connsiteY424" fmla="*/ 632434 h 1944000"/>
              <a:gd name="connsiteX425" fmla="*/ 1469292 w 1944000"/>
              <a:gd name="connsiteY425" fmla="*/ 618782 h 1944000"/>
              <a:gd name="connsiteX426" fmla="*/ 1465160 w 1944000"/>
              <a:gd name="connsiteY426" fmla="*/ 605764 h 1944000"/>
              <a:gd name="connsiteX427" fmla="*/ 1461028 w 1944000"/>
              <a:gd name="connsiteY427" fmla="*/ 592747 h 1944000"/>
              <a:gd name="connsiteX428" fmla="*/ 1456260 w 1944000"/>
              <a:gd name="connsiteY428" fmla="*/ 580364 h 1944000"/>
              <a:gd name="connsiteX429" fmla="*/ 1451810 w 1944000"/>
              <a:gd name="connsiteY429" fmla="*/ 568299 h 1944000"/>
              <a:gd name="connsiteX430" fmla="*/ 1446406 w 1944000"/>
              <a:gd name="connsiteY430" fmla="*/ 556552 h 1944000"/>
              <a:gd name="connsiteX431" fmla="*/ 1441321 w 1944000"/>
              <a:gd name="connsiteY431" fmla="*/ 545439 h 1944000"/>
              <a:gd name="connsiteX432" fmla="*/ 1435599 w 1944000"/>
              <a:gd name="connsiteY432" fmla="*/ 534644 h 1944000"/>
              <a:gd name="connsiteX433" fmla="*/ 1429560 w 1944000"/>
              <a:gd name="connsiteY433" fmla="*/ 523532 h 1944000"/>
              <a:gd name="connsiteX434" fmla="*/ 1423838 w 1944000"/>
              <a:gd name="connsiteY434" fmla="*/ 513689 h 1944000"/>
              <a:gd name="connsiteX435" fmla="*/ 1417163 w 1944000"/>
              <a:gd name="connsiteY435" fmla="*/ 503847 h 1944000"/>
              <a:gd name="connsiteX436" fmla="*/ 1410488 w 1944000"/>
              <a:gd name="connsiteY436" fmla="*/ 494322 h 1944000"/>
              <a:gd name="connsiteX437" fmla="*/ 1403177 w 1944000"/>
              <a:gd name="connsiteY437" fmla="*/ 485432 h 1944000"/>
              <a:gd name="connsiteX438" fmla="*/ 1395867 w 1944000"/>
              <a:gd name="connsiteY438" fmla="*/ 476542 h 1944000"/>
              <a:gd name="connsiteX439" fmla="*/ 1388238 w 1944000"/>
              <a:gd name="connsiteY439" fmla="*/ 467969 h 1944000"/>
              <a:gd name="connsiteX440" fmla="*/ 1379974 w 1944000"/>
              <a:gd name="connsiteY440" fmla="*/ 459714 h 1944000"/>
              <a:gd name="connsiteX441" fmla="*/ 1371074 w 1944000"/>
              <a:gd name="connsiteY441" fmla="*/ 451459 h 1944000"/>
              <a:gd name="connsiteX442" fmla="*/ 1361538 w 1944000"/>
              <a:gd name="connsiteY442" fmla="*/ 443522 h 1944000"/>
              <a:gd name="connsiteX443" fmla="*/ 1351366 w 1944000"/>
              <a:gd name="connsiteY443" fmla="*/ 435902 h 1944000"/>
              <a:gd name="connsiteX444" fmla="*/ 1341195 w 1944000"/>
              <a:gd name="connsiteY444" fmla="*/ 428599 h 1944000"/>
              <a:gd name="connsiteX445" fmla="*/ 1330388 w 1944000"/>
              <a:gd name="connsiteY445" fmla="*/ 421614 h 1944000"/>
              <a:gd name="connsiteX446" fmla="*/ 1319262 w 1944000"/>
              <a:gd name="connsiteY446" fmla="*/ 414629 h 1944000"/>
              <a:gd name="connsiteX447" fmla="*/ 1307184 w 1944000"/>
              <a:gd name="connsiteY447" fmla="*/ 407962 h 1944000"/>
              <a:gd name="connsiteX448" fmla="*/ 1294787 w 1944000"/>
              <a:gd name="connsiteY448" fmla="*/ 401294 h 1944000"/>
              <a:gd name="connsiteX449" fmla="*/ 1282073 w 1944000"/>
              <a:gd name="connsiteY449" fmla="*/ 395262 h 1944000"/>
              <a:gd name="connsiteX450" fmla="*/ 1268723 w 1944000"/>
              <a:gd name="connsiteY450" fmla="*/ 389229 h 1944000"/>
              <a:gd name="connsiteX451" fmla="*/ 1254737 w 1944000"/>
              <a:gd name="connsiteY451" fmla="*/ 383197 h 1944000"/>
              <a:gd name="connsiteX452" fmla="*/ 1240751 w 1944000"/>
              <a:gd name="connsiteY452" fmla="*/ 378117 h 1944000"/>
              <a:gd name="connsiteX453" fmla="*/ 1225812 w 1944000"/>
              <a:gd name="connsiteY453" fmla="*/ 372402 h 1944000"/>
              <a:gd name="connsiteX454" fmla="*/ 1207058 w 1944000"/>
              <a:gd name="connsiteY454" fmla="*/ 366369 h 1944000"/>
              <a:gd name="connsiteX455" fmla="*/ 1187986 w 1944000"/>
              <a:gd name="connsiteY455" fmla="*/ 360972 h 1944000"/>
              <a:gd name="connsiteX456" fmla="*/ 1168279 w 1944000"/>
              <a:gd name="connsiteY456" fmla="*/ 355574 h 1944000"/>
              <a:gd name="connsiteX457" fmla="*/ 1147936 w 1944000"/>
              <a:gd name="connsiteY457" fmla="*/ 351129 h 1944000"/>
              <a:gd name="connsiteX458" fmla="*/ 1127593 w 1944000"/>
              <a:gd name="connsiteY458" fmla="*/ 346684 h 1944000"/>
              <a:gd name="connsiteX459" fmla="*/ 1106614 w 1944000"/>
              <a:gd name="connsiteY459" fmla="*/ 343192 h 1944000"/>
              <a:gd name="connsiteX460" fmla="*/ 1085000 w 1944000"/>
              <a:gd name="connsiteY460" fmla="*/ 339699 h 1944000"/>
              <a:gd name="connsiteX461" fmla="*/ 1063385 w 1944000"/>
              <a:gd name="connsiteY461" fmla="*/ 337159 h 1944000"/>
              <a:gd name="connsiteX462" fmla="*/ 1063385 w 1944000"/>
              <a:gd name="connsiteY462" fmla="*/ 217144 h 1944000"/>
              <a:gd name="connsiteX463" fmla="*/ 972000 w 1944000"/>
              <a:gd name="connsiteY463" fmla="*/ 0 h 1944000"/>
              <a:gd name="connsiteX464" fmla="*/ 1944000 w 1944000"/>
              <a:gd name="connsiteY464" fmla="*/ 972000 h 1944000"/>
              <a:gd name="connsiteX465" fmla="*/ 972000 w 1944000"/>
              <a:gd name="connsiteY465" fmla="*/ 1944000 h 1944000"/>
              <a:gd name="connsiteX466" fmla="*/ 0 w 1944000"/>
              <a:gd name="connsiteY466" fmla="*/ 972000 h 1944000"/>
              <a:gd name="connsiteX467" fmla="*/ 972000 w 1944000"/>
              <a:gd name="connsiteY467" fmla="*/ 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944000" h="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rgbClr val="C125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ea typeface="方正黑体简体" panose="02010601030101010101" pitchFamily="2" charset="-122"/>
              <a:cs typeface="+mn-ea"/>
              <a:sym typeface="+mn-lt"/>
            </a:endParaRPr>
          </a:p>
        </p:txBody>
      </p:sp>
      <p:sp>
        <p:nvSpPr>
          <p:cNvPr id="37" name="KSO_Shape"/>
          <p:cNvSpPr/>
          <p:nvPr/>
        </p:nvSpPr>
        <p:spPr bwMode="auto">
          <a:xfrm>
            <a:off x="6720996" y="4428801"/>
            <a:ext cx="371166" cy="319820"/>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rgbClr val="597AA0"/>
          </a:solidFill>
          <a:ln>
            <a:noFill/>
          </a:ln>
        </p:spPr>
        <p:txBody>
          <a:bodyPr anchor="ctr">
            <a:scene3d>
              <a:camera prst="orthographicFront"/>
              <a:lightRig rig="threePt" dir="t"/>
            </a:scene3d>
            <a:sp3d>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ea typeface="方正黑体简体" panose="02010601030101010101" pitchFamily="2" charset="-122"/>
              <a:cs typeface="+mn-ea"/>
              <a:sym typeface="+mn-lt"/>
            </a:endParaRPr>
          </a:p>
        </p:txBody>
      </p:sp>
      <p:sp>
        <p:nvSpPr>
          <p:cNvPr id="38" name="KSO_Shape"/>
          <p:cNvSpPr/>
          <p:nvPr/>
        </p:nvSpPr>
        <p:spPr bwMode="auto">
          <a:xfrm>
            <a:off x="3480316" y="4361696"/>
            <a:ext cx="453262" cy="454018"/>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rgbClr val="C1253A"/>
          </a:solidFill>
          <a:ln>
            <a:noFill/>
          </a:ln>
        </p:spPr>
        <p:txBody>
          <a:bodyPr anchor="ctr">
            <a:scene3d>
              <a:camera prst="orthographicFront"/>
              <a:lightRig rig="threePt" dir="t"/>
            </a:scene3d>
            <a:sp3d>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ea typeface="方正黑体简体" panose="02010601030101010101" pitchFamily="2" charset="-122"/>
              <a:cs typeface="+mn-ea"/>
              <a:sym typeface="+mn-lt"/>
            </a:endParaRPr>
          </a:p>
        </p:txBody>
      </p:sp>
      <p:sp>
        <p:nvSpPr>
          <p:cNvPr id="3" name="任意多边形 2"/>
          <p:cNvSpPr/>
          <p:nvPr/>
        </p:nvSpPr>
        <p:spPr>
          <a:xfrm>
            <a:off x="9067346" y="4053063"/>
            <a:ext cx="889808" cy="987664"/>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noFill/>
          <a:ln w="12700">
            <a:solidFill>
              <a:srgbClr val="C12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方正黑体简体" panose="02010601030101010101" pitchFamily="2" charset="-122"/>
              <a:cs typeface="+mn-ea"/>
              <a:sym typeface="+mn-lt"/>
            </a:endParaRPr>
          </a:p>
        </p:txBody>
      </p:sp>
      <p:sp>
        <p:nvSpPr>
          <p:cNvPr id="39" name="KSO_Shape"/>
          <p:cNvSpPr/>
          <p:nvPr/>
        </p:nvSpPr>
        <p:spPr bwMode="auto">
          <a:xfrm>
            <a:off x="9258809" y="4404018"/>
            <a:ext cx="506882" cy="34806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C1253A"/>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ea typeface="方正黑体简体" panose="02010601030101010101" pitchFamily="2" charset="-122"/>
              <a:cs typeface="+mn-ea"/>
              <a:sym typeface="+mn-lt"/>
            </a:endParaRPr>
          </a:p>
        </p:txBody>
      </p:sp>
      <p:sp>
        <p:nvSpPr>
          <p:cNvPr id="40" name="TextBox 28"/>
          <p:cNvSpPr txBox="1"/>
          <p:nvPr/>
        </p:nvSpPr>
        <p:spPr>
          <a:xfrm>
            <a:off x="10145395" y="3975100"/>
            <a:ext cx="1953260" cy="1107440"/>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eaLnBrk="1" hangingPunct="1"/>
            <a:r>
              <a:rPr lang="zh-CN" altLang="en-US" sz="2400" dirty="0">
                <a:sym typeface="+mn-ea"/>
              </a:rPr>
              <a:t>财政部和国家税务总局规定的其他行业</a:t>
            </a:r>
            <a:endParaRPr kumimoji="0" lang="zh-CN" altLang="en-US" sz="2400" b="1" i="0" u="none" strike="noStrike" kern="1200" cap="none" spc="0" normalizeH="0" baseline="0" dirty="0">
              <a:sym typeface="+mn-ea"/>
            </a:endParaRPr>
          </a:p>
        </p:txBody>
      </p:sp>
      <p:sp>
        <p:nvSpPr>
          <p:cNvPr id="41" name="矩形 40"/>
          <p:cNvSpPr/>
          <p:nvPr/>
        </p:nvSpPr>
        <p:spPr>
          <a:xfrm>
            <a:off x="1657350" y="5831840"/>
            <a:ext cx="9522460" cy="368300"/>
          </a:xfrm>
          <a:prstGeom prst="rect">
            <a:avLst/>
          </a:prstGeom>
        </p:spPr>
        <p:txBody>
          <a:bodyPr wrap="square">
            <a:spAutoFit/>
          </a:bodyPr>
          <a:lstStyle/>
          <a:p>
            <a:pPr fontAlgn="ctr"/>
            <a:r>
              <a:rPr dirty="0">
                <a:solidFill>
                  <a:srgbClr val="000000"/>
                </a:solidFill>
                <a:latin typeface="微软雅黑" panose="020B0503020204020204" pitchFamily="34" charset="-122"/>
              </a:rPr>
              <a:t>备注：上述行业以《国民经济行业分类与代码（</a:t>
            </a:r>
            <a:r>
              <a:rPr dirty="0" smtClean="0">
                <a:solidFill>
                  <a:srgbClr val="000000"/>
                </a:solidFill>
                <a:latin typeface="微软雅黑" panose="020B0503020204020204" pitchFamily="34" charset="-122"/>
              </a:rPr>
              <a:t>GB/4754-201</a:t>
            </a:r>
            <a:r>
              <a:rPr lang="en-US" dirty="0" smtClean="0">
                <a:solidFill>
                  <a:srgbClr val="000000"/>
                </a:solidFill>
                <a:latin typeface="微软雅黑" panose="020B0503020204020204" pitchFamily="34" charset="-122"/>
              </a:rPr>
              <a:t>7</a:t>
            </a:r>
            <a:r>
              <a:rPr dirty="0" smtClean="0">
                <a:solidFill>
                  <a:srgbClr val="000000"/>
                </a:solidFill>
                <a:latin typeface="微软雅黑" panose="020B0503020204020204" pitchFamily="34" charset="-122"/>
              </a:rPr>
              <a:t>）》</a:t>
            </a:r>
            <a:r>
              <a:rPr dirty="0">
                <a:solidFill>
                  <a:srgbClr val="000000"/>
                </a:solidFill>
                <a:latin typeface="微软雅黑" panose="020B0503020204020204" pitchFamily="34" charset="-122"/>
              </a:rPr>
              <a:t>为准，并随之更新。</a:t>
            </a:r>
            <a:endParaRPr dirty="0">
              <a:solidFill>
                <a:srgbClr val="000000"/>
              </a:solidFill>
              <a:latin typeface="微软雅黑" panose="020B0503020204020204" pitchFamily="34" charset="-122"/>
            </a:endParaRPr>
          </a:p>
        </p:txBody>
      </p:sp>
      <p:sp>
        <p:nvSpPr>
          <p:cNvPr id="42" name="文本框 6"/>
          <p:cNvSpPr>
            <a:spLocks noChangeArrowheads="1"/>
          </p:cNvSpPr>
          <p:nvPr/>
        </p:nvSpPr>
        <p:spPr bwMode="auto">
          <a:xfrm>
            <a:off x="927626" y="309931"/>
            <a:ext cx="10981143" cy="548005"/>
          </a:xfrm>
          <a:prstGeom prst="rect">
            <a:avLst/>
          </a:prstGeom>
          <a:noFill/>
          <a:ln>
            <a:noFill/>
          </a:ln>
        </p:spPr>
        <p:txBody>
          <a:bodyPr wrap="square" lIns="85994" tIns="42996" rIns="85994" bIns="42996">
            <a:spAutoFit/>
          </a:bodyPr>
          <a:lstStyle/>
          <a:p>
            <a:pPr defTabSz="1213485">
              <a:defRPr/>
            </a:pPr>
            <a:r>
              <a:rPr lang="zh-CN" altLang="en-US" sz="3010" b="1" dirty="0">
                <a:latin typeface="微软雅黑" panose="020B0503020204020204" pitchFamily="34" charset="-122"/>
                <a:ea typeface="微软雅黑" panose="020B0503020204020204" pitchFamily="34" charset="-122"/>
              </a:rPr>
              <a:t>（一）不适用加计扣除的情形</a:t>
            </a:r>
            <a:endParaRPr lang="zh-CN" altLang="en-US" sz="301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Round Same Side Corner Rectangle 12"/>
          <p:cNvSpPr/>
          <p:nvPr/>
        </p:nvSpPr>
        <p:spPr>
          <a:xfrm flipV="1">
            <a:off x="1344084" y="1246717"/>
            <a:ext cx="10140949" cy="573616"/>
          </a:xfrm>
          <a:prstGeom prst="round2Same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a:defRPr/>
            </a:pPr>
            <a:endParaRPr lang="en-US" sz="2400" dirty="0"/>
          </a:p>
        </p:txBody>
      </p:sp>
      <p:sp>
        <p:nvSpPr>
          <p:cNvPr id="44" name="koppt-文本框"/>
          <p:cNvSpPr/>
          <p:nvPr/>
        </p:nvSpPr>
        <p:spPr>
          <a:xfrm>
            <a:off x="1344084" y="1303232"/>
            <a:ext cx="10140949" cy="460375"/>
          </a:xfrm>
          <a:prstGeom prst="rect">
            <a:avLst/>
          </a:prstGeom>
        </p:spPr>
        <p:txBody>
          <a:bodyPr lIns="91440" tIns="45720" rIns="91440" bIns="45720">
            <a:spAutoFit/>
          </a:bodyPr>
          <a:lstStyle/>
          <a:p>
            <a:pPr algn="ctr">
              <a:defRPr/>
            </a:pPr>
            <a:r>
              <a:rPr lang="en-US" altLang="zh-CN" sz="2400" b="1" dirty="0">
                <a:solidFill>
                  <a:srgbClr val="FFFFFF"/>
                </a:solidFill>
                <a:effectLst>
                  <a:outerShdw blurRad="38100" dist="38100" dir="2700000" algn="tl">
                    <a:srgbClr val="000000">
                      <a:alpha val="43137"/>
                    </a:srgbClr>
                  </a:outerShdw>
                </a:effectLst>
                <a:latin typeface="+mj-ea"/>
                <a:ea typeface="+mj-ea"/>
              </a:rPr>
              <a:t>1.</a:t>
            </a:r>
            <a:r>
              <a:rPr lang="zh-CN" altLang="en-US" sz="2400" b="1" dirty="0">
                <a:solidFill>
                  <a:srgbClr val="FFFFFF"/>
                </a:solidFill>
                <a:effectLst>
                  <a:outerShdw blurRad="38100" dist="38100" dir="2700000" algn="tl">
                    <a:srgbClr val="000000">
                      <a:alpha val="43137"/>
                    </a:srgbClr>
                  </a:outerShdw>
                </a:effectLst>
                <a:latin typeface="+mj-ea"/>
                <a:ea typeface="+mj-ea"/>
              </a:rPr>
              <a:t> 不适用税前加计扣除政策的行业</a:t>
            </a:r>
            <a:endParaRPr lang="zh-CN" altLang="en-US" sz="2400" b="1" dirty="0">
              <a:solidFill>
                <a:srgbClr val="FFFFFF"/>
              </a:solidFill>
              <a:effectLst>
                <a:outerShdw blurRad="38100" dist="38100" dir="2700000" algn="tl">
                  <a:srgbClr val="000000">
                    <a:alpha val="43137"/>
                  </a:srgbClr>
                </a:outerShdw>
              </a:effectLst>
              <a:latin typeface="+mj-ea"/>
              <a:ea typeface="+mj-ea"/>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anim calcmode="lin" valueType="num">
                                      <p:cBhvr>
                                        <p:cTn id="10" dur="500" fill="hold"/>
                                        <p:tgtEl>
                                          <p:spTgt spid="33"/>
                                        </p:tgtEl>
                                        <p:attrNameLst>
                                          <p:attrName>ppt_x</p:attrName>
                                        </p:attrNameLst>
                                      </p:cBhvr>
                                      <p:tavLst>
                                        <p:tav tm="0">
                                          <p:val>
                                            <p:fltVal val="0.5"/>
                                          </p:val>
                                        </p:tav>
                                        <p:tav tm="100000">
                                          <p:val>
                                            <p:strVal val="#ppt_x"/>
                                          </p:val>
                                        </p:tav>
                                      </p:tavLst>
                                    </p:anim>
                                    <p:anim calcmode="lin" valueType="num">
                                      <p:cBhvr>
                                        <p:cTn id="11" dur="500" fill="hold"/>
                                        <p:tgtEl>
                                          <p:spTgt spid="33"/>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Effect transition="in" filter="fade">
                                      <p:cBhvr>
                                        <p:cTn id="16" dur="500"/>
                                        <p:tgtEl>
                                          <p:spTgt spid="30"/>
                                        </p:tgtEl>
                                      </p:cBhvr>
                                    </p:animEffect>
                                    <p:anim calcmode="lin" valueType="num">
                                      <p:cBhvr>
                                        <p:cTn id="17" dur="500" fill="hold"/>
                                        <p:tgtEl>
                                          <p:spTgt spid="30"/>
                                        </p:tgtEl>
                                        <p:attrNameLst>
                                          <p:attrName>ppt_x</p:attrName>
                                        </p:attrNameLst>
                                      </p:cBhvr>
                                      <p:tavLst>
                                        <p:tav tm="0">
                                          <p:val>
                                            <p:fltVal val="0.5"/>
                                          </p:val>
                                        </p:tav>
                                        <p:tav tm="100000">
                                          <p:val>
                                            <p:strVal val="#ppt_x"/>
                                          </p:val>
                                        </p:tav>
                                      </p:tavLst>
                                    </p:anim>
                                    <p:anim calcmode="lin" valueType="num">
                                      <p:cBhvr>
                                        <p:cTn id="18" dur="500" fill="hold"/>
                                        <p:tgtEl>
                                          <p:spTgt spid="30"/>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200"/>
                                  </p:stCondLst>
                                  <p:childTnLst>
                                    <p:set>
                                      <p:cBhvr>
                                        <p:cTn id="20" dur="1" fill="hold">
                                          <p:stCondLst>
                                            <p:cond delay="0"/>
                                          </p:stCondLst>
                                        </p:cTn>
                                        <p:tgtEl>
                                          <p:spTgt spid="34"/>
                                        </p:tgtEl>
                                        <p:attrNameLst>
                                          <p:attrName>style.visibility</p:attrName>
                                        </p:attrNameLst>
                                      </p:cBhvr>
                                      <p:to>
                                        <p:strVal val="visible"/>
                                      </p:to>
                                    </p:set>
                                    <p:anim calcmode="lin" valueType="num">
                                      <p:cBhvr>
                                        <p:cTn id="21" dur="500" fill="hold"/>
                                        <p:tgtEl>
                                          <p:spTgt spid="34"/>
                                        </p:tgtEl>
                                        <p:attrNameLst>
                                          <p:attrName>ppt_w</p:attrName>
                                        </p:attrNameLst>
                                      </p:cBhvr>
                                      <p:tavLst>
                                        <p:tav tm="0">
                                          <p:val>
                                            <p:fltVal val="0"/>
                                          </p:val>
                                        </p:tav>
                                        <p:tav tm="100000">
                                          <p:val>
                                            <p:strVal val="#ppt_w"/>
                                          </p:val>
                                        </p:tav>
                                      </p:tavLst>
                                    </p:anim>
                                    <p:anim calcmode="lin" valueType="num">
                                      <p:cBhvr>
                                        <p:cTn id="22" dur="500" fill="hold"/>
                                        <p:tgtEl>
                                          <p:spTgt spid="34"/>
                                        </p:tgtEl>
                                        <p:attrNameLst>
                                          <p:attrName>ppt_h</p:attrName>
                                        </p:attrNameLst>
                                      </p:cBhvr>
                                      <p:tavLst>
                                        <p:tav tm="0">
                                          <p:val>
                                            <p:fltVal val="0"/>
                                          </p:val>
                                        </p:tav>
                                        <p:tav tm="100000">
                                          <p:val>
                                            <p:strVal val="#ppt_h"/>
                                          </p:val>
                                        </p:tav>
                                      </p:tavLst>
                                    </p:anim>
                                    <p:animEffect transition="in" filter="fade">
                                      <p:cBhvr>
                                        <p:cTn id="23" dur="500"/>
                                        <p:tgtEl>
                                          <p:spTgt spid="34"/>
                                        </p:tgtEl>
                                      </p:cBhvr>
                                    </p:animEffect>
                                    <p:anim calcmode="lin" valueType="num">
                                      <p:cBhvr>
                                        <p:cTn id="24" dur="500" fill="hold"/>
                                        <p:tgtEl>
                                          <p:spTgt spid="34"/>
                                        </p:tgtEl>
                                        <p:attrNameLst>
                                          <p:attrName>ppt_x</p:attrName>
                                        </p:attrNameLst>
                                      </p:cBhvr>
                                      <p:tavLst>
                                        <p:tav tm="0">
                                          <p:val>
                                            <p:fltVal val="0.5"/>
                                          </p:val>
                                        </p:tav>
                                        <p:tav tm="100000">
                                          <p:val>
                                            <p:strVal val="#ppt_x"/>
                                          </p:val>
                                        </p:tav>
                                      </p:tavLst>
                                    </p:anim>
                                    <p:anim calcmode="lin" valueType="num">
                                      <p:cBhvr>
                                        <p:cTn id="25" dur="500" fill="hold"/>
                                        <p:tgtEl>
                                          <p:spTgt spid="3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20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ppt_w</p:attrName>
                                        </p:attrNameLst>
                                      </p:cBhvr>
                                      <p:tavLst>
                                        <p:tav tm="0">
                                          <p:val>
                                            <p:fltVal val="0"/>
                                          </p:val>
                                        </p:tav>
                                        <p:tav tm="100000">
                                          <p:val>
                                            <p:strVal val="#ppt_w"/>
                                          </p:val>
                                        </p:tav>
                                      </p:tavLst>
                                    </p:anim>
                                    <p:anim calcmode="lin" valueType="num">
                                      <p:cBhvr>
                                        <p:cTn id="29" dur="500" fill="hold"/>
                                        <p:tgtEl>
                                          <p:spTgt spid="31"/>
                                        </p:tgtEl>
                                        <p:attrNameLst>
                                          <p:attrName>ppt_h</p:attrName>
                                        </p:attrNameLst>
                                      </p:cBhvr>
                                      <p:tavLst>
                                        <p:tav tm="0">
                                          <p:val>
                                            <p:fltVal val="0"/>
                                          </p:val>
                                        </p:tav>
                                        <p:tav tm="100000">
                                          <p:val>
                                            <p:strVal val="#ppt_h"/>
                                          </p:val>
                                        </p:tav>
                                      </p:tavLst>
                                    </p:anim>
                                    <p:animEffect transition="in" filter="fade">
                                      <p:cBhvr>
                                        <p:cTn id="30" dur="500"/>
                                        <p:tgtEl>
                                          <p:spTgt spid="31"/>
                                        </p:tgtEl>
                                      </p:cBhvr>
                                    </p:animEffect>
                                    <p:anim calcmode="lin" valueType="num">
                                      <p:cBhvr>
                                        <p:cTn id="31" dur="500" fill="hold"/>
                                        <p:tgtEl>
                                          <p:spTgt spid="31"/>
                                        </p:tgtEl>
                                        <p:attrNameLst>
                                          <p:attrName>ppt_x</p:attrName>
                                        </p:attrNameLst>
                                      </p:cBhvr>
                                      <p:tavLst>
                                        <p:tav tm="0">
                                          <p:val>
                                            <p:fltVal val="0.5"/>
                                          </p:val>
                                        </p:tav>
                                        <p:tav tm="100000">
                                          <p:val>
                                            <p:strVal val="#ppt_x"/>
                                          </p:val>
                                        </p:tav>
                                      </p:tavLst>
                                    </p:anim>
                                    <p:anim calcmode="lin" valueType="num">
                                      <p:cBhvr>
                                        <p:cTn id="32" dur="500" fill="hold"/>
                                        <p:tgtEl>
                                          <p:spTgt spid="31"/>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400"/>
                                  </p:stCondLst>
                                  <p:childTnLst>
                                    <p:set>
                                      <p:cBhvr>
                                        <p:cTn id="34" dur="1" fill="hold">
                                          <p:stCondLst>
                                            <p:cond delay="0"/>
                                          </p:stCondLst>
                                        </p:cTn>
                                        <p:tgtEl>
                                          <p:spTgt spid="36"/>
                                        </p:tgtEl>
                                        <p:attrNameLst>
                                          <p:attrName>style.visibility</p:attrName>
                                        </p:attrNameLst>
                                      </p:cBhvr>
                                      <p:to>
                                        <p:strVal val="visible"/>
                                      </p:to>
                                    </p:set>
                                    <p:anim calcmode="lin" valueType="num">
                                      <p:cBhvr>
                                        <p:cTn id="35" dur="500" fill="hold"/>
                                        <p:tgtEl>
                                          <p:spTgt spid="36"/>
                                        </p:tgtEl>
                                        <p:attrNameLst>
                                          <p:attrName>ppt_w</p:attrName>
                                        </p:attrNameLst>
                                      </p:cBhvr>
                                      <p:tavLst>
                                        <p:tav tm="0">
                                          <p:val>
                                            <p:fltVal val="0"/>
                                          </p:val>
                                        </p:tav>
                                        <p:tav tm="100000">
                                          <p:val>
                                            <p:strVal val="#ppt_w"/>
                                          </p:val>
                                        </p:tav>
                                      </p:tavLst>
                                    </p:anim>
                                    <p:anim calcmode="lin" valueType="num">
                                      <p:cBhvr>
                                        <p:cTn id="36" dur="500" fill="hold"/>
                                        <p:tgtEl>
                                          <p:spTgt spid="36"/>
                                        </p:tgtEl>
                                        <p:attrNameLst>
                                          <p:attrName>ppt_h</p:attrName>
                                        </p:attrNameLst>
                                      </p:cBhvr>
                                      <p:tavLst>
                                        <p:tav tm="0">
                                          <p:val>
                                            <p:fltVal val="0"/>
                                          </p:val>
                                        </p:tav>
                                        <p:tav tm="100000">
                                          <p:val>
                                            <p:strVal val="#ppt_h"/>
                                          </p:val>
                                        </p:tav>
                                      </p:tavLst>
                                    </p:anim>
                                    <p:animEffect transition="in" filter="fade">
                                      <p:cBhvr>
                                        <p:cTn id="37" dur="500"/>
                                        <p:tgtEl>
                                          <p:spTgt spid="36"/>
                                        </p:tgtEl>
                                      </p:cBhvr>
                                    </p:animEffect>
                                    <p:anim calcmode="lin" valueType="num">
                                      <p:cBhvr>
                                        <p:cTn id="38" dur="500" fill="hold"/>
                                        <p:tgtEl>
                                          <p:spTgt spid="36"/>
                                        </p:tgtEl>
                                        <p:attrNameLst>
                                          <p:attrName>ppt_x</p:attrName>
                                        </p:attrNameLst>
                                      </p:cBhvr>
                                      <p:tavLst>
                                        <p:tav tm="0">
                                          <p:val>
                                            <p:fltVal val="0.5"/>
                                          </p:val>
                                        </p:tav>
                                        <p:tav tm="100000">
                                          <p:val>
                                            <p:strVal val="#ppt_x"/>
                                          </p:val>
                                        </p:tav>
                                      </p:tavLst>
                                    </p:anim>
                                    <p:anim calcmode="lin" valueType="num">
                                      <p:cBhvr>
                                        <p:cTn id="39" dur="500" fill="hold"/>
                                        <p:tgtEl>
                                          <p:spTgt spid="3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40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anim calcmode="lin" valueType="num">
                                      <p:cBhvr>
                                        <p:cTn id="45" dur="500" fill="hold"/>
                                        <p:tgtEl>
                                          <p:spTgt spid="32"/>
                                        </p:tgtEl>
                                        <p:attrNameLst>
                                          <p:attrName>ppt_x</p:attrName>
                                        </p:attrNameLst>
                                      </p:cBhvr>
                                      <p:tavLst>
                                        <p:tav tm="0">
                                          <p:val>
                                            <p:fltVal val="0.5"/>
                                          </p:val>
                                        </p:tav>
                                        <p:tav tm="100000">
                                          <p:val>
                                            <p:strVal val="#ppt_x"/>
                                          </p:val>
                                        </p:tav>
                                      </p:tavLst>
                                    </p:anim>
                                    <p:anim calcmode="lin" valueType="num">
                                      <p:cBhvr>
                                        <p:cTn id="46" dur="500" fill="hold"/>
                                        <p:tgtEl>
                                          <p:spTgt spid="32"/>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60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animEffect transition="in" filter="fade">
                                      <p:cBhvr>
                                        <p:cTn id="51" dur="500"/>
                                        <p:tgtEl>
                                          <p:spTgt spid="37"/>
                                        </p:tgtEl>
                                      </p:cBhvr>
                                    </p:animEffect>
                                    <p:anim calcmode="lin" valueType="num">
                                      <p:cBhvr>
                                        <p:cTn id="52" dur="500" fill="hold"/>
                                        <p:tgtEl>
                                          <p:spTgt spid="37"/>
                                        </p:tgtEl>
                                        <p:attrNameLst>
                                          <p:attrName>ppt_x</p:attrName>
                                        </p:attrNameLst>
                                      </p:cBhvr>
                                      <p:tavLst>
                                        <p:tav tm="0">
                                          <p:val>
                                            <p:fltVal val="0.5"/>
                                          </p:val>
                                        </p:tav>
                                        <p:tav tm="100000">
                                          <p:val>
                                            <p:strVal val="#ppt_x"/>
                                          </p:val>
                                        </p:tav>
                                      </p:tavLst>
                                    </p:anim>
                                    <p:anim calcmode="lin" valueType="num">
                                      <p:cBhvr>
                                        <p:cTn id="53" dur="500" fill="hold"/>
                                        <p:tgtEl>
                                          <p:spTgt spid="37"/>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60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fltVal val="0"/>
                                          </p:val>
                                        </p:tav>
                                        <p:tav tm="100000">
                                          <p:val>
                                            <p:strVal val="#ppt_h"/>
                                          </p:val>
                                        </p:tav>
                                      </p:tavLst>
                                    </p:anim>
                                    <p:animEffect transition="in" filter="fade">
                                      <p:cBhvr>
                                        <p:cTn id="58" dur="500"/>
                                        <p:tgtEl>
                                          <p:spTgt spid="17"/>
                                        </p:tgtEl>
                                      </p:cBhvr>
                                    </p:animEffect>
                                    <p:anim calcmode="lin" valueType="num">
                                      <p:cBhvr>
                                        <p:cTn id="59" dur="500" fill="hold"/>
                                        <p:tgtEl>
                                          <p:spTgt spid="17"/>
                                        </p:tgtEl>
                                        <p:attrNameLst>
                                          <p:attrName>ppt_x</p:attrName>
                                        </p:attrNameLst>
                                      </p:cBhvr>
                                      <p:tavLst>
                                        <p:tav tm="0">
                                          <p:val>
                                            <p:fltVal val="0.5"/>
                                          </p:val>
                                        </p:tav>
                                        <p:tav tm="100000">
                                          <p:val>
                                            <p:strVal val="#ppt_x"/>
                                          </p:val>
                                        </p:tav>
                                      </p:tavLst>
                                    </p:anim>
                                    <p:anim calcmode="lin" valueType="num">
                                      <p:cBhvr>
                                        <p:cTn id="60" dur="500" fill="hold"/>
                                        <p:tgtEl>
                                          <p:spTgt spid="17"/>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800"/>
                                  </p:stCondLst>
                                  <p:childTnLst>
                                    <p:set>
                                      <p:cBhvr>
                                        <p:cTn id="62" dur="1" fill="hold">
                                          <p:stCondLst>
                                            <p:cond delay="0"/>
                                          </p:stCondLst>
                                        </p:cTn>
                                        <p:tgtEl>
                                          <p:spTgt spid="38"/>
                                        </p:tgtEl>
                                        <p:attrNameLst>
                                          <p:attrName>style.visibility</p:attrName>
                                        </p:attrNameLst>
                                      </p:cBhvr>
                                      <p:to>
                                        <p:strVal val="visible"/>
                                      </p:to>
                                    </p:set>
                                    <p:anim calcmode="lin" valueType="num">
                                      <p:cBhvr>
                                        <p:cTn id="63" dur="500" fill="hold"/>
                                        <p:tgtEl>
                                          <p:spTgt spid="38"/>
                                        </p:tgtEl>
                                        <p:attrNameLst>
                                          <p:attrName>ppt_w</p:attrName>
                                        </p:attrNameLst>
                                      </p:cBhvr>
                                      <p:tavLst>
                                        <p:tav tm="0">
                                          <p:val>
                                            <p:fltVal val="0"/>
                                          </p:val>
                                        </p:tav>
                                        <p:tav tm="100000">
                                          <p:val>
                                            <p:strVal val="#ppt_w"/>
                                          </p:val>
                                        </p:tav>
                                      </p:tavLst>
                                    </p:anim>
                                    <p:anim calcmode="lin" valueType="num">
                                      <p:cBhvr>
                                        <p:cTn id="64" dur="500" fill="hold"/>
                                        <p:tgtEl>
                                          <p:spTgt spid="38"/>
                                        </p:tgtEl>
                                        <p:attrNameLst>
                                          <p:attrName>ppt_h</p:attrName>
                                        </p:attrNameLst>
                                      </p:cBhvr>
                                      <p:tavLst>
                                        <p:tav tm="0">
                                          <p:val>
                                            <p:fltVal val="0"/>
                                          </p:val>
                                        </p:tav>
                                        <p:tav tm="100000">
                                          <p:val>
                                            <p:strVal val="#ppt_h"/>
                                          </p:val>
                                        </p:tav>
                                      </p:tavLst>
                                    </p:anim>
                                    <p:animEffect transition="in" filter="fade">
                                      <p:cBhvr>
                                        <p:cTn id="65" dur="500"/>
                                        <p:tgtEl>
                                          <p:spTgt spid="38"/>
                                        </p:tgtEl>
                                      </p:cBhvr>
                                    </p:animEffect>
                                    <p:anim calcmode="lin" valueType="num">
                                      <p:cBhvr>
                                        <p:cTn id="66" dur="500" fill="hold"/>
                                        <p:tgtEl>
                                          <p:spTgt spid="38"/>
                                        </p:tgtEl>
                                        <p:attrNameLst>
                                          <p:attrName>ppt_x</p:attrName>
                                        </p:attrNameLst>
                                      </p:cBhvr>
                                      <p:tavLst>
                                        <p:tav tm="0">
                                          <p:val>
                                            <p:fltVal val="0.5"/>
                                          </p:val>
                                        </p:tav>
                                        <p:tav tm="100000">
                                          <p:val>
                                            <p:strVal val="#ppt_x"/>
                                          </p:val>
                                        </p:tav>
                                      </p:tavLst>
                                    </p:anim>
                                    <p:anim calcmode="lin" valueType="num">
                                      <p:cBhvr>
                                        <p:cTn id="67" dur="500" fill="hold"/>
                                        <p:tgtEl>
                                          <p:spTgt spid="38"/>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800"/>
                                  </p:stCondLst>
                                  <p:childTnLst>
                                    <p:set>
                                      <p:cBhvr>
                                        <p:cTn id="69" dur="1" fill="hold">
                                          <p:stCondLst>
                                            <p:cond delay="0"/>
                                          </p:stCondLst>
                                        </p:cTn>
                                        <p:tgtEl>
                                          <p:spTgt spid="16"/>
                                        </p:tgtEl>
                                        <p:attrNameLst>
                                          <p:attrName>style.visibility</p:attrName>
                                        </p:attrNameLst>
                                      </p:cBhvr>
                                      <p:to>
                                        <p:strVal val="visible"/>
                                      </p:to>
                                    </p:set>
                                    <p:anim calcmode="lin" valueType="num">
                                      <p:cBhvr>
                                        <p:cTn id="70" dur="500" fill="hold"/>
                                        <p:tgtEl>
                                          <p:spTgt spid="16"/>
                                        </p:tgtEl>
                                        <p:attrNameLst>
                                          <p:attrName>ppt_w</p:attrName>
                                        </p:attrNameLst>
                                      </p:cBhvr>
                                      <p:tavLst>
                                        <p:tav tm="0">
                                          <p:val>
                                            <p:fltVal val="0"/>
                                          </p:val>
                                        </p:tav>
                                        <p:tav tm="100000">
                                          <p:val>
                                            <p:strVal val="#ppt_w"/>
                                          </p:val>
                                        </p:tav>
                                      </p:tavLst>
                                    </p:anim>
                                    <p:anim calcmode="lin" valueType="num">
                                      <p:cBhvr>
                                        <p:cTn id="71" dur="500" fill="hold"/>
                                        <p:tgtEl>
                                          <p:spTgt spid="16"/>
                                        </p:tgtEl>
                                        <p:attrNameLst>
                                          <p:attrName>ppt_h</p:attrName>
                                        </p:attrNameLst>
                                      </p:cBhvr>
                                      <p:tavLst>
                                        <p:tav tm="0">
                                          <p:val>
                                            <p:fltVal val="0"/>
                                          </p:val>
                                        </p:tav>
                                        <p:tav tm="100000">
                                          <p:val>
                                            <p:strVal val="#ppt_h"/>
                                          </p:val>
                                        </p:tav>
                                      </p:tavLst>
                                    </p:anim>
                                    <p:animEffect transition="in" filter="fade">
                                      <p:cBhvr>
                                        <p:cTn id="72" dur="500"/>
                                        <p:tgtEl>
                                          <p:spTgt spid="16"/>
                                        </p:tgtEl>
                                      </p:cBhvr>
                                    </p:animEffect>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100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anim calcmode="lin" valueType="num">
                                      <p:cBhvr>
                                        <p:cTn id="80" dur="500" fill="hold"/>
                                        <p:tgtEl>
                                          <p:spTgt spid="35"/>
                                        </p:tgtEl>
                                        <p:attrNameLst>
                                          <p:attrName>ppt_x</p:attrName>
                                        </p:attrNameLst>
                                      </p:cBhvr>
                                      <p:tavLst>
                                        <p:tav tm="0">
                                          <p:val>
                                            <p:fltVal val="0.5"/>
                                          </p:val>
                                        </p:tav>
                                        <p:tav tm="100000">
                                          <p:val>
                                            <p:strVal val="#ppt_x"/>
                                          </p:val>
                                        </p:tav>
                                      </p:tavLst>
                                    </p:anim>
                                    <p:anim calcmode="lin" valueType="num">
                                      <p:cBhvr>
                                        <p:cTn id="81" dur="500" fill="hold"/>
                                        <p:tgtEl>
                                          <p:spTgt spid="3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1000"/>
                                  </p:stCondLst>
                                  <p:childTnLst>
                                    <p:set>
                                      <p:cBhvr>
                                        <p:cTn id="83" dur="1" fill="hold">
                                          <p:stCondLst>
                                            <p:cond delay="0"/>
                                          </p:stCondLst>
                                        </p:cTn>
                                        <p:tgtEl>
                                          <p:spTgt spid="15"/>
                                        </p:tgtEl>
                                        <p:attrNameLst>
                                          <p:attrName>style.visibility</p:attrName>
                                        </p:attrNameLst>
                                      </p:cBhvr>
                                      <p:to>
                                        <p:strVal val="visible"/>
                                      </p:to>
                                    </p:set>
                                    <p:anim calcmode="lin" valueType="num">
                                      <p:cBhvr>
                                        <p:cTn id="84" dur="500" fill="hold"/>
                                        <p:tgtEl>
                                          <p:spTgt spid="15"/>
                                        </p:tgtEl>
                                        <p:attrNameLst>
                                          <p:attrName>ppt_w</p:attrName>
                                        </p:attrNameLst>
                                      </p:cBhvr>
                                      <p:tavLst>
                                        <p:tav tm="0">
                                          <p:val>
                                            <p:fltVal val="0"/>
                                          </p:val>
                                        </p:tav>
                                        <p:tav tm="100000">
                                          <p:val>
                                            <p:strVal val="#ppt_w"/>
                                          </p:val>
                                        </p:tav>
                                      </p:tavLst>
                                    </p:anim>
                                    <p:anim calcmode="lin" valueType="num">
                                      <p:cBhvr>
                                        <p:cTn id="85" dur="500" fill="hold"/>
                                        <p:tgtEl>
                                          <p:spTgt spid="15"/>
                                        </p:tgtEl>
                                        <p:attrNameLst>
                                          <p:attrName>ppt_h</p:attrName>
                                        </p:attrNameLst>
                                      </p:cBhvr>
                                      <p:tavLst>
                                        <p:tav tm="0">
                                          <p:val>
                                            <p:fltVal val="0"/>
                                          </p:val>
                                        </p:tav>
                                        <p:tav tm="100000">
                                          <p:val>
                                            <p:strVal val="#ppt_h"/>
                                          </p:val>
                                        </p:tav>
                                      </p:tavLst>
                                    </p:anim>
                                    <p:animEffect transition="in" filter="fade">
                                      <p:cBhvr>
                                        <p:cTn id="86" dur="500"/>
                                        <p:tgtEl>
                                          <p:spTgt spid="15"/>
                                        </p:tgtEl>
                                      </p:cBhvr>
                                    </p:animEffect>
                                    <p:anim calcmode="lin" valueType="num">
                                      <p:cBhvr>
                                        <p:cTn id="87" dur="500" fill="hold"/>
                                        <p:tgtEl>
                                          <p:spTgt spid="15"/>
                                        </p:tgtEl>
                                        <p:attrNameLst>
                                          <p:attrName>ppt_x</p:attrName>
                                        </p:attrNameLst>
                                      </p:cBhvr>
                                      <p:tavLst>
                                        <p:tav tm="0">
                                          <p:val>
                                            <p:fltVal val="0.5"/>
                                          </p:val>
                                        </p:tav>
                                        <p:tav tm="100000">
                                          <p:val>
                                            <p:strVal val="#ppt_x"/>
                                          </p:val>
                                        </p:tav>
                                      </p:tavLst>
                                    </p:anim>
                                    <p:anim calcmode="lin" valueType="num">
                                      <p:cBhvr>
                                        <p:cTn id="88" dur="500" fill="hold"/>
                                        <p:tgtEl>
                                          <p:spTgt spid="15"/>
                                        </p:tgtEl>
                                        <p:attrNameLst>
                                          <p:attrName>ppt_y</p:attrName>
                                        </p:attrNameLst>
                                      </p:cBhvr>
                                      <p:tavLst>
                                        <p:tav tm="0">
                                          <p:val>
                                            <p:fltVal val="0.5"/>
                                          </p:val>
                                        </p:tav>
                                        <p:tav tm="100000">
                                          <p:val>
                                            <p:strVal val="#ppt_y"/>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wipe(left)">
                                      <p:cBhvr>
                                        <p:cTn id="92" dur="500"/>
                                        <p:tgtEl>
                                          <p:spTgt spid="19"/>
                                        </p:tgtEl>
                                      </p:cBhvr>
                                    </p:animEffect>
                                  </p:childTnLst>
                                </p:cTn>
                              </p:par>
                              <p:par>
                                <p:cTn id="93" presetID="22" presetClass="entr" presetSubtype="8" fill="hold" grpId="0" nodeType="withEffect">
                                  <p:stCondLst>
                                    <p:cond delay="200"/>
                                  </p:stCondLst>
                                  <p:childTnLst>
                                    <p:set>
                                      <p:cBhvr>
                                        <p:cTn id="94" dur="1" fill="hold">
                                          <p:stCondLst>
                                            <p:cond delay="0"/>
                                          </p:stCondLst>
                                        </p:cTn>
                                        <p:tgtEl>
                                          <p:spTgt spid="21"/>
                                        </p:tgtEl>
                                        <p:attrNameLst>
                                          <p:attrName>style.visibility</p:attrName>
                                        </p:attrNameLst>
                                      </p:cBhvr>
                                      <p:to>
                                        <p:strVal val="visible"/>
                                      </p:to>
                                    </p:set>
                                    <p:animEffect transition="in" filter="wipe(left)">
                                      <p:cBhvr>
                                        <p:cTn id="95" dur="500"/>
                                        <p:tgtEl>
                                          <p:spTgt spid="21"/>
                                        </p:tgtEl>
                                      </p:cBhvr>
                                    </p:animEffect>
                                  </p:childTnLst>
                                </p:cTn>
                              </p:par>
                              <p:par>
                                <p:cTn id="96" presetID="22" presetClass="entr" presetSubtype="8" fill="hold" grpId="0" nodeType="withEffect">
                                  <p:stCondLst>
                                    <p:cond delay="400"/>
                                  </p:stCondLst>
                                  <p:childTnLst>
                                    <p:set>
                                      <p:cBhvr>
                                        <p:cTn id="97" dur="1" fill="hold">
                                          <p:stCondLst>
                                            <p:cond delay="0"/>
                                          </p:stCondLst>
                                        </p:cTn>
                                        <p:tgtEl>
                                          <p:spTgt spid="23"/>
                                        </p:tgtEl>
                                        <p:attrNameLst>
                                          <p:attrName>style.visibility</p:attrName>
                                        </p:attrNameLst>
                                      </p:cBhvr>
                                      <p:to>
                                        <p:strVal val="visible"/>
                                      </p:to>
                                    </p:set>
                                    <p:animEffect transition="in" filter="wipe(left)">
                                      <p:cBhvr>
                                        <p:cTn id="98" dur="500"/>
                                        <p:tgtEl>
                                          <p:spTgt spid="23"/>
                                        </p:tgtEl>
                                      </p:cBhvr>
                                    </p:animEffect>
                                  </p:childTnLst>
                                </p:cTn>
                              </p:par>
                              <p:par>
                                <p:cTn id="99" presetID="22" presetClass="entr" presetSubtype="8" fill="hold" grpId="0" nodeType="withEffect">
                                  <p:stCondLst>
                                    <p:cond delay="600"/>
                                  </p:stCondLst>
                                  <p:childTnLst>
                                    <p:set>
                                      <p:cBhvr>
                                        <p:cTn id="100" dur="1" fill="hold">
                                          <p:stCondLst>
                                            <p:cond delay="0"/>
                                          </p:stCondLst>
                                        </p:cTn>
                                        <p:tgtEl>
                                          <p:spTgt spid="29"/>
                                        </p:tgtEl>
                                        <p:attrNameLst>
                                          <p:attrName>style.visibility</p:attrName>
                                        </p:attrNameLst>
                                      </p:cBhvr>
                                      <p:to>
                                        <p:strVal val="visible"/>
                                      </p:to>
                                    </p:set>
                                    <p:animEffect transition="in" filter="wipe(left)">
                                      <p:cBhvr>
                                        <p:cTn id="101" dur="500"/>
                                        <p:tgtEl>
                                          <p:spTgt spid="29"/>
                                        </p:tgtEl>
                                      </p:cBhvr>
                                    </p:animEffect>
                                  </p:childTnLst>
                                </p:cTn>
                              </p:par>
                              <p:par>
                                <p:cTn id="102" presetID="22" presetClass="entr" presetSubtype="8" fill="hold" grpId="0" nodeType="withEffect">
                                  <p:stCondLst>
                                    <p:cond delay="800"/>
                                  </p:stCondLst>
                                  <p:childTnLst>
                                    <p:set>
                                      <p:cBhvr>
                                        <p:cTn id="103" dur="1" fill="hold">
                                          <p:stCondLst>
                                            <p:cond delay="0"/>
                                          </p:stCondLst>
                                        </p:cTn>
                                        <p:tgtEl>
                                          <p:spTgt spid="27"/>
                                        </p:tgtEl>
                                        <p:attrNameLst>
                                          <p:attrName>style.visibility</p:attrName>
                                        </p:attrNameLst>
                                      </p:cBhvr>
                                      <p:to>
                                        <p:strVal val="visible"/>
                                      </p:to>
                                    </p:set>
                                    <p:animEffect transition="in" filter="wipe(left)">
                                      <p:cBhvr>
                                        <p:cTn id="104" dur="500"/>
                                        <p:tgtEl>
                                          <p:spTgt spid="27"/>
                                        </p:tgtEl>
                                      </p:cBhvr>
                                    </p:animEffect>
                                  </p:childTnLst>
                                </p:cTn>
                              </p:par>
                              <p:par>
                                <p:cTn id="105" presetID="22" presetClass="entr" presetSubtype="8" fill="hold" grpId="0" nodeType="withEffect">
                                  <p:stCondLst>
                                    <p:cond delay="1000"/>
                                  </p:stCondLst>
                                  <p:childTnLst>
                                    <p:set>
                                      <p:cBhvr>
                                        <p:cTn id="106" dur="1" fill="hold">
                                          <p:stCondLst>
                                            <p:cond delay="0"/>
                                          </p:stCondLst>
                                        </p:cTn>
                                        <p:tgtEl>
                                          <p:spTgt spid="25"/>
                                        </p:tgtEl>
                                        <p:attrNameLst>
                                          <p:attrName>style.visibility</p:attrName>
                                        </p:attrNameLst>
                                      </p:cBhvr>
                                      <p:to>
                                        <p:strVal val="visible"/>
                                      </p:to>
                                    </p:set>
                                    <p:animEffect transition="in" filter="wipe(left)">
                                      <p:cBhvr>
                                        <p:cTn id="107" dur="500"/>
                                        <p:tgtEl>
                                          <p:spTgt spid="25"/>
                                        </p:tgtEl>
                                      </p:cBhvr>
                                    </p:animEffect>
                                  </p:childTnLst>
                                </p:cTn>
                              </p:par>
                              <p:par>
                                <p:cTn id="108" presetID="53" presetClass="entr" presetSubtype="528" fill="hold" grpId="0" nodeType="withEffect">
                                  <p:stCondLst>
                                    <p:cond delay="0"/>
                                  </p:stCondLst>
                                  <p:childTnLst>
                                    <p:set>
                                      <p:cBhvr>
                                        <p:cTn id="109" dur="1" fill="hold">
                                          <p:stCondLst>
                                            <p:cond delay="0"/>
                                          </p:stCondLst>
                                        </p:cTn>
                                        <p:tgtEl>
                                          <p:spTgt spid="39"/>
                                        </p:tgtEl>
                                        <p:attrNameLst>
                                          <p:attrName>style.visibility</p:attrName>
                                        </p:attrNameLst>
                                      </p:cBhvr>
                                      <p:to>
                                        <p:strVal val="visible"/>
                                      </p:to>
                                    </p:set>
                                    <p:anim calcmode="lin" valueType="num">
                                      <p:cBhvr>
                                        <p:cTn id="110" dur="500" fill="hold"/>
                                        <p:tgtEl>
                                          <p:spTgt spid="39"/>
                                        </p:tgtEl>
                                        <p:attrNameLst>
                                          <p:attrName>ppt_w</p:attrName>
                                        </p:attrNameLst>
                                      </p:cBhvr>
                                      <p:tavLst>
                                        <p:tav tm="0">
                                          <p:val>
                                            <p:fltVal val="0"/>
                                          </p:val>
                                        </p:tav>
                                        <p:tav tm="100000">
                                          <p:val>
                                            <p:strVal val="#ppt_w"/>
                                          </p:val>
                                        </p:tav>
                                      </p:tavLst>
                                    </p:anim>
                                    <p:anim calcmode="lin" valueType="num">
                                      <p:cBhvr>
                                        <p:cTn id="111" dur="500" fill="hold"/>
                                        <p:tgtEl>
                                          <p:spTgt spid="39"/>
                                        </p:tgtEl>
                                        <p:attrNameLst>
                                          <p:attrName>ppt_h</p:attrName>
                                        </p:attrNameLst>
                                      </p:cBhvr>
                                      <p:tavLst>
                                        <p:tav tm="0">
                                          <p:val>
                                            <p:fltVal val="0"/>
                                          </p:val>
                                        </p:tav>
                                        <p:tav tm="100000">
                                          <p:val>
                                            <p:strVal val="#ppt_h"/>
                                          </p:val>
                                        </p:tav>
                                      </p:tavLst>
                                    </p:anim>
                                    <p:animEffect transition="in" filter="fade">
                                      <p:cBhvr>
                                        <p:cTn id="112" dur="500"/>
                                        <p:tgtEl>
                                          <p:spTgt spid="39"/>
                                        </p:tgtEl>
                                      </p:cBhvr>
                                    </p:animEffect>
                                    <p:anim calcmode="lin" valueType="num">
                                      <p:cBhvr>
                                        <p:cTn id="113" dur="500" fill="hold"/>
                                        <p:tgtEl>
                                          <p:spTgt spid="39"/>
                                        </p:tgtEl>
                                        <p:attrNameLst>
                                          <p:attrName>ppt_x</p:attrName>
                                        </p:attrNameLst>
                                      </p:cBhvr>
                                      <p:tavLst>
                                        <p:tav tm="0">
                                          <p:val>
                                            <p:fltVal val="0.5"/>
                                          </p:val>
                                        </p:tav>
                                        <p:tav tm="100000">
                                          <p:val>
                                            <p:strVal val="#ppt_x"/>
                                          </p:val>
                                        </p:tav>
                                      </p:tavLst>
                                    </p:anim>
                                    <p:anim calcmode="lin" valueType="num">
                                      <p:cBhvr>
                                        <p:cTn id="114" dur="500" fill="hold"/>
                                        <p:tgtEl>
                                          <p:spTgt spid="39"/>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p:cTn id="117" dur="500" fill="hold"/>
                                        <p:tgtEl>
                                          <p:spTgt spid="3"/>
                                        </p:tgtEl>
                                        <p:attrNameLst>
                                          <p:attrName>ppt_w</p:attrName>
                                        </p:attrNameLst>
                                      </p:cBhvr>
                                      <p:tavLst>
                                        <p:tav tm="0">
                                          <p:val>
                                            <p:fltVal val="0"/>
                                          </p:val>
                                        </p:tav>
                                        <p:tav tm="100000">
                                          <p:val>
                                            <p:strVal val="#ppt_w"/>
                                          </p:val>
                                        </p:tav>
                                      </p:tavLst>
                                    </p:anim>
                                    <p:anim calcmode="lin" valueType="num">
                                      <p:cBhvr>
                                        <p:cTn id="118" dur="500" fill="hold"/>
                                        <p:tgtEl>
                                          <p:spTgt spid="3"/>
                                        </p:tgtEl>
                                        <p:attrNameLst>
                                          <p:attrName>ppt_h</p:attrName>
                                        </p:attrNameLst>
                                      </p:cBhvr>
                                      <p:tavLst>
                                        <p:tav tm="0">
                                          <p:val>
                                            <p:fltVal val="0"/>
                                          </p:val>
                                        </p:tav>
                                        <p:tav tm="100000">
                                          <p:val>
                                            <p:strVal val="#ppt_h"/>
                                          </p:val>
                                        </p:tav>
                                      </p:tavLst>
                                    </p:anim>
                                    <p:animEffect transition="in" filter="fade">
                                      <p:cBhvr>
                                        <p:cTn id="119" dur="500"/>
                                        <p:tgtEl>
                                          <p:spTgt spid="3"/>
                                        </p:tgtEl>
                                      </p:cBhvr>
                                    </p:animEffect>
                                    <p:anim calcmode="lin" valueType="num">
                                      <p:cBhvr>
                                        <p:cTn id="120" dur="500" fill="hold"/>
                                        <p:tgtEl>
                                          <p:spTgt spid="3"/>
                                        </p:tgtEl>
                                        <p:attrNameLst>
                                          <p:attrName>ppt_x</p:attrName>
                                        </p:attrNameLst>
                                      </p:cBhvr>
                                      <p:tavLst>
                                        <p:tav tm="0">
                                          <p:val>
                                            <p:fltVal val="0.5"/>
                                          </p:val>
                                        </p:tav>
                                        <p:tav tm="100000">
                                          <p:val>
                                            <p:strVal val="#ppt_x"/>
                                          </p:val>
                                        </p:tav>
                                      </p:tavLst>
                                    </p:anim>
                                    <p:anim calcmode="lin" valueType="num">
                                      <p:cBhvr>
                                        <p:cTn id="121" dur="500" fill="hold"/>
                                        <p:tgtEl>
                                          <p:spTgt spid="3"/>
                                        </p:tgtEl>
                                        <p:attrNameLst>
                                          <p:attrName>ppt_y</p:attrName>
                                        </p:attrNameLst>
                                      </p:cBhvr>
                                      <p:tavLst>
                                        <p:tav tm="0">
                                          <p:val>
                                            <p:fltVal val="0.5"/>
                                          </p:val>
                                        </p:tav>
                                        <p:tav tm="100000">
                                          <p:val>
                                            <p:strVal val="#ppt_y"/>
                                          </p:val>
                                        </p:tav>
                                      </p:tavLst>
                                    </p:anim>
                                  </p:childTnLst>
                                </p:cTn>
                              </p:par>
                            </p:childTnLst>
                          </p:cTn>
                        </p:par>
                        <p:par>
                          <p:cTn id="122" fill="hold">
                            <p:stCondLst>
                              <p:cond delay="1000"/>
                            </p:stCondLst>
                            <p:childTnLst>
                              <p:par>
                                <p:cTn id="123" presetID="22" presetClass="entr" presetSubtype="8"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Effect transition="in" filter="wipe(left)">
                                      <p:cBhvr>
                                        <p:cTn id="125" dur="500"/>
                                        <p:tgtEl>
                                          <p:spTgt spid="40"/>
                                        </p:tgtEl>
                                      </p:cBhvr>
                                    </p:animEffect>
                                  </p:childTnLst>
                                </p:cTn>
                              </p:par>
                            </p:childTnLst>
                          </p:cTn>
                        </p:par>
                      </p:childTnLst>
                    </p:cTn>
                  </p:par>
                  <p:par>
                    <p:cTn id="126" fill="hold">
                      <p:stCondLst>
                        <p:cond delay="indefinite"/>
                      </p:stCondLst>
                      <p:childTnLst>
                        <p:par>
                          <p:cTn id="127" fill="hold">
                            <p:stCondLst>
                              <p:cond delay="0"/>
                            </p:stCondLst>
                            <p:childTnLst>
                              <p:par>
                                <p:cTn id="128" presetID="42" presetClass="entr" presetSubtype="0" fill="hold" nodeType="clickEffect">
                                  <p:stCondLst>
                                    <p:cond delay="0"/>
                                  </p:stCondLst>
                                  <p:childTnLst>
                                    <p:set>
                                      <p:cBhvr>
                                        <p:cTn id="129" dur="1" fill="hold">
                                          <p:stCondLst>
                                            <p:cond delay="0"/>
                                          </p:stCondLst>
                                        </p:cTn>
                                        <p:tgtEl>
                                          <p:spTgt spid="41">
                                            <p:txEl>
                                              <p:pRg st="0" end="0"/>
                                            </p:txEl>
                                          </p:spTgt>
                                        </p:tgtEl>
                                        <p:attrNameLst>
                                          <p:attrName>style.visibility</p:attrName>
                                        </p:attrNameLst>
                                      </p:cBhvr>
                                      <p:to>
                                        <p:strVal val="visible"/>
                                      </p:to>
                                    </p:set>
                                    <p:animEffect transition="in" filter="fade">
                                      <p:cBhvr>
                                        <p:cTn id="130" dur="1000"/>
                                        <p:tgtEl>
                                          <p:spTgt spid="41">
                                            <p:txEl>
                                              <p:pRg st="0" end="0"/>
                                            </p:txEl>
                                          </p:spTgt>
                                        </p:tgtEl>
                                      </p:cBhvr>
                                    </p:animEffect>
                                    <p:anim calcmode="lin" valueType="num">
                                      <p:cBhvr>
                                        <p:cTn id="131"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17" grpId="0" bldLvl="0" animBg="1"/>
      <p:bldP spid="19" grpId="0"/>
      <p:bldP spid="21" grpId="0"/>
      <p:bldP spid="23" grpId="0"/>
      <p:bldP spid="25" grpId="0"/>
      <p:bldP spid="27" grpId="0"/>
      <p:bldP spid="29" grpId="0"/>
      <p:bldP spid="30" grpId="0" bldLvl="0" animBg="1"/>
      <p:bldP spid="31" grpId="0" bldLvl="0" animBg="1"/>
      <p:bldP spid="32" grpId="0" bldLvl="0" animBg="1"/>
      <p:bldP spid="33" grpId="0" bldLvl="0" animBg="1"/>
      <p:bldP spid="34" grpId="0" bldLvl="0" animBg="1"/>
      <p:bldP spid="35" grpId="0" bldLvl="0" animBg="1"/>
      <p:bldP spid="36" grpId="0" bldLvl="0" animBg="1"/>
      <p:bldP spid="37" grpId="0" bldLvl="0" animBg="1"/>
      <p:bldP spid="38" grpId="0" bldLvl="0" animBg="1"/>
      <p:bldP spid="3" grpId="0" bldLvl="0" animBg="1"/>
      <p:bldP spid="39" grpId="0" bldLvl="0" animBg="1"/>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标注 1"/>
          <p:cNvSpPr/>
          <p:nvPr/>
        </p:nvSpPr>
        <p:spPr>
          <a:xfrm>
            <a:off x="7854950" y="3554730"/>
            <a:ext cx="4168775" cy="2153285"/>
          </a:xfrm>
          <a:prstGeom prst="wedgeRoundRectCallout">
            <a:avLst>
              <a:gd name="adj1" fmla="val -22292"/>
              <a:gd name="adj2" fmla="val 62090"/>
              <a:gd name="adj3" fmla="val 16667"/>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5" name="任意多边形 14"/>
          <p:cNvSpPr/>
          <p:nvPr/>
        </p:nvSpPr>
        <p:spPr>
          <a:xfrm>
            <a:off x="1280976" y="3242172"/>
            <a:ext cx="889808" cy="987664"/>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noFill/>
          <a:ln w="12700">
            <a:solidFill>
              <a:srgbClr val="597A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方正黑体简体" panose="02010601030101010101" pitchFamily="2" charset="-122"/>
              <a:cs typeface="+mn-ea"/>
              <a:sym typeface="+mn-lt"/>
            </a:endParaRPr>
          </a:p>
        </p:txBody>
      </p:sp>
      <p:sp>
        <p:nvSpPr>
          <p:cNvPr id="17" name="任意多边形 16"/>
          <p:cNvSpPr/>
          <p:nvPr/>
        </p:nvSpPr>
        <p:spPr>
          <a:xfrm>
            <a:off x="1280976" y="4659243"/>
            <a:ext cx="889808" cy="987664"/>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noFill/>
          <a:ln w="12700">
            <a:solidFill>
              <a:srgbClr val="597A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方正黑体简体" panose="02010601030101010101" pitchFamily="2" charset="-122"/>
              <a:cs typeface="+mn-ea"/>
              <a:sym typeface="+mn-lt"/>
            </a:endParaRPr>
          </a:p>
        </p:txBody>
      </p:sp>
      <p:sp>
        <p:nvSpPr>
          <p:cNvPr id="19" name="TextBox 28"/>
          <p:cNvSpPr txBox="1"/>
          <p:nvPr/>
        </p:nvSpPr>
        <p:spPr>
          <a:xfrm>
            <a:off x="2298173" y="2291118"/>
            <a:ext cx="8304513" cy="369332"/>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en-US" altLang="zh-CN" sz="2400" dirty="0">
                <a:sym typeface="+mn-ea"/>
              </a:rPr>
              <a:t>1.</a:t>
            </a:r>
            <a:r>
              <a:rPr lang="zh-CN" altLang="en-US" sz="2400" dirty="0">
                <a:sym typeface="+mn-ea"/>
              </a:rPr>
              <a:t>会计核算不健全，不能够准确归集研发费用的</a:t>
            </a:r>
            <a:r>
              <a:rPr lang="zh-CN" altLang="en-US" sz="2400" dirty="0" smtClean="0">
                <a:sym typeface="+mn-ea"/>
              </a:rPr>
              <a:t>企业</a:t>
            </a:r>
            <a:endParaRPr kumimoji="0" lang="zh-CN" altLang="en-US" sz="2400" b="1" i="0" u="none" strike="noStrike" kern="1200" cap="none" spc="0" normalizeH="0" baseline="0" noProof="0" dirty="0">
              <a:ln>
                <a:noFill/>
              </a:ln>
              <a:solidFill>
                <a:srgbClr val="333333"/>
              </a:solidFill>
              <a:effectLst/>
              <a:uLnTx/>
              <a:uFillTx/>
              <a:latin typeface="+mn-lt"/>
              <a:ea typeface="方正黑体简体" panose="02010601030101010101" pitchFamily="2" charset="-122"/>
              <a:cs typeface="+mn-ea"/>
              <a:sym typeface="+mn-ea"/>
            </a:endParaRPr>
          </a:p>
        </p:txBody>
      </p:sp>
      <p:sp>
        <p:nvSpPr>
          <p:cNvPr id="25" name="TextBox 63"/>
          <p:cNvSpPr txBox="1"/>
          <p:nvPr/>
        </p:nvSpPr>
        <p:spPr>
          <a:xfrm>
            <a:off x="2838104" y="3597989"/>
            <a:ext cx="4547853" cy="369332"/>
          </a:xfrm>
          <a:prstGeom prst="rect">
            <a:avLst/>
          </a:prstGeom>
          <a:noFill/>
        </p:spPr>
        <p:txBody>
          <a:bodyPr wrap="square" lIns="0" tIns="0" rIns="0" bIns="0" rtlCol="0">
            <a:spAutoFit/>
          </a:bodyPr>
          <a:lstStyle>
            <a:defPPr>
              <a:defRPr lang="zh-CN"/>
            </a:defPPr>
            <a:lvl1pPr>
              <a:defRPr sz="1800" b="1">
                <a:solidFill>
                  <a:schemeClr val="accent1"/>
                </a:solidFill>
                <a:latin typeface="微软雅黑" panose="020B0503020204020204" pitchFamily="34" charset="-122"/>
                <a:ea typeface="微软雅黑" panose="020B0503020204020204" pitchFamily="34" charset="-122"/>
              </a:defRPr>
            </a:lvl1pPr>
          </a:lstStyle>
          <a:p>
            <a:r>
              <a:rPr lang="en-US" altLang="zh-CN" sz="2400" dirty="0">
                <a:solidFill>
                  <a:schemeClr val="tx2"/>
                </a:solidFill>
                <a:sym typeface="+mn-ea"/>
              </a:rPr>
              <a:t>2.</a:t>
            </a:r>
            <a:r>
              <a:rPr lang="zh-CN" altLang="en-US" sz="2400" dirty="0">
                <a:solidFill>
                  <a:schemeClr val="tx2"/>
                </a:solidFill>
                <a:sym typeface="+mn-ea"/>
              </a:rPr>
              <a:t>核定征收的企业</a:t>
            </a:r>
            <a:endParaRPr kumimoji="0" lang="zh-CN" altLang="en-US" sz="2400" b="1" i="0" u="none" strike="noStrike" kern="1200" cap="none" spc="0" normalizeH="0" baseline="0" dirty="0">
              <a:solidFill>
                <a:schemeClr val="tx2"/>
              </a:solidFill>
              <a:sym typeface="+mn-lt"/>
            </a:endParaRPr>
          </a:p>
        </p:txBody>
      </p:sp>
      <p:sp>
        <p:nvSpPr>
          <p:cNvPr id="29" name="TextBox 67"/>
          <p:cNvSpPr txBox="1"/>
          <p:nvPr/>
        </p:nvSpPr>
        <p:spPr>
          <a:xfrm>
            <a:off x="2838103" y="4900489"/>
            <a:ext cx="5271753" cy="369332"/>
          </a:xfrm>
          <a:prstGeom prst="rect">
            <a:avLst/>
          </a:prstGeom>
          <a:noFill/>
        </p:spPr>
        <p:txBody>
          <a:bodyPr wrap="square" lIns="0" tIns="0" rIns="0" bIns="0" rtlCol="0">
            <a:spAutoFit/>
          </a:bodyPr>
          <a:lstStyle>
            <a:defPPr>
              <a:defRPr lang="zh-CN"/>
            </a:defPPr>
            <a:lvl1pPr>
              <a:defRPr sz="1800" b="1">
                <a:solidFill>
                  <a:schemeClr val="accent1"/>
                </a:solidFill>
                <a:latin typeface="微软雅黑" panose="020B0503020204020204" pitchFamily="34" charset="-122"/>
                <a:ea typeface="微软雅黑" panose="020B0503020204020204" pitchFamily="34" charset="-122"/>
              </a:defRPr>
            </a:lvl1pPr>
          </a:lstStyle>
          <a:p>
            <a:r>
              <a:rPr lang="en-US" altLang="zh-CN" sz="2400" dirty="0">
                <a:solidFill>
                  <a:schemeClr val="tx2"/>
                </a:solidFill>
              </a:rPr>
              <a:t>3.</a:t>
            </a:r>
            <a:r>
              <a:rPr lang="zh-CN" altLang="en-US" sz="2400" dirty="0">
                <a:solidFill>
                  <a:schemeClr val="tx2"/>
                </a:solidFill>
              </a:rPr>
              <a:t>非居民</a:t>
            </a:r>
            <a:r>
              <a:rPr lang="zh-CN" altLang="en-US" sz="2400" dirty="0" smtClean="0">
                <a:solidFill>
                  <a:schemeClr val="tx2"/>
                </a:solidFill>
              </a:rPr>
              <a:t>企业</a:t>
            </a:r>
            <a:endParaRPr lang="zh-CN" altLang="en-US" sz="2400" dirty="0">
              <a:solidFill>
                <a:schemeClr val="tx2"/>
              </a:solidFill>
              <a:sym typeface="+mn-lt"/>
            </a:endParaRPr>
          </a:p>
        </p:txBody>
      </p:sp>
      <p:sp>
        <p:nvSpPr>
          <p:cNvPr id="30" name="任意多边形 29"/>
          <p:cNvSpPr/>
          <p:nvPr/>
        </p:nvSpPr>
        <p:spPr>
          <a:xfrm>
            <a:off x="1280976" y="1981693"/>
            <a:ext cx="889808" cy="987664"/>
          </a:xfrm>
          <a:custGeom>
            <a:avLst/>
            <a:gdLst>
              <a:gd name="connsiteX0" fmla="*/ 1460180 w 2920360"/>
              <a:gd name="connsiteY0" fmla="*/ 0 h 3241526"/>
              <a:gd name="connsiteX1" fmla="*/ 1620290 w 2920360"/>
              <a:gd name="connsiteY1" fmla="*/ 42589 h 3241526"/>
              <a:gd name="connsiteX2" fmla="*/ 2760176 w 2920360"/>
              <a:gd name="connsiteY2" fmla="*/ 694444 h 3241526"/>
              <a:gd name="connsiteX3" fmla="*/ 2877272 w 2920360"/>
              <a:gd name="connsiteY3" fmla="*/ 810381 h 3241526"/>
              <a:gd name="connsiteX4" fmla="*/ 2920286 w 2920360"/>
              <a:gd name="connsiteY4" fmla="*/ 958261 h 3241526"/>
              <a:gd name="connsiteX5" fmla="*/ 2920286 w 2920360"/>
              <a:gd name="connsiteY5" fmla="*/ 2266702 h 3241526"/>
              <a:gd name="connsiteX6" fmla="*/ 2877272 w 2920360"/>
              <a:gd name="connsiteY6" fmla="*/ 2431145 h 3241526"/>
              <a:gd name="connsiteX7" fmla="*/ 2763761 w 2920360"/>
              <a:gd name="connsiteY7" fmla="*/ 2544716 h 3241526"/>
              <a:gd name="connsiteX8" fmla="*/ 1623875 w 2920360"/>
              <a:gd name="connsiteY8" fmla="*/ 3196571 h 3241526"/>
              <a:gd name="connsiteX9" fmla="*/ 1460180 w 2920360"/>
              <a:gd name="connsiteY9" fmla="*/ 3241526 h 3241526"/>
              <a:gd name="connsiteX10" fmla="*/ 1295291 w 2920360"/>
              <a:gd name="connsiteY10" fmla="*/ 3195388 h 3241526"/>
              <a:gd name="connsiteX11" fmla="*/ 155404 w 2920360"/>
              <a:gd name="connsiteY11" fmla="*/ 2544716 h 3241526"/>
              <a:gd name="connsiteX12" fmla="*/ 41893 w 2920360"/>
              <a:gd name="connsiteY12" fmla="*/ 2431145 h 3241526"/>
              <a:gd name="connsiteX13" fmla="*/ 74 w 2920360"/>
              <a:gd name="connsiteY13" fmla="*/ 2269068 h 3241526"/>
              <a:gd name="connsiteX14" fmla="*/ 74 w 2920360"/>
              <a:gd name="connsiteY14" fmla="*/ 965359 h 3241526"/>
              <a:gd name="connsiteX15" fmla="*/ 41893 w 2920360"/>
              <a:gd name="connsiteY15" fmla="*/ 810381 h 3241526"/>
              <a:gd name="connsiteX16" fmla="*/ 156599 w 2920360"/>
              <a:gd name="connsiteY16" fmla="*/ 696810 h 3241526"/>
              <a:gd name="connsiteX17" fmla="*/ 1301265 w 2920360"/>
              <a:gd name="connsiteY17" fmla="*/ 42589 h 3241526"/>
              <a:gd name="connsiteX18" fmla="*/ 1460180 w 2920360"/>
              <a:gd name="connsiteY18" fmla="*/ 0 h 324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0360" h="3241526">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noFill/>
          <a:ln w="12700">
            <a:solidFill>
              <a:srgbClr val="C12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方正黑体简体" panose="02010601030101010101" pitchFamily="2" charset="-122"/>
              <a:cs typeface="+mn-ea"/>
              <a:sym typeface="+mn-lt"/>
            </a:endParaRPr>
          </a:p>
        </p:txBody>
      </p:sp>
      <p:sp>
        <p:nvSpPr>
          <p:cNvPr id="33" name="KSO_Shape"/>
          <p:cNvSpPr/>
          <p:nvPr/>
        </p:nvSpPr>
        <p:spPr bwMode="auto">
          <a:xfrm>
            <a:off x="1472439" y="2332648"/>
            <a:ext cx="506882" cy="34806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C1253A"/>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ea typeface="方正黑体简体" panose="02010601030101010101" pitchFamily="2" charset="-122"/>
              <a:cs typeface="+mn-ea"/>
              <a:sym typeface="+mn-lt"/>
            </a:endParaRPr>
          </a:p>
        </p:txBody>
      </p:sp>
      <p:sp>
        <p:nvSpPr>
          <p:cNvPr id="35" name="KSO_Shape"/>
          <p:cNvSpPr/>
          <p:nvPr/>
        </p:nvSpPr>
        <p:spPr bwMode="auto">
          <a:xfrm>
            <a:off x="1512563" y="3554685"/>
            <a:ext cx="426634" cy="362638"/>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597AA0"/>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ea typeface="方正黑体简体" panose="02010601030101010101" pitchFamily="2" charset="-122"/>
              <a:cs typeface="+mn-ea"/>
              <a:sym typeface="+mn-lt"/>
            </a:endParaRPr>
          </a:p>
        </p:txBody>
      </p:sp>
      <p:sp>
        <p:nvSpPr>
          <p:cNvPr id="37" name="KSO_Shape"/>
          <p:cNvSpPr/>
          <p:nvPr/>
        </p:nvSpPr>
        <p:spPr bwMode="auto">
          <a:xfrm>
            <a:off x="1540297" y="4993165"/>
            <a:ext cx="371166" cy="319820"/>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rgbClr val="597AA0"/>
          </a:solidFill>
          <a:ln>
            <a:noFill/>
          </a:ln>
        </p:spPr>
        <p:txBody>
          <a:bodyPr anchor="ctr">
            <a:scene3d>
              <a:camera prst="orthographicFront"/>
              <a:lightRig rig="threePt" dir="t"/>
            </a:scene3d>
            <a:sp3d>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ea typeface="方正黑体简体" panose="02010601030101010101" pitchFamily="2" charset="-122"/>
              <a:cs typeface="+mn-ea"/>
              <a:sym typeface="+mn-lt"/>
            </a:endParaRPr>
          </a:p>
        </p:txBody>
      </p:sp>
      <p:sp>
        <p:nvSpPr>
          <p:cNvPr id="42" name="文本框 6"/>
          <p:cNvSpPr>
            <a:spLocks noChangeArrowheads="1"/>
          </p:cNvSpPr>
          <p:nvPr/>
        </p:nvSpPr>
        <p:spPr bwMode="auto">
          <a:xfrm>
            <a:off x="927626" y="309931"/>
            <a:ext cx="10981143" cy="548005"/>
          </a:xfrm>
          <a:prstGeom prst="rect">
            <a:avLst/>
          </a:prstGeom>
          <a:noFill/>
          <a:ln>
            <a:noFill/>
          </a:ln>
        </p:spPr>
        <p:txBody>
          <a:bodyPr wrap="square" lIns="85994" tIns="42996" rIns="85994" bIns="42996">
            <a:spAutoFit/>
          </a:bodyPr>
          <a:lstStyle/>
          <a:p>
            <a:pPr defTabSz="1213485">
              <a:defRPr/>
            </a:pPr>
            <a:r>
              <a:rPr lang="zh-CN" altLang="en-US" sz="3010" b="1" dirty="0">
                <a:latin typeface="微软雅黑" panose="020B0503020204020204" pitchFamily="34" charset="-122"/>
                <a:ea typeface="微软雅黑" panose="020B0503020204020204" pitchFamily="34" charset="-122"/>
                <a:sym typeface="+mn-ea"/>
              </a:rPr>
              <a:t>（一）不适用加计扣除的情形</a:t>
            </a:r>
            <a:endParaRPr lang="zh-CN" altLang="en-US" sz="301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Round Same Side Corner Rectangle 12"/>
          <p:cNvSpPr/>
          <p:nvPr/>
        </p:nvSpPr>
        <p:spPr>
          <a:xfrm flipV="1">
            <a:off x="1344084" y="1246717"/>
            <a:ext cx="10140949" cy="573616"/>
          </a:xfrm>
          <a:prstGeom prst="round2Same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a:defRPr/>
            </a:pPr>
            <a:endParaRPr lang="en-US" sz="2400" dirty="0"/>
          </a:p>
        </p:txBody>
      </p:sp>
      <p:sp>
        <p:nvSpPr>
          <p:cNvPr id="44" name="koppt-文本框"/>
          <p:cNvSpPr/>
          <p:nvPr/>
        </p:nvSpPr>
        <p:spPr>
          <a:xfrm>
            <a:off x="1347894" y="1303232"/>
            <a:ext cx="10140949" cy="460375"/>
          </a:xfrm>
          <a:prstGeom prst="rect">
            <a:avLst/>
          </a:prstGeom>
        </p:spPr>
        <p:txBody>
          <a:bodyPr lIns="91440" tIns="45720" rIns="91440" bIns="45720">
            <a:spAutoFit/>
          </a:bodyPr>
          <a:lstStyle/>
          <a:p>
            <a:pPr algn="ctr">
              <a:defRPr/>
            </a:pPr>
            <a:r>
              <a:rPr lang="en-US" altLang="zh-CN" sz="2400" b="1" dirty="0">
                <a:solidFill>
                  <a:srgbClr val="FFFFFF"/>
                </a:solidFill>
                <a:effectLst>
                  <a:outerShdw blurRad="38100" dist="38100" dir="2700000" algn="tl">
                    <a:srgbClr val="000000">
                      <a:alpha val="43137"/>
                    </a:srgbClr>
                  </a:outerShdw>
                </a:effectLst>
                <a:latin typeface="+mj-ea"/>
                <a:ea typeface="+mj-ea"/>
              </a:rPr>
              <a:t>2.</a:t>
            </a:r>
            <a:r>
              <a:rPr lang="zh-CN" altLang="en-US" sz="2400" b="1" dirty="0">
                <a:solidFill>
                  <a:srgbClr val="FFFFFF"/>
                </a:solidFill>
                <a:effectLst>
                  <a:outerShdw blurRad="38100" dist="38100" dir="2700000" algn="tl">
                    <a:srgbClr val="000000">
                      <a:alpha val="43137"/>
                    </a:srgbClr>
                  </a:outerShdw>
                </a:effectLst>
                <a:latin typeface="+mj-ea"/>
                <a:ea typeface="+mj-ea"/>
              </a:rPr>
              <a:t>不适用税前加计扣除政策的企业</a:t>
            </a:r>
            <a:endParaRPr lang="en-US" altLang="zh-CN" sz="2400" b="1" dirty="0">
              <a:solidFill>
                <a:srgbClr val="FFFFFF"/>
              </a:solidFill>
              <a:effectLst>
                <a:outerShdw blurRad="38100" dist="38100" dir="2700000" algn="tl">
                  <a:srgbClr val="000000">
                    <a:alpha val="43137"/>
                  </a:srgbClr>
                </a:outerShdw>
              </a:effectLst>
              <a:latin typeface="+mj-ea"/>
              <a:ea typeface="+mj-ea"/>
            </a:endParaRPr>
          </a:p>
        </p:txBody>
      </p:sp>
      <p:sp>
        <p:nvSpPr>
          <p:cNvPr id="41" name="矩形 40"/>
          <p:cNvSpPr/>
          <p:nvPr/>
        </p:nvSpPr>
        <p:spPr>
          <a:xfrm>
            <a:off x="8256905" y="3562350"/>
            <a:ext cx="3582035" cy="1938020"/>
          </a:xfrm>
          <a:prstGeom prst="rect">
            <a:avLst/>
          </a:prstGeom>
        </p:spPr>
        <p:txBody>
          <a:bodyPr wrap="square">
            <a:spAutoFit/>
          </a:bodyPr>
          <a:lstStyle/>
          <a:p>
            <a:pPr fontAlgn="ctr">
              <a:lnSpc>
                <a:spcPct val="150000"/>
              </a:lnSpc>
            </a:pPr>
            <a:r>
              <a:rPr lang="zh-CN" altLang="en-US" sz="2000"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提示：</a:t>
            </a:r>
            <a:endParaRPr lang="zh-CN" altLang="en-US" sz="2000"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a:p>
            <a:pPr fontAlgn="ctr">
              <a:lnSpc>
                <a:spcPct val="150000"/>
              </a:lnSpc>
            </a:pPr>
            <a:r>
              <a:rPr lang="zh-CN" altLang="en-US" sz="2000"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享受优惠的主体应是会计核算健全、实行查账征收并能够准确归集研发费用的居民企业。</a:t>
            </a:r>
            <a:endParaRPr lang="zh-CN" altLang="en-US" sz="2000"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anim calcmode="lin" valueType="num">
                                      <p:cBhvr>
                                        <p:cTn id="10" dur="500" fill="hold"/>
                                        <p:tgtEl>
                                          <p:spTgt spid="33"/>
                                        </p:tgtEl>
                                        <p:attrNameLst>
                                          <p:attrName>ppt_x</p:attrName>
                                        </p:attrNameLst>
                                      </p:cBhvr>
                                      <p:tavLst>
                                        <p:tav tm="0">
                                          <p:val>
                                            <p:fltVal val="0.5"/>
                                          </p:val>
                                        </p:tav>
                                        <p:tav tm="100000">
                                          <p:val>
                                            <p:strVal val="#ppt_x"/>
                                          </p:val>
                                        </p:tav>
                                      </p:tavLst>
                                    </p:anim>
                                    <p:anim calcmode="lin" valueType="num">
                                      <p:cBhvr>
                                        <p:cTn id="11" dur="500" fill="hold"/>
                                        <p:tgtEl>
                                          <p:spTgt spid="33"/>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Effect transition="in" filter="fade">
                                      <p:cBhvr>
                                        <p:cTn id="16" dur="500"/>
                                        <p:tgtEl>
                                          <p:spTgt spid="30"/>
                                        </p:tgtEl>
                                      </p:cBhvr>
                                    </p:animEffect>
                                    <p:anim calcmode="lin" valueType="num">
                                      <p:cBhvr>
                                        <p:cTn id="17" dur="500" fill="hold"/>
                                        <p:tgtEl>
                                          <p:spTgt spid="30"/>
                                        </p:tgtEl>
                                        <p:attrNameLst>
                                          <p:attrName>ppt_x</p:attrName>
                                        </p:attrNameLst>
                                      </p:cBhvr>
                                      <p:tavLst>
                                        <p:tav tm="0">
                                          <p:val>
                                            <p:fltVal val="0.5"/>
                                          </p:val>
                                        </p:tav>
                                        <p:tav tm="100000">
                                          <p:val>
                                            <p:strVal val="#ppt_x"/>
                                          </p:val>
                                        </p:tav>
                                      </p:tavLst>
                                    </p:anim>
                                    <p:anim calcmode="lin" valueType="num">
                                      <p:cBhvr>
                                        <p:cTn id="18" dur="500" fill="hold"/>
                                        <p:tgtEl>
                                          <p:spTgt spid="30"/>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600"/>
                                  </p:stCondLst>
                                  <p:childTnLst>
                                    <p:set>
                                      <p:cBhvr>
                                        <p:cTn id="20" dur="1" fill="hold">
                                          <p:stCondLst>
                                            <p:cond delay="0"/>
                                          </p:stCondLst>
                                        </p:cTn>
                                        <p:tgtEl>
                                          <p:spTgt spid="37"/>
                                        </p:tgtEl>
                                        <p:attrNameLst>
                                          <p:attrName>style.visibility</p:attrName>
                                        </p:attrNameLst>
                                      </p:cBhvr>
                                      <p:to>
                                        <p:strVal val="visible"/>
                                      </p:to>
                                    </p:set>
                                    <p:anim calcmode="lin" valueType="num">
                                      <p:cBhvr>
                                        <p:cTn id="21" dur="500" fill="hold"/>
                                        <p:tgtEl>
                                          <p:spTgt spid="37"/>
                                        </p:tgtEl>
                                        <p:attrNameLst>
                                          <p:attrName>ppt_w</p:attrName>
                                        </p:attrNameLst>
                                      </p:cBhvr>
                                      <p:tavLst>
                                        <p:tav tm="0">
                                          <p:val>
                                            <p:fltVal val="0"/>
                                          </p:val>
                                        </p:tav>
                                        <p:tav tm="100000">
                                          <p:val>
                                            <p:strVal val="#ppt_w"/>
                                          </p:val>
                                        </p:tav>
                                      </p:tavLst>
                                    </p:anim>
                                    <p:anim calcmode="lin" valueType="num">
                                      <p:cBhvr>
                                        <p:cTn id="22" dur="500" fill="hold"/>
                                        <p:tgtEl>
                                          <p:spTgt spid="37"/>
                                        </p:tgtEl>
                                        <p:attrNameLst>
                                          <p:attrName>ppt_h</p:attrName>
                                        </p:attrNameLst>
                                      </p:cBhvr>
                                      <p:tavLst>
                                        <p:tav tm="0">
                                          <p:val>
                                            <p:fltVal val="0"/>
                                          </p:val>
                                        </p:tav>
                                        <p:tav tm="100000">
                                          <p:val>
                                            <p:strVal val="#ppt_h"/>
                                          </p:val>
                                        </p:tav>
                                      </p:tavLst>
                                    </p:anim>
                                    <p:animEffect transition="in" filter="fade">
                                      <p:cBhvr>
                                        <p:cTn id="23" dur="500"/>
                                        <p:tgtEl>
                                          <p:spTgt spid="37"/>
                                        </p:tgtEl>
                                      </p:cBhvr>
                                    </p:animEffect>
                                    <p:anim calcmode="lin" valueType="num">
                                      <p:cBhvr>
                                        <p:cTn id="24" dur="500" fill="hold"/>
                                        <p:tgtEl>
                                          <p:spTgt spid="37"/>
                                        </p:tgtEl>
                                        <p:attrNameLst>
                                          <p:attrName>ppt_x</p:attrName>
                                        </p:attrNameLst>
                                      </p:cBhvr>
                                      <p:tavLst>
                                        <p:tav tm="0">
                                          <p:val>
                                            <p:fltVal val="0.5"/>
                                          </p:val>
                                        </p:tav>
                                        <p:tav tm="100000">
                                          <p:val>
                                            <p:strVal val="#ppt_x"/>
                                          </p:val>
                                        </p:tav>
                                      </p:tavLst>
                                    </p:anim>
                                    <p:anim calcmode="lin" valueType="num">
                                      <p:cBhvr>
                                        <p:cTn id="25" dur="500" fill="hold"/>
                                        <p:tgtEl>
                                          <p:spTgt spid="3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60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anim calcmode="lin" valueType="num">
                                      <p:cBhvr>
                                        <p:cTn id="31" dur="500" fill="hold"/>
                                        <p:tgtEl>
                                          <p:spTgt spid="17"/>
                                        </p:tgtEl>
                                        <p:attrNameLst>
                                          <p:attrName>ppt_x</p:attrName>
                                        </p:attrNameLst>
                                      </p:cBhvr>
                                      <p:tavLst>
                                        <p:tav tm="0">
                                          <p:val>
                                            <p:fltVal val="0.5"/>
                                          </p:val>
                                        </p:tav>
                                        <p:tav tm="100000">
                                          <p:val>
                                            <p:strVal val="#ppt_x"/>
                                          </p:val>
                                        </p:tav>
                                      </p:tavLst>
                                    </p:anim>
                                    <p:anim calcmode="lin" valueType="num">
                                      <p:cBhvr>
                                        <p:cTn id="32" dur="500" fill="hold"/>
                                        <p:tgtEl>
                                          <p:spTgt spid="17"/>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100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anim calcmode="lin" valueType="num">
                                      <p:cBhvr>
                                        <p:cTn id="38" dur="500" fill="hold"/>
                                        <p:tgtEl>
                                          <p:spTgt spid="35"/>
                                        </p:tgtEl>
                                        <p:attrNameLst>
                                          <p:attrName>ppt_x</p:attrName>
                                        </p:attrNameLst>
                                      </p:cBhvr>
                                      <p:tavLst>
                                        <p:tav tm="0">
                                          <p:val>
                                            <p:fltVal val="0.5"/>
                                          </p:val>
                                        </p:tav>
                                        <p:tav tm="100000">
                                          <p:val>
                                            <p:strVal val="#ppt_x"/>
                                          </p:val>
                                        </p:tav>
                                      </p:tavLst>
                                    </p:anim>
                                    <p:anim calcmode="lin" valueType="num">
                                      <p:cBhvr>
                                        <p:cTn id="39" dur="500" fill="hold"/>
                                        <p:tgtEl>
                                          <p:spTgt spid="3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100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par>
                                <p:cTn id="51" presetID="22" presetClass="entr" presetSubtype="8" fill="hold" grpId="0" nodeType="withEffect">
                                  <p:stCondLst>
                                    <p:cond delay="60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par>
                                <p:cTn id="54" presetID="22" presetClass="entr" presetSubtype="8" fill="hold" grpId="0" nodeType="withEffect">
                                  <p:stCondLst>
                                    <p:cond delay="1000"/>
                                  </p:stCondLst>
                                  <p:childTnLst>
                                    <p:set>
                                      <p:cBhvr>
                                        <p:cTn id="55" dur="1" fill="hold">
                                          <p:stCondLst>
                                            <p:cond delay="0"/>
                                          </p:stCondLst>
                                        </p:cTn>
                                        <p:tgtEl>
                                          <p:spTgt spid="25"/>
                                        </p:tgtEl>
                                        <p:attrNameLst>
                                          <p:attrName>style.visibility</p:attrName>
                                        </p:attrNameLst>
                                      </p:cBhvr>
                                      <p:to>
                                        <p:strVal val="visible"/>
                                      </p:to>
                                    </p:set>
                                    <p:animEffect transition="in" filter="wipe(left)">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41">
                                            <p:txEl>
                                              <p:pRg st="0" end="0"/>
                                            </p:txEl>
                                          </p:spTgt>
                                        </p:tgtEl>
                                        <p:attrNameLst>
                                          <p:attrName>style.visibility</p:attrName>
                                        </p:attrNameLst>
                                      </p:cBhvr>
                                      <p:to>
                                        <p:strVal val="visible"/>
                                      </p:to>
                                    </p:set>
                                    <p:animEffect transition="in" filter="fade">
                                      <p:cBhvr>
                                        <p:cTn id="61" dur="1000"/>
                                        <p:tgtEl>
                                          <p:spTgt spid="41">
                                            <p:txEl>
                                              <p:pRg st="0" end="0"/>
                                            </p:txEl>
                                          </p:spTgt>
                                        </p:tgtEl>
                                      </p:cBhvr>
                                    </p:animEffect>
                                    <p:anim calcmode="lin" valueType="num">
                                      <p:cBhvr>
                                        <p:cTn id="62"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41">
                                            <p:txEl>
                                              <p:pRg st="1" end="1"/>
                                            </p:txEl>
                                          </p:spTgt>
                                        </p:tgtEl>
                                        <p:attrNameLst>
                                          <p:attrName>style.visibility</p:attrName>
                                        </p:attrNameLst>
                                      </p:cBhvr>
                                      <p:to>
                                        <p:strVal val="visible"/>
                                      </p:to>
                                    </p:set>
                                    <p:animEffect transition="in" filter="fade">
                                      <p:cBhvr>
                                        <p:cTn id="68" dur="1000"/>
                                        <p:tgtEl>
                                          <p:spTgt spid="41">
                                            <p:txEl>
                                              <p:pRg st="1" end="1"/>
                                            </p:txEl>
                                          </p:spTgt>
                                        </p:tgtEl>
                                      </p:cBhvr>
                                    </p:animEffect>
                                    <p:anim calcmode="lin" valueType="num">
                                      <p:cBhvr>
                                        <p:cTn id="69" dur="1000" fill="hold"/>
                                        <p:tgtEl>
                                          <p:spTgt spid="41">
                                            <p:txEl>
                                              <p:pRg st="1" end="1"/>
                                            </p:txEl>
                                          </p:spTgt>
                                        </p:tgtEl>
                                        <p:attrNameLst>
                                          <p:attrName>ppt_x</p:attrName>
                                        </p:attrNameLst>
                                      </p:cBhvr>
                                      <p:tavLst>
                                        <p:tav tm="0">
                                          <p:val>
                                            <p:strVal val="#ppt_x"/>
                                          </p:val>
                                        </p:tav>
                                        <p:tav tm="100000">
                                          <p:val>
                                            <p:strVal val="#ppt_x"/>
                                          </p:val>
                                        </p:tav>
                                      </p:tavLst>
                                    </p:anim>
                                    <p:anim calcmode="lin" valueType="num">
                                      <p:cBhvr>
                                        <p:cTn id="70" dur="1000" fill="hold"/>
                                        <p:tgtEl>
                                          <p:spTgt spid="4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7" grpId="0" bldLvl="0" animBg="1"/>
      <p:bldP spid="19" grpId="0"/>
      <p:bldP spid="25" grpId="0"/>
      <p:bldP spid="29" grpId="0"/>
      <p:bldP spid="30" grpId="0" bldLvl="0" animBg="1"/>
      <p:bldP spid="33" grpId="0" bldLvl="0" animBg="1"/>
      <p:bldP spid="35" grpId="0" bldLvl="0" animBg="1"/>
      <p:bldP spid="37"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6"/>
          <p:cNvSpPr>
            <a:spLocks noChangeArrowheads="1"/>
          </p:cNvSpPr>
          <p:nvPr/>
        </p:nvSpPr>
        <p:spPr bwMode="auto">
          <a:xfrm>
            <a:off x="927626" y="309931"/>
            <a:ext cx="10981143" cy="548005"/>
          </a:xfrm>
          <a:prstGeom prst="rect">
            <a:avLst/>
          </a:prstGeom>
          <a:noFill/>
          <a:ln>
            <a:noFill/>
          </a:ln>
        </p:spPr>
        <p:txBody>
          <a:bodyPr wrap="square" lIns="85994" tIns="42996" rIns="85994" bIns="42996">
            <a:spAutoFit/>
          </a:bodyPr>
          <a:lstStyle/>
          <a:p>
            <a:pPr defTabSz="1213485">
              <a:defRPr/>
            </a:pPr>
            <a:r>
              <a:rPr lang="zh-CN" altLang="en-US" sz="3010" b="1" dirty="0">
                <a:latin typeface="微软雅黑" panose="020B0503020204020204" pitchFamily="34" charset="-122"/>
                <a:ea typeface="微软雅黑" panose="020B0503020204020204" pitchFamily="34" charset="-122"/>
                <a:sym typeface="+mn-ea"/>
              </a:rPr>
              <a:t>（一）不适用加计扣除的情形</a:t>
            </a:r>
            <a:endParaRPr lang="zh-CN" altLang="en-US" sz="301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Round Same Side Corner Rectangle 12"/>
          <p:cNvSpPr/>
          <p:nvPr/>
        </p:nvSpPr>
        <p:spPr>
          <a:xfrm flipV="1">
            <a:off x="1344084" y="1246717"/>
            <a:ext cx="10140949" cy="573616"/>
          </a:xfrm>
          <a:prstGeom prst="round2Same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a:defRPr/>
            </a:pPr>
            <a:endParaRPr lang="en-US" sz="2400" dirty="0"/>
          </a:p>
        </p:txBody>
      </p:sp>
      <p:sp>
        <p:nvSpPr>
          <p:cNvPr id="44" name="koppt-文本框"/>
          <p:cNvSpPr/>
          <p:nvPr/>
        </p:nvSpPr>
        <p:spPr>
          <a:xfrm>
            <a:off x="1347894" y="1303232"/>
            <a:ext cx="10140949" cy="460375"/>
          </a:xfrm>
          <a:prstGeom prst="rect">
            <a:avLst/>
          </a:prstGeom>
        </p:spPr>
        <p:txBody>
          <a:bodyPr lIns="91440" tIns="45720" rIns="91440" bIns="45720">
            <a:spAutoFit/>
          </a:bodyPr>
          <a:lstStyle/>
          <a:p>
            <a:pPr algn="ctr">
              <a:defRPr/>
            </a:pPr>
            <a:r>
              <a:rPr sz="2400" b="1" dirty="0">
                <a:solidFill>
                  <a:srgbClr val="FFFFFF"/>
                </a:solidFill>
                <a:effectLst>
                  <a:outerShdw blurRad="38100" dist="38100" dir="2700000" algn="tl">
                    <a:srgbClr val="000000">
                      <a:alpha val="43137"/>
                    </a:srgbClr>
                  </a:outerShdw>
                </a:effectLst>
                <a:latin typeface="+mj-ea"/>
                <a:ea typeface="+mj-ea"/>
              </a:rPr>
              <a:t>3.不适用税前加计扣除的活动</a:t>
            </a:r>
            <a:endParaRPr sz="2400" b="1" dirty="0">
              <a:solidFill>
                <a:srgbClr val="FFFFFF"/>
              </a:solidFill>
              <a:effectLst>
                <a:outerShdw blurRad="38100" dist="38100" dir="2700000" algn="tl">
                  <a:srgbClr val="000000">
                    <a:alpha val="43137"/>
                  </a:srgbClr>
                </a:outerShdw>
              </a:effectLst>
              <a:latin typeface="+mj-ea"/>
              <a:ea typeface="+mj-ea"/>
            </a:endParaRPr>
          </a:p>
        </p:txBody>
      </p:sp>
      <p:sp>
        <p:nvSpPr>
          <p:cNvPr id="3" name="文本框 2"/>
          <p:cNvSpPr txBox="1"/>
          <p:nvPr/>
        </p:nvSpPr>
        <p:spPr>
          <a:xfrm>
            <a:off x="537210" y="1954530"/>
            <a:ext cx="11426825" cy="4330700"/>
          </a:xfrm>
          <a:prstGeom prst="rect">
            <a:avLst/>
          </a:prstGeom>
          <a:noFill/>
        </p:spPr>
        <p:txBody>
          <a:bodyPr wrap="square" rtlCol="0">
            <a:spAutoFit/>
          </a:bodyPr>
          <a:lstStyle/>
          <a:p>
            <a:pPr>
              <a:lnSpc>
                <a:spcPct val="130000"/>
              </a:lnSpc>
            </a:pPr>
            <a:r>
              <a:rPr lang="en-US" altLang="zh-CN" sz="2400" b="1" dirty="0">
                <a:latin typeface="微软雅黑" panose="020B0503020204020204" pitchFamily="34" charset="-122"/>
                <a:ea typeface="微软雅黑" panose="020B0503020204020204" pitchFamily="34" charset="-122"/>
                <a:sym typeface="+mn-ea"/>
              </a:rPr>
              <a:t>      </a:t>
            </a:r>
            <a:r>
              <a:rPr lang="zh-CN" altLang="en-US" sz="2400" b="1" dirty="0">
                <a:latin typeface="微软雅黑" panose="020B0503020204020204" pitchFamily="34" charset="-122"/>
                <a:ea typeface="微软雅黑" panose="020B0503020204020204" pitchFamily="34" charset="-122"/>
                <a:sym typeface="+mn-ea"/>
              </a:rPr>
              <a:t>研发活动：</a:t>
            </a:r>
            <a:r>
              <a:rPr lang="zh-CN" altLang="en-US" sz="2400" b="1" dirty="0">
                <a:latin typeface="仿宋" panose="02010609060101010101" pitchFamily="49" charset="-122"/>
                <a:ea typeface="仿宋" panose="02010609060101010101" pitchFamily="49" charset="-122"/>
                <a:sym typeface="+mn-ea"/>
              </a:rPr>
              <a:t>是指企业为获得科学和技术新知识，创造性运用科学技术新知识，或实质性改进技术、产品（服务）、工艺而持续进行的具有明确目标的系统性活动。</a:t>
            </a:r>
            <a:endParaRPr lang="zh-CN" altLang="en-US" sz="2400" b="1" dirty="0">
              <a:latin typeface="仿宋" panose="02010609060101010101" pitchFamily="49" charset="-122"/>
              <a:ea typeface="仿宋" panose="02010609060101010101" pitchFamily="49" charset="-122"/>
              <a:sym typeface="+mn-ea"/>
            </a:endParaRPr>
          </a:p>
          <a:p>
            <a:pPr>
              <a:lnSpc>
                <a:spcPct val="130000"/>
              </a:lnSpc>
            </a:pPr>
            <a:r>
              <a:rPr lang="zh-CN" altLang="en-US" sz="2400" b="1" dirty="0">
                <a:latin typeface="微软雅黑" panose="020B0503020204020204" pitchFamily="34" charset="-122"/>
                <a:ea typeface="微软雅黑" panose="020B0503020204020204" pitchFamily="34" charset="-122"/>
                <a:sym typeface="+mn-ea"/>
              </a:rPr>
              <a:t>      </a:t>
            </a:r>
            <a:r>
              <a:rPr lang="zh-CN" altLang="en-US" sz="2000" b="1" dirty="0">
                <a:latin typeface="微软雅黑" panose="020B0503020204020204" pitchFamily="34" charset="-122"/>
                <a:ea typeface="微软雅黑" panose="020B0503020204020204" pitchFamily="34" charset="-122"/>
                <a:sym typeface="+mn-ea"/>
              </a:rPr>
              <a:t>下列活动不适用税前加计扣除政策：</a:t>
            </a:r>
            <a:endParaRPr lang="zh-CN" altLang="en-US" sz="2000" b="1" dirty="0">
              <a:latin typeface="微软雅黑" panose="020B0503020204020204" pitchFamily="34" charset="-122"/>
              <a:ea typeface="微软雅黑" panose="020B0503020204020204" pitchFamily="34" charset="-122"/>
              <a:sym typeface="+mn-ea"/>
            </a:endParaRPr>
          </a:p>
          <a:p>
            <a:pPr>
              <a:lnSpc>
                <a:spcPct val="130000"/>
              </a:lnSpc>
            </a:pPr>
            <a:r>
              <a:rPr lang="en-US" altLang="zh-CN" sz="2000" dirty="0">
                <a:latin typeface="微软雅黑" panose="020B0503020204020204" pitchFamily="34" charset="-122"/>
                <a:ea typeface="微软雅黑" panose="020B0503020204020204" pitchFamily="34" charset="-122"/>
                <a:sym typeface="+mn-ea"/>
              </a:rPr>
              <a:t>      1.</a:t>
            </a:r>
            <a:r>
              <a:rPr lang="zh-CN" altLang="en-US" sz="2000" dirty="0">
                <a:latin typeface="微软雅黑" panose="020B0503020204020204" pitchFamily="34" charset="-122"/>
                <a:ea typeface="微软雅黑" panose="020B0503020204020204" pitchFamily="34" charset="-122"/>
                <a:sym typeface="+mn-ea"/>
              </a:rPr>
              <a:t>企业产品（服务</a:t>
            </a:r>
            <a:r>
              <a:rPr lang="en-US" altLang="zh-CN" sz="2000" dirty="0">
                <a:latin typeface="微软雅黑" panose="020B0503020204020204" pitchFamily="34" charset="-122"/>
                <a:ea typeface="微软雅黑" panose="020B0503020204020204" pitchFamily="34" charset="-122"/>
                <a:sym typeface="+mn-ea"/>
              </a:rPr>
              <a:t>）的常规性升级；</a:t>
            </a:r>
            <a:endParaRPr lang="en-US" altLang="zh-CN" sz="2000" dirty="0">
              <a:latin typeface="微软雅黑" panose="020B0503020204020204" pitchFamily="34" charset="-122"/>
              <a:ea typeface="微软雅黑" panose="020B0503020204020204" pitchFamily="34" charset="-122"/>
              <a:sym typeface="+mn-ea"/>
            </a:endParaRPr>
          </a:p>
          <a:p>
            <a:pPr>
              <a:lnSpc>
                <a:spcPct val="130000"/>
              </a:lnSpc>
            </a:pPr>
            <a:r>
              <a:rPr lang="en-US" altLang="zh-CN" sz="2000" dirty="0">
                <a:latin typeface="微软雅黑" panose="020B0503020204020204" pitchFamily="34" charset="-122"/>
                <a:ea typeface="微软雅黑" panose="020B0503020204020204" pitchFamily="34" charset="-122"/>
                <a:sym typeface="+mn-ea"/>
              </a:rPr>
              <a:t>      2.对某项科研成果的直接应用，如直接采用公开的新工艺、材料、装置、产品、服务或知识等；</a:t>
            </a:r>
            <a:endParaRPr lang="en-US" altLang="zh-CN" sz="2000" dirty="0">
              <a:latin typeface="微软雅黑" panose="020B0503020204020204" pitchFamily="34" charset="-122"/>
              <a:ea typeface="微软雅黑" panose="020B0503020204020204" pitchFamily="34" charset="-122"/>
              <a:sym typeface="+mn-ea"/>
            </a:endParaRPr>
          </a:p>
          <a:p>
            <a:pPr>
              <a:lnSpc>
                <a:spcPct val="130000"/>
              </a:lnSpc>
            </a:pPr>
            <a:r>
              <a:rPr lang="en-US" altLang="zh-CN" sz="2000" dirty="0">
                <a:latin typeface="微软雅黑" panose="020B0503020204020204" pitchFamily="34" charset="-122"/>
                <a:ea typeface="微软雅黑" panose="020B0503020204020204" pitchFamily="34" charset="-122"/>
                <a:sym typeface="+mn-ea"/>
              </a:rPr>
              <a:t>      3.企业在商品化后为顾客提供的技术支持活动；</a:t>
            </a:r>
            <a:endParaRPr lang="en-US" altLang="zh-CN" sz="2000" dirty="0">
              <a:latin typeface="微软雅黑" panose="020B0503020204020204" pitchFamily="34" charset="-122"/>
              <a:ea typeface="微软雅黑" panose="020B0503020204020204" pitchFamily="34" charset="-122"/>
              <a:sym typeface="+mn-ea"/>
            </a:endParaRPr>
          </a:p>
          <a:p>
            <a:pPr>
              <a:lnSpc>
                <a:spcPct val="130000"/>
              </a:lnSpc>
            </a:pPr>
            <a:r>
              <a:rPr lang="en-US" altLang="zh-CN" sz="2000" dirty="0">
                <a:latin typeface="微软雅黑" panose="020B0503020204020204" pitchFamily="34" charset="-122"/>
                <a:ea typeface="微软雅黑" panose="020B0503020204020204" pitchFamily="34" charset="-122"/>
                <a:sym typeface="+mn-ea"/>
              </a:rPr>
              <a:t>      4.对现存产品、服务、技术、材料或工艺流程进行的重复或简单改变；</a:t>
            </a:r>
            <a:endParaRPr lang="en-US" altLang="zh-CN" sz="2000" dirty="0">
              <a:latin typeface="微软雅黑" panose="020B0503020204020204" pitchFamily="34" charset="-122"/>
              <a:ea typeface="微软雅黑" panose="020B0503020204020204" pitchFamily="34" charset="-122"/>
              <a:sym typeface="+mn-ea"/>
            </a:endParaRPr>
          </a:p>
          <a:p>
            <a:pPr>
              <a:lnSpc>
                <a:spcPct val="130000"/>
              </a:lnSpc>
            </a:pPr>
            <a:r>
              <a:rPr lang="en-US" altLang="zh-CN" sz="2000" dirty="0">
                <a:latin typeface="微软雅黑" panose="020B0503020204020204" pitchFamily="34" charset="-122"/>
                <a:ea typeface="微软雅黑" panose="020B0503020204020204" pitchFamily="34" charset="-122"/>
                <a:sym typeface="+mn-ea"/>
              </a:rPr>
              <a:t>      5.市场调查研究、效率调查或管理研究；</a:t>
            </a:r>
            <a:endParaRPr lang="en-US" altLang="zh-CN" sz="2000" dirty="0">
              <a:latin typeface="微软雅黑" panose="020B0503020204020204" pitchFamily="34" charset="-122"/>
              <a:ea typeface="微软雅黑" panose="020B0503020204020204" pitchFamily="34" charset="-122"/>
              <a:sym typeface="+mn-ea"/>
            </a:endParaRPr>
          </a:p>
          <a:p>
            <a:pPr>
              <a:lnSpc>
                <a:spcPct val="130000"/>
              </a:lnSpc>
            </a:pPr>
            <a:r>
              <a:rPr lang="en-US" altLang="zh-CN" sz="2000" dirty="0">
                <a:latin typeface="微软雅黑" panose="020B0503020204020204" pitchFamily="34" charset="-122"/>
                <a:ea typeface="微软雅黑" panose="020B0503020204020204" pitchFamily="34" charset="-122"/>
                <a:sym typeface="+mn-ea"/>
              </a:rPr>
              <a:t>      6.作为工业（服务）流程环节或常规的质量控制、测试分析、维修维护；</a:t>
            </a:r>
            <a:endParaRPr lang="en-US" altLang="zh-CN" sz="2000" dirty="0">
              <a:latin typeface="微软雅黑" panose="020B0503020204020204" pitchFamily="34" charset="-122"/>
              <a:ea typeface="微软雅黑" panose="020B0503020204020204" pitchFamily="34" charset="-122"/>
              <a:sym typeface="+mn-ea"/>
            </a:endParaRPr>
          </a:p>
          <a:p>
            <a:pPr>
              <a:lnSpc>
                <a:spcPct val="130000"/>
              </a:lnSpc>
            </a:pPr>
            <a:r>
              <a:rPr lang="en-US" altLang="zh-CN" sz="2000" dirty="0">
                <a:latin typeface="微软雅黑" panose="020B0503020204020204" pitchFamily="34" charset="-122"/>
                <a:ea typeface="微软雅黑" panose="020B0503020204020204" pitchFamily="34" charset="-122"/>
                <a:sym typeface="+mn-ea"/>
              </a:rPr>
              <a:t>      7.社会科学、艺术或人文学方面的研究。</a:t>
            </a:r>
            <a:endParaRPr lang="en-US" altLang="zh-CN" sz="2000" dirty="0">
              <a:latin typeface="微软雅黑" panose="020B0503020204020204" pitchFamily="34" charset="-122"/>
              <a:ea typeface="微软雅黑" panose="020B0503020204020204" pitchFamily="34" charset="-122"/>
              <a:sym typeface="+mn-ea"/>
            </a:endParaRPr>
          </a:p>
        </p:txBody>
      </p:sp>
    </p:spTree>
  </p:cSld>
  <p:clrMapOvr>
    <a:masterClrMapping/>
  </p:clrMapOvr>
  <p:transition spd="slow">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43305" y="1263650"/>
            <a:ext cx="10034905" cy="3415030"/>
          </a:xfrm>
          <a:prstGeom prst="rect">
            <a:avLst/>
          </a:prstGeom>
          <a:noFill/>
        </p:spPr>
        <p:txBody>
          <a:bodyPr wrap="square" rtlCol="0">
            <a:spAutoFit/>
          </a:bodyPr>
          <a:lstStyle/>
          <a:p>
            <a:pPr fontAlgn="auto">
              <a:lnSpc>
                <a:spcPct val="150000"/>
              </a:lnSpc>
            </a:pPr>
            <a:r>
              <a:rPr lang="en-US" altLang="zh-CN" sz="2400" b="1" dirty="0">
                <a:latin typeface="微软雅黑" panose="020B0503020204020204" pitchFamily="34" charset="-122"/>
                <a:ea typeface="微软雅黑" panose="020B0503020204020204" pitchFamily="34" charset="-122"/>
                <a:sym typeface="+mn-ea"/>
              </a:rPr>
              <a:t>      </a:t>
            </a:r>
            <a:r>
              <a:rPr lang="zh-CN" altLang="en-US" sz="2400" b="1" dirty="0">
                <a:latin typeface="微软雅黑" panose="020B0503020204020204" pitchFamily="34" charset="-122"/>
                <a:ea typeface="微软雅黑" panose="020B0503020204020204" pitchFamily="34" charset="-122"/>
                <a:sym typeface="+mn-ea"/>
              </a:rPr>
              <a:t>核算方面：</a:t>
            </a:r>
            <a:endParaRPr lang="zh-CN" altLang="en-US" sz="2400" b="1" dirty="0">
              <a:latin typeface="微软雅黑" panose="020B0503020204020204" pitchFamily="34" charset="-122"/>
              <a:ea typeface="微软雅黑" panose="020B0503020204020204" pitchFamily="34" charset="-122"/>
              <a:sym typeface="+mn-ea"/>
            </a:endParaRPr>
          </a:p>
          <a:p>
            <a:pPr fontAlgn="auto">
              <a:lnSpc>
                <a:spcPct val="150000"/>
              </a:lnSpc>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1.企业应</a:t>
            </a:r>
            <a:r>
              <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按照国家财务</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会计制度要求，对研发支出进行会计处理；同时，对享受加计扣除的研发费用按研发项目设置辅助账，准确归集核算当年可加计扣除的各项研发费用实际发生额。企业在一个纳税年度内进行多项研发活动的</a:t>
            </a:r>
            <a:r>
              <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，应按照不同研发项目分别归集</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可加计扣除的研发费用。</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2.企业应对研发费用和生产经营费用分别核算，准确、合理归集各项费用支出，对划分不清的，不得实行加计扣除。</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2" name="文本框 6"/>
          <p:cNvSpPr>
            <a:spLocks noChangeArrowheads="1"/>
          </p:cNvSpPr>
          <p:nvPr/>
        </p:nvSpPr>
        <p:spPr bwMode="auto">
          <a:xfrm>
            <a:off x="927626" y="309931"/>
            <a:ext cx="10981143" cy="548005"/>
          </a:xfrm>
          <a:prstGeom prst="rect">
            <a:avLst/>
          </a:prstGeom>
          <a:noFill/>
          <a:ln>
            <a:noFill/>
          </a:ln>
        </p:spPr>
        <p:txBody>
          <a:bodyPr wrap="square" lIns="85994" tIns="42996" rIns="85994" bIns="42996">
            <a:spAutoFit/>
          </a:bodyPr>
          <a:lstStyle/>
          <a:p>
            <a:pPr defTabSz="1213485">
              <a:defRPr/>
            </a:pPr>
            <a:r>
              <a:rPr lang="zh-CN" altLang="en-US" sz="3010" b="1" dirty="0">
                <a:latin typeface="微软雅黑" panose="020B0503020204020204" pitchFamily="34" charset="-122"/>
                <a:ea typeface="微软雅黑" panose="020B0503020204020204" pitchFamily="34" charset="-122"/>
                <a:sym typeface="+mn-ea"/>
              </a:rPr>
              <a:t>（二）优惠享受条件</a:t>
            </a:r>
            <a:endParaRPr lang="zh-CN" altLang="en-US" sz="3010" b="1"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comb/>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78230" y="1038860"/>
            <a:ext cx="10034905" cy="5723890"/>
          </a:xfrm>
          <a:prstGeom prst="rect">
            <a:avLst/>
          </a:prstGeom>
          <a:noFill/>
        </p:spPr>
        <p:txBody>
          <a:bodyPr wrap="square" rtlCol="0">
            <a:spAutoFit/>
          </a:bodyPr>
          <a:lstStyle/>
          <a:p>
            <a:pPr fontAlgn="auto">
              <a:lnSpc>
                <a:spcPct val="150000"/>
              </a:lnSpc>
            </a:pPr>
            <a:r>
              <a:rPr lang="en-US" altLang="zh-CN" sz="2400" b="1" dirty="0">
                <a:latin typeface="微软雅黑" panose="020B0503020204020204" pitchFamily="34" charset="-122"/>
                <a:ea typeface="微软雅黑" panose="020B0503020204020204" pitchFamily="34" charset="-122"/>
                <a:sym typeface="+mn-ea"/>
              </a:rPr>
              <a:t>      </a:t>
            </a:r>
            <a:r>
              <a:rPr lang="zh-CN" altLang="en-US" sz="2400" b="1" dirty="0">
                <a:latin typeface="微软雅黑" panose="020B0503020204020204" pitchFamily="34" charset="-122"/>
                <a:ea typeface="微软雅黑" panose="020B0503020204020204" pitchFamily="34" charset="-122"/>
                <a:sym typeface="+mn-ea"/>
              </a:rPr>
              <a:t>委托、合作研发方面：</a:t>
            </a:r>
            <a:endParaRPr lang="zh-CN" altLang="en-US" sz="2400" b="1" dirty="0">
              <a:latin typeface="微软雅黑" panose="020B0503020204020204" pitchFamily="34" charset="-122"/>
              <a:ea typeface="微软雅黑" panose="020B0503020204020204" pitchFamily="34" charset="-122"/>
              <a:sym typeface="+mn-ea"/>
            </a:endParaRPr>
          </a:p>
          <a:p>
            <a:pPr fontAlgn="auto">
              <a:lnSpc>
                <a:spcPct val="150000"/>
              </a:lnSpc>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3.企业委托外部机构或个人进行研发活动所发生的费用，按照费用</a:t>
            </a:r>
            <a:r>
              <a:rPr lang="zh-CN" altLang="en-US" sz="20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实际发生额的 80%</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计入委托方研发费用并计算加计扣除。无论委托方是否享受研发费用税前加计扣除政策，</a:t>
            </a:r>
            <a:r>
              <a:rPr lang="zh-CN" altLang="en-US" sz="20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受托方均不得加计扣除</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委托境外</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进行研发活动所发生的费用，按照费用实际发生额的 80%计入委托方的委托境外研发费用。委托境外研发费用</a:t>
            </a:r>
            <a:r>
              <a:rPr lang="en-US" altLang="zh-CN" sz="20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不超过境内符合条件的研发费用三分之二的部分</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，可以按规定在企业所得税前加计扣除</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。委托境外进行研发活动</a:t>
            </a:r>
            <a:r>
              <a:rPr lang="zh-CN" altLang="en-US" sz="20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不包括委托境外个人</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进行的研发活动。</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委托外部研究开发费用实际发生额应按照</a:t>
            </a:r>
            <a:r>
              <a:rPr lang="zh-CN" altLang="en-US" sz="20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独立交易原则</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确定。委托方与受托方存在关联关系的，受托方应向委托方提供研发项目费用支出明细情况。</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4.企业</a:t>
            </a:r>
            <a:r>
              <a:rPr lang="zh-CN" altLang="en-US" sz="20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共同合作开发</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的项目，由合作各方就自身实际承担的研发费用分别计算加计扣除。</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2" name="文本框 6"/>
          <p:cNvSpPr>
            <a:spLocks noChangeArrowheads="1"/>
          </p:cNvSpPr>
          <p:nvPr/>
        </p:nvSpPr>
        <p:spPr bwMode="auto">
          <a:xfrm>
            <a:off x="927626" y="309931"/>
            <a:ext cx="10981143" cy="548005"/>
          </a:xfrm>
          <a:prstGeom prst="rect">
            <a:avLst/>
          </a:prstGeom>
          <a:noFill/>
          <a:ln>
            <a:noFill/>
          </a:ln>
        </p:spPr>
        <p:txBody>
          <a:bodyPr wrap="square" lIns="85994" tIns="42996" rIns="85994" bIns="42996">
            <a:spAutoFit/>
          </a:bodyPr>
          <a:lstStyle/>
          <a:p>
            <a:pPr defTabSz="1213485">
              <a:defRPr/>
            </a:pPr>
            <a:r>
              <a:rPr lang="zh-CN" altLang="en-US" sz="3010" b="1" dirty="0">
                <a:latin typeface="微软雅黑" panose="020B0503020204020204" pitchFamily="34" charset="-122"/>
                <a:ea typeface="微软雅黑" panose="020B0503020204020204" pitchFamily="34" charset="-122"/>
                <a:sym typeface="+mn-ea"/>
              </a:rPr>
              <a:t>（二）优惠享受条件</a:t>
            </a:r>
            <a:endParaRPr lang="zh-CN" altLang="en-US" sz="3010" b="1"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comb/>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78230" y="1038860"/>
            <a:ext cx="10034905" cy="2492990"/>
          </a:xfrm>
          <a:prstGeom prst="rect">
            <a:avLst/>
          </a:prstGeom>
          <a:noFill/>
        </p:spPr>
        <p:txBody>
          <a:bodyPr wrap="square" rtlCol="0">
            <a:spAutoFit/>
          </a:bodyPr>
          <a:lstStyle/>
          <a:p>
            <a:pPr fontAlgn="auto">
              <a:lnSpc>
                <a:spcPct val="150000"/>
              </a:lnSpc>
            </a:pPr>
            <a:r>
              <a:rPr lang="en-US" altLang="zh-CN" sz="2400" b="1" dirty="0">
                <a:latin typeface="微软雅黑" panose="020B0503020204020204" pitchFamily="34" charset="-122"/>
                <a:ea typeface="微软雅黑" panose="020B0503020204020204" pitchFamily="34" charset="-122"/>
                <a:sym typeface="+mn-ea"/>
              </a:rPr>
              <a:t>      </a:t>
            </a:r>
            <a:r>
              <a:rPr lang="zh-CN" altLang="en-US" sz="2400" b="1" dirty="0">
                <a:latin typeface="微软雅黑" panose="020B0503020204020204" pitchFamily="34" charset="-122"/>
                <a:ea typeface="微软雅黑" panose="020B0503020204020204" pitchFamily="34" charset="-122"/>
                <a:sym typeface="+mn-ea"/>
              </a:rPr>
              <a:t>集中研发方面：</a:t>
            </a:r>
            <a:endParaRPr lang="zh-CN" altLang="en-US" sz="2400" b="1" dirty="0">
              <a:latin typeface="微软雅黑" panose="020B0503020204020204" pitchFamily="34" charset="-122"/>
              <a:ea typeface="微软雅黑" panose="020B0503020204020204" pitchFamily="34" charset="-122"/>
              <a:sym typeface="+mn-ea"/>
            </a:endParaRPr>
          </a:p>
          <a:p>
            <a:pPr fontAlgn="auto">
              <a:lnSpc>
                <a:spcPct val="150000"/>
              </a:lnSpc>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5.企业集团根据生产经营和科技开发的实际情况，对技术要求高、投资数额大，需要集中研发的项目，其实际发生的研发费用，可以按照权利和义务相一致、费用支出和收益分享</a:t>
            </a:r>
            <a:r>
              <a:rPr sz="20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相配比</a:t>
            </a: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的原则，合理确定研发费用的分摊方法，在</a:t>
            </a:r>
            <a:r>
              <a:rPr sz="20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受益成员企业间进行分摊</a:t>
            </a: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，由相关成员企业分别计算加计扣除</a:t>
            </a:r>
            <a:r>
              <a:rPr sz="2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2" name="文本框 6"/>
          <p:cNvSpPr>
            <a:spLocks noChangeArrowheads="1"/>
          </p:cNvSpPr>
          <p:nvPr/>
        </p:nvSpPr>
        <p:spPr bwMode="auto">
          <a:xfrm>
            <a:off x="927626" y="309931"/>
            <a:ext cx="10981143" cy="548005"/>
          </a:xfrm>
          <a:prstGeom prst="rect">
            <a:avLst/>
          </a:prstGeom>
          <a:noFill/>
          <a:ln>
            <a:noFill/>
          </a:ln>
        </p:spPr>
        <p:txBody>
          <a:bodyPr wrap="square" lIns="85994" tIns="42996" rIns="85994" bIns="42996">
            <a:spAutoFit/>
          </a:bodyPr>
          <a:lstStyle/>
          <a:p>
            <a:pPr defTabSz="1213485">
              <a:defRPr/>
            </a:pPr>
            <a:r>
              <a:rPr lang="zh-CN" altLang="en-US" sz="3010" b="1" dirty="0">
                <a:latin typeface="微软雅黑" panose="020B0503020204020204" pitchFamily="34" charset="-122"/>
                <a:ea typeface="微软雅黑" panose="020B0503020204020204" pitchFamily="34" charset="-122"/>
                <a:sym typeface="+mn-ea"/>
              </a:rPr>
              <a:t>（二）优惠享受条件</a:t>
            </a:r>
            <a:endParaRPr lang="zh-CN" altLang="en-US" sz="3010" b="1"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comb/>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78230" y="1038860"/>
            <a:ext cx="10034905" cy="4799965"/>
          </a:xfrm>
          <a:prstGeom prst="rect">
            <a:avLst/>
          </a:prstGeom>
          <a:noFill/>
        </p:spPr>
        <p:txBody>
          <a:bodyPr wrap="square" rtlCol="0">
            <a:spAutoFit/>
          </a:bodyPr>
          <a:lstStyle/>
          <a:p>
            <a:pPr fontAlgn="auto">
              <a:lnSpc>
                <a:spcPct val="150000"/>
              </a:lnSpc>
            </a:pPr>
            <a:r>
              <a:rPr lang="zh-CN" altLang="en-US" sz="2400" b="1" dirty="0">
                <a:latin typeface="微软雅黑" panose="020B0503020204020204" pitchFamily="34" charset="-122"/>
                <a:ea typeface="微软雅黑" panose="020B0503020204020204" pitchFamily="34" charset="-122"/>
                <a:sym typeface="+mn-ea"/>
              </a:rPr>
              <a:t>      费用归集口径方面：</a:t>
            </a:r>
            <a:endParaRPr lang="zh-CN" altLang="en-US" sz="2400" b="1" dirty="0">
              <a:latin typeface="微软雅黑" panose="020B0503020204020204" pitchFamily="34" charset="-122"/>
              <a:ea typeface="微软雅黑" panose="020B0503020204020204" pitchFamily="34" charset="-122"/>
              <a:sym typeface="+mn-ea"/>
            </a:endParaRPr>
          </a:p>
          <a:p>
            <a:pPr fontAlgn="auto">
              <a:lnSpc>
                <a:spcPct val="150000"/>
              </a:lnSpc>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6.</a:t>
            </a:r>
            <a:r>
              <a:rPr 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允许加计扣除的</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研发费用的具体范围包括：</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）人员人工费用。</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）直接投入费用。</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）折旧费用。</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）无形资产摊销。</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）新产品设计费、新工艺规程制定费、新药研制的临床试验费、勘探开发技术的现场试验费。</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）其他相关费用。</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7</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）财政部和国家税务总局规定的其他费用。</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2" name="文本框 6"/>
          <p:cNvSpPr>
            <a:spLocks noChangeArrowheads="1"/>
          </p:cNvSpPr>
          <p:nvPr/>
        </p:nvSpPr>
        <p:spPr bwMode="auto">
          <a:xfrm>
            <a:off x="927626" y="309931"/>
            <a:ext cx="10981143" cy="548005"/>
          </a:xfrm>
          <a:prstGeom prst="rect">
            <a:avLst/>
          </a:prstGeom>
          <a:noFill/>
          <a:ln>
            <a:noFill/>
          </a:ln>
        </p:spPr>
        <p:txBody>
          <a:bodyPr wrap="square" lIns="85994" tIns="42996" rIns="85994" bIns="42996">
            <a:spAutoFit/>
          </a:bodyPr>
          <a:lstStyle/>
          <a:p>
            <a:pPr defTabSz="1213485">
              <a:defRPr/>
            </a:pPr>
            <a:r>
              <a:rPr lang="zh-CN" altLang="en-US" sz="3010" b="1" dirty="0">
                <a:latin typeface="微软雅黑" panose="020B0503020204020204" pitchFamily="34" charset="-122"/>
                <a:ea typeface="微软雅黑" panose="020B0503020204020204" pitchFamily="34" charset="-122"/>
                <a:sym typeface="+mn-ea"/>
              </a:rPr>
              <a:t>（二）优惠享受条件</a:t>
            </a:r>
            <a:endParaRPr lang="zh-CN" altLang="en-US" sz="3010" b="1"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comb/>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标注 1"/>
          <p:cNvSpPr/>
          <p:nvPr/>
        </p:nvSpPr>
        <p:spPr>
          <a:xfrm>
            <a:off x="8427085" y="176530"/>
            <a:ext cx="3526155" cy="1424305"/>
          </a:xfrm>
          <a:prstGeom prst="wedgeRoundRectCallout">
            <a:avLst>
              <a:gd name="adj1" fmla="val 22285"/>
              <a:gd name="adj2" fmla="val 67476"/>
              <a:gd name="adj3" fmla="val 16667"/>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 name="文本框 2"/>
          <p:cNvSpPr txBox="1"/>
          <p:nvPr/>
        </p:nvSpPr>
        <p:spPr>
          <a:xfrm>
            <a:off x="1078230" y="1038860"/>
            <a:ext cx="10149943" cy="4799965"/>
          </a:xfrm>
          <a:prstGeom prst="rect">
            <a:avLst/>
          </a:prstGeom>
          <a:noFill/>
        </p:spPr>
        <p:txBody>
          <a:bodyPr wrap="square" rtlCol="0">
            <a:spAutoFit/>
          </a:bodyPr>
          <a:lstStyle/>
          <a:p>
            <a:pPr fontAlgn="auto">
              <a:lnSpc>
                <a:spcPct val="150000"/>
              </a:lnSpc>
            </a:pPr>
            <a:r>
              <a:rPr lang="zh-CN" altLang="en-US" sz="2400" b="1" dirty="0">
                <a:latin typeface="微软雅黑" panose="020B0503020204020204" pitchFamily="34" charset="-122"/>
                <a:ea typeface="微软雅黑" panose="020B0503020204020204" pitchFamily="34" charset="-122"/>
                <a:sym typeface="+mn-ea"/>
              </a:rPr>
              <a:t>      费用归集口径方面：</a:t>
            </a:r>
            <a:endParaRPr lang="zh-CN" altLang="en-US" sz="2400" b="1" dirty="0">
              <a:latin typeface="微软雅黑" panose="020B0503020204020204" pitchFamily="34" charset="-122"/>
              <a:ea typeface="微软雅黑" panose="020B0503020204020204" pitchFamily="34" charset="-122"/>
              <a:sym typeface="+mn-ea"/>
            </a:endParaRPr>
          </a:p>
          <a:p>
            <a:pPr fontAlgn="auto">
              <a:lnSpc>
                <a:spcPct val="150000"/>
              </a:lnSpc>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7. </a:t>
            </a:r>
            <a:r>
              <a:rPr 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”其他相关费用”限额计算</a:t>
            </a:r>
            <a:endParaRPr 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企业在一个纳税年度内同时开展多项研发活动的，由原来按照每一研发项目分别计算“其他相关费用”限额，改为</a:t>
            </a:r>
            <a:r>
              <a:rPr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统一计算</a:t>
            </a: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全部研发项目“其他相关费用”限额。</a:t>
            </a:r>
            <a:endParaRPr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企业按照以下公式计算“其他相关费用”的限额，其中资本化项目发生的费用在形成无形资产的年度统一纳入计算</a:t>
            </a:r>
            <a:r>
              <a:rPr 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全部研发项目的其他相关费用限额=</a:t>
            </a:r>
            <a:r>
              <a:rPr sz="2000" dirty="0" err="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全部研发项目的人员人工等五项费用之和</a:t>
            </a:r>
            <a:r>
              <a:rPr sz="20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sz="20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sz="20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10</a:t>
            </a:r>
            <a:r>
              <a:rPr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％/(1-10%)</a:t>
            </a:r>
            <a:endParaRPr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2.</a:t>
            </a: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当“其他相关费用”实际发生数小于限额时，按实际发生数计算税前加计扣除额；当“其他相关费用”实际发生数大于限额时，按限额计算税前加计扣除额。</a:t>
            </a:r>
            <a:endParaRPr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2" name="文本框 6"/>
          <p:cNvSpPr>
            <a:spLocks noChangeArrowheads="1"/>
          </p:cNvSpPr>
          <p:nvPr/>
        </p:nvSpPr>
        <p:spPr bwMode="auto">
          <a:xfrm>
            <a:off x="927626" y="309931"/>
            <a:ext cx="10981143" cy="548005"/>
          </a:xfrm>
          <a:prstGeom prst="rect">
            <a:avLst/>
          </a:prstGeom>
          <a:noFill/>
          <a:ln>
            <a:noFill/>
          </a:ln>
        </p:spPr>
        <p:txBody>
          <a:bodyPr wrap="square" lIns="85994" tIns="42996" rIns="85994" bIns="42996">
            <a:spAutoFit/>
          </a:bodyPr>
          <a:lstStyle/>
          <a:p>
            <a:pPr defTabSz="1213485">
              <a:defRPr/>
            </a:pPr>
            <a:r>
              <a:rPr lang="zh-CN" altLang="en-US" sz="3010" b="1" dirty="0">
                <a:latin typeface="微软雅黑" panose="020B0503020204020204" pitchFamily="34" charset="-122"/>
                <a:ea typeface="微软雅黑" panose="020B0503020204020204" pitchFamily="34" charset="-122"/>
                <a:sym typeface="+mn-ea"/>
              </a:rPr>
              <a:t>（二）优惠享受条件</a:t>
            </a:r>
            <a:endParaRPr lang="zh-CN" altLang="en-US" sz="301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矩形 40"/>
          <p:cNvSpPr/>
          <p:nvPr/>
        </p:nvSpPr>
        <p:spPr>
          <a:xfrm>
            <a:off x="8427085" y="176530"/>
            <a:ext cx="3526155" cy="1337945"/>
          </a:xfrm>
          <a:prstGeom prst="rect">
            <a:avLst/>
          </a:prstGeom>
        </p:spPr>
        <p:txBody>
          <a:bodyPr wrap="square">
            <a:spAutoFit/>
          </a:bodyPr>
          <a:lstStyle/>
          <a:p>
            <a:pPr fontAlgn="ctr">
              <a:lnSpc>
                <a:spcPct val="150000"/>
              </a:lnSpc>
            </a:pPr>
            <a:r>
              <a:rPr lang="zh-CN" altLang="en-US"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调整优化了限额的计算方法，允许多个项目限额调剂使用，总体上提高了可加计扣除的金额。</a:t>
            </a:r>
            <a:endParaRPr lang="zh-CN" altLang="en-US"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fade">
                                      <p:cBhvr>
                                        <p:cTn id="7" dur="1000"/>
                                        <p:tgtEl>
                                          <p:spTgt spid="41">
                                            <p:txEl>
                                              <p:pRg st="0" end="0"/>
                                            </p:txEl>
                                          </p:spTgt>
                                        </p:tgtEl>
                                      </p:cBhvr>
                                    </p:animEffect>
                                    <p:anim calcmode="lin" valueType="num">
                                      <p:cBhvr>
                                        <p:cTn id="8"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p:nvPr/>
        </p:nvSpPr>
        <p:spPr>
          <a:xfrm>
            <a:off x="535940" y="5018405"/>
            <a:ext cx="10993755" cy="1647825"/>
          </a:xfrm>
          <a:prstGeom prst="round2DiagRect">
            <a:avLst/>
          </a:prstGeom>
          <a:solidFill>
            <a:schemeClr val="accent2">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对角圆角矩形 4"/>
          <p:cNvSpPr/>
          <p:nvPr/>
        </p:nvSpPr>
        <p:spPr>
          <a:xfrm>
            <a:off x="535940" y="2618740"/>
            <a:ext cx="10993755" cy="2280920"/>
          </a:xfrm>
          <a:prstGeom prst="round2DiagRect">
            <a:avLst/>
          </a:prstGeom>
          <a:solidFill>
            <a:schemeClr val="accent1">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800735" y="1153795"/>
            <a:ext cx="10728960" cy="3784600"/>
          </a:xfrm>
          <a:prstGeom prst="rect">
            <a:avLst/>
          </a:prstGeom>
          <a:noFill/>
        </p:spPr>
        <p:txBody>
          <a:bodyPr wrap="square" rtlCol="0">
            <a:spAutoFit/>
          </a:bodyPr>
          <a:lstStyle/>
          <a:p>
            <a:pPr fontAlgn="auto">
              <a:lnSpc>
                <a:spcPct val="150000"/>
              </a:lnSpc>
            </a:pPr>
            <a:r>
              <a:rPr 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（二）”其他相关费用”限额计算</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的例子</a:t>
            </a:r>
            <a:endParaRPr 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假设某公司2021年度有A和B两个研发项目。项目A人员人工等五项费用之和为90万元，其他相关费用为12万元；项目B人员人工等五项费用之和为100万元，其他相关费用为8万元。</a:t>
            </a:r>
            <a:endParaRPr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旧计算方法（</a:t>
            </a:r>
            <a:r>
              <a:rPr lang="en-US" alt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2016</a:t>
            </a:r>
            <a:r>
              <a:rPr lang="zh-CN" altLang="en-US"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年度</a:t>
            </a:r>
            <a:r>
              <a:rPr lang="en-US" alt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-2020</a:t>
            </a:r>
            <a:r>
              <a:rPr lang="zh-CN" altLang="en-US"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年度）</a:t>
            </a:r>
            <a:endParaRPr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en-US"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项目A的其他相关费用限额为10万元[90*10%/(1-10%)]，按照孰小原则，可加计扣除的其他相关费用为10万元；</a:t>
            </a:r>
            <a:endParaRPr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项目B的其他相关费用限额为11.11万元[100*10%/(1-10%)]，按照孰小原则，可加计扣除的其他相关费用为8万元。两个项目可加计扣除的其他相关费用合计为18万元。</a:t>
            </a:r>
            <a:endParaRPr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2" name="文本框 6"/>
          <p:cNvSpPr>
            <a:spLocks noChangeArrowheads="1"/>
          </p:cNvSpPr>
          <p:nvPr/>
        </p:nvSpPr>
        <p:spPr bwMode="auto">
          <a:xfrm>
            <a:off x="927626" y="309931"/>
            <a:ext cx="10981143" cy="548005"/>
          </a:xfrm>
          <a:prstGeom prst="rect">
            <a:avLst/>
          </a:prstGeom>
          <a:noFill/>
          <a:ln>
            <a:noFill/>
          </a:ln>
        </p:spPr>
        <p:txBody>
          <a:bodyPr wrap="square" lIns="85994" tIns="42996" rIns="85994" bIns="42996">
            <a:spAutoFit/>
          </a:bodyPr>
          <a:lstStyle/>
          <a:p>
            <a:pPr defTabSz="1213485">
              <a:defRPr/>
            </a:pPr>
            <a:r>
              <a:rPr lang="zh-CN" altLang="en-US" sz="3010" b="1" dirty="0">
                <a:latin typeface="微软雅黑" panose="020B0503020204020204" pitchFamily="34" charset="-122"/>
                <a:ea typeface="微软雅黑" panose="020B0503020204020204" pitchFamily="34" charset="-122"/>
                <a:sym typeface="+mn-ea"/>
              </a:rPr>
              <a:t>（二）优惠享受条件</a:t>
            </a:r>
            <a:endParaRPr lang="zh-CN" altLang="en-US" sz="301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文本框 6"/>
          <p:cNvSpPr txBox="1"/>
          <p:nvPr/>
        </p:nvSpPr>
        <p:spPr>
          <a:xfrm>
            <a:off x="812800" y="5018405"/>
            <a:ext cx="10716895" cy="1476375"/>
          </a:xfrm>
          <a:prstGeom prst="rect">
            <a:avLst/>
          </a:prstGeom>
          <a:noFill/>
        </p:spPr>
        <p:txBody>
          <a:bodyPr wrap="square" rtlCol="0">
            <a:spAutoFit/>
          </a:bodyPr>
          <a:lstStyle/>
          <a:p>
            <a:pPr fontAlgn="auto">
              <a:lnSpc>
                <a:spcPct val="150000"/>
              </a:lnSpc>
            </a:pPr>
            <a:r>
              <a:rPr 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新计算方法（</a:t>
            </a:r>
            <a:r>
              <a:rPr lang="en-US" alt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2021</a:t>
            </a:r>
            <a:r>
              <a:rPr lang="zh-CN" altLang="en-US"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年度起）</a:t>
            </a:r>
            <a:r>
              <a:rPr lang="en-US"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两个项目的其他相关费用限额为21.11万元[</a:t>
            </a:r>
            <a:r>
              <a:rPr sz="2000" b="1" dirty="0">
                <a:gradFill>
                  <a:gsLst>
                    <a:gs pos="0">
                      <a:srgbClr val="E30000"/>
                    </a:gs>
                    <a:gs pos="100000">
                      <a:srgbClr val="760303"/>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ea"/>
              </a:rPr>
              <a:t>(90＋100)</a:t>
            </a:r>
            <a:r>
              <a:rPr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*10%/(1-10%)]，可加计扣除的其他相关费用为20万元（12＋8），大于18万元，且仅需计算一次，减轻了工作量。</a:t>
            </a:r>
            <a:endParaRPr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09930" y="1108710"/>
            <a:ext cx="11084560" cy="5492750"/>
          </a:xfrm>
          <a:prstGeom prst="rect">
            <a:avLst/>
          </a:prstGeom>
          <a:noFill/>
        </p:spPr>
        <p:txBody>
          <a:bodyPr wrap="square" rtlCol="0">
            <a:spAutoFit/>
          </a:bodyPr>
          <a:lstStyle/>
          <a:p>
            <a:pPr fontAlgn="auto">
              <a:lnSpc>
                <a:spcPct val="150000"/>
              </a:lnSpc>
            </a:pPr>
            <a:r>
              <a:rPr dirty="0">
                <a:latin typeface="微软雅黑" panose="020B0503020204020204" pitchFamily="34" charset="-122"/>
                <a:ea typeface="微软雅黑" panose="020B0503020204020204" pitchFamily="34" charset="-122"/>
                <a:cs typeface="微软雅黑" panose="020B0503020204020204" pitchFamily="34" charset="-122"/>
                <a:sym typeface="+mn-ea"/>
              </a:rPr>
              <a:t>1.自主、委托、合作研究开发项目计划书和企业有权部门关于自主、委托、合作研究开发项目立项的决议文件；</a:t>
            </a:r>
            <a:endParaRPr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dirty="0">
                <a:latin typeface="微软雅黑" panose="020B0503020204020204" pitchFamily="34" charset="-122"/>
                <a:ea typeface="微软雅黑" panose="020B0503020204020204" pitchFamily="34" charset="-122"/>
                <a:cs typeface="微软雅黑" panose="020B0503020204020204" pitchFamily="34" charset="-122"/>
                <a:sym typeface="+mn-ea"/>
              </a:rPr>
              <a:t>2.自主、委托、合作研究开发专门机构或项目组的编制情况和研发人员名单；</a:t>
            </a:r>
            <a:endParaRPr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dirty="0">
                <a:latin typeface="微软雅黑" panose="020B0503020204020204" pitchFamily="34" charset="-122"/>
                <a:ea typeface="微软雅黑" panose="020B0503020204020204" pitchFamily="34" charset="-122"/>
                <a:cs typeface="微软雅黑" panose="020B0503020204020204" pitchFamily="34" charset="-122"/>
                <a:sym typeface="+mn-ea"/>
              </a:rPr>
              <a:t>3.经科技行政主管部门登记的委托、</a:t>
            </a:r>
            <a:r>
              <a:rPr dirty="0" smtClean="0">
                <a:latin typeface="微软雅黑" panose="020B0503020204020204" pitchFamily="34" charset="-122"/>
                <a:ea typeface="微软雅黑" panose="020B0503020204020204" pitchFamily="34" charset="-122"/>
                <a:cs typeface="微软雅黑" panose="020B0503020204020204" pitchFamily="34" charset="-122"/>
                <a:sym typeface="+mn-ea"/>
              </a:rPr>
              <a:t>合作</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、委托境外</a:t>
            </a:r>
            <a:r>
              <a:rPr dirty="0" smtClean="0">
                <a:latin typeface="微软雅黑" panose="020B0503020204020204" pitchFamily="34" charset="-122"/>
                <a:ea typeface="微软雅黑" panose="020B0503020204020204" pitchFamily="34" charset="-122"/>
                <a:cs typeface="微软雅黑" panose="020B0503020204020204" pitchFamily="34" charset="-122"/>
                <a:sym typeface="+mn-ea"/>
              </a:rPr>
              <a:t>研究开发项目的合同</a:t>
            </a:r>
            <a:r>
              <a:rPr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dirty="0">
                <a:latin typeface="微软雅黑" panose="020B0503020204020204" pitchFamily="34" charset="-122"/>
                <a:ea typeface="微软雅黑" panose="020B0503020204020204" pitchFamily="34" charset="-122"/>
                <a:cs typeface="微软雅黑" panose="020B0503020204020204" pitchFamily="34" charset="-122"/>
                <a:sym typeface="+mn-ea"/>
              </a:rPr>
              <a:t>4.从事研发活动的人员（包括外聘人员）和用于研发活动的仪器、设备、无形资产的费用分配说明（包括工作使用情况记录及费用分配计算证据材料）；</a:t>
            </a:r>
            <a:endParaRPr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dirty="0">
                <a:latin typeface="微软雅黑" panose="020B0503020204020204" pitchFamily="34" charset="-122"/>
                <a:ea typeface="微软雅黑" panose="020B0503020204020204" pitchFamily="34" charset="-122"/>
                <a:cs typeface="微软雅黑" panose="020B0503020204020204" pitchFamily="34" charset="-122"/>
                <a:sym typeface="+mn-ea"/>
              </a:rPr>
              <a:t>5.集中研发项目研发费决算表、集中研发项目费用分摊明细情况表和实际分享收益比例等资料；</a:t>
            </a:r>
            <a:endParaRPr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dirty="0">
                <a:latin typeface="微软雅黑" panose="020B0503020204020204" pitchFamily="34" charset="-122"/>
                <a:ea typeface="微软雅黑" panose="020B0503020204020204" pitchFamily="34" charset="-122"/>
                <a:cs typeface="微软雅黑" panose="020B0503020204020204" pitchFamily="34" charset="-122"/>
                <a:sym typeface="+mn-ea"/>
              </a:rPr>
              <a:t>6.“研发支出”辅助账及汇总表；</a:t>
            </a:r>
            <a:endParaRPr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dirty="0">
                <a:latin typeface="微软雅黑" panose="020B0503020204020204" pitchFamily="34" charset="-122"/>
                <a:ea typeface="微软雅黑" panose="020B0503020204020204" pitchFamily="34" charset="-122"/>
                <a:cs typeface="微软雅黑" panose="020B0503020204020204" pitchFamily="34" charset="-122"/>
                <a:sym typeface="+mn-ea"/>
              </a:rPr>
              <a:t>7.企业如果已取得地市级（含）以上科技行政主管部门出具的鉴定意见，</a:t>
            </a:r>
            <a:r>
              <a:rPr dirty="0" smtClean="0">
                <a:latin typeface="微软雅黑" panose="020B0503020204020204" pitchFamily="34" charset="-122"/>
                <a:ea typeface="微软雅黑" panose="020B0503020204020204" pitchFamily="34" charset="-122"/>
                <a:cs typeface="微软雅黑" panose="020B0503020204020204" pitchFamily="34" charset="-122"/>
                <a:sym typeface="+mn-ea"/>
              </a:rPr>
              <a:t>应作为资料留存备查</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8.</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委托境外研发银行支付凭证和受托方开具的收款凭据；</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9.</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当年</a:t>
            </a:r>
            <a:r>
              <a:rPr dirty="0">
                <a:latin typeface="微软雅黑" panose="020B0503020204020204" pitchFamily="34" charset="-122"/>
                <a:ea typeface="微软雅黑" panose="020B0503020204020204" pitchFamily="34" charset="-122"/>
                <a:cs typeface="微软雅黑" panose="020B0503020204020204" pitchFamily="34" charset="-122"/>
                <a:sym typeface="+mn-ea"/>
              </a:rPr>
              <a:t>委托境外研发项目的进展情况等资料。</a:t>
            </a:r>
            <a:endParaRPr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dirty="0">
                <a:latin typeface="微软雅黑" panose="020B0503020204020204" pitchFamily="34" charset="-122"/>
                <a:ea typeface="微软雅黑" panose="020B0503020204020204" pitchFamily="34" charset="-122"/>
                <a:cs typeface="微软雅黑" panose="020B0503020204020204" pitchFamily="34" charset="-122"/>
                <a:sym typeface="+mn-ea"/>
              </a:rPr>
              <a:t>        注意：纳税人在2021年10月预缴申报享受优惠时</a:t>
            </a:r>
            <a:r>
              <a:rPr 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dirty="0">
                <a:latin typeface="微软雅黑" panose="020B0503020204020204" pitchFamily="34" charset="-122"/>
                <a:ea typeface="微软雅黑" panose="020B0503020204020204" pitchFamily="34" charset="-122"/>
                <a:cs typeface="微软雅黑" panose="020B0503020204020204" pitchFamily="34" charset="-122"/>
                <a:sym typeface="+mn-ea"/>
              </a:rPr>
              <a:t>需将</a:t>
            </a:r>
            <a:r>
              <a:rPr dirty="0">
                <a:latin typeface="微软雅黑" panose="020B0503020204020204" pitchFamily="34" charset="-122"/>
                <a:ea typeface="微软雅黑" panose="020B0503020204020204" pitchFamily="34" charset="-122"/>
                <a:cs typeface="微软雅黑" panose="020B0503020204020204" pitchFamily="34" charset="-122"/>
              </a:rPr>
              <a:t> 《研发费用加计扣除优惠明细表》（A107012）一并留存备查。</a:t>
            </a:r>
            <a:endParaRPr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2" name="文本框 6"/>
          <p:cNvSpPr>
            <a:spLocks noChangeArrowheads="1"/>
          </p:cNvSpPr>
          <p:nvPr/>
        </p:nvSpPr>
        <p:spPr bwMode="auto">
          <a:xfrm>
            <a:off x="927626" y="309931"/>
            <a:ext cx="10981143" cy="548005"/>
          </a:xfrm>
          <a:prstGeom prst="rect">
            <a:avLst/>
          </a:prstGeom>
          <a:noFill/>
          <a:ln>
            <a:noFill/>
          </a:ln>
        </p:spPr>
        <p:txBody>
          <a:bodyPr wrap="square" lIns="85994" tIns="42996" rIns="85994" bIns="42996">
            <a:spAutoFit/>
          </a:bodyPr>
          <a:lstStyle/>
          <a:p>
            <a:pPr defTabSz="1213485">
              <a:defRPr/>
            </a:pPr>
            <a:r>
              <a:rPr lang="zh-CN" altLang="en-US" sz="3010" b="1" dirty="0">
                <a:latin typeface="微软雅黑" panose="020B0503020204020204" pitchFamily="34" charset="-122"/>
                <a:ea typeface="微软雅黑" panose="020B0503020204020204" pitchFamily="34" charset="-122"/>
                <a:sym typeface="+mn-ea"/>
              </a:rPr>
              <a:t>（三）主要留存备查资料</a:t>
            </a:r>
            <a:endParaRPr lang="zh-CN" altLang="en-US" sz="3010" b="1"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p:cNvSpPr/>
          <p:nvPr/>
        </p:nvSpPr>
        <p:spPr>
          <a:xfrm rot="1800000">
            <a:off x="1357085" y="1651092"/>
            <a:ext cx="5450408" cy="3389918"/>
          </a:xfrm>
          <a:custGeom>
            <a:avLst/>
            <a:gdLst>
              <a:gd name="connsiteX0" fmla="*/ 0 w 5450408"/>
              <a:gd name="connsiteY0" fmla="*/ 0 h 3389918"/>
              <a:gd name="connsiteX1" fmla="*/ 5450408 w 5450408"/>
              <a:gd name="connsiteY1" fmla="*/ 0 h 3389918"/>
              <a:gd name="connsiteX2" fmla="*/ 5450408 w 5450408"/>
              <a:gd name="connsiteY2" fmla="*/ 3389918 h 3389918"/>
              <a:gd name="connsiteX3" fmla="*/ 0 w 5450408"/>
              <a:gd name="connsiteY3" fmla="*/ 3389918 h 3389918"/>
              <a:gd name="connsiteX4" fmla="*/ 0 w 5450408"/>
              <a:gd name="connsiteY4" fmla="*/ 0 h 3389918"/>
              <a:gd name="connsiteX0-1" fmla="*/ 0 w 5450408"/>
              <a:gd name="connsiteY0-2" fmla="*/ 0 h 3389918"/>
              <a:gd name="connsiteX1-3" fmla="*/ 3791307 w 5450408"/>
              <a:gd name="connsiteY1-4" fmla="*/ 9382 h 3389918"/>
              <a:gd name="connsiteX2-5" fmla="*/ 5450408 w 5450408"/>
              <a:gd name="connsiteY2-6" fmla="*/ 0 h 3389918"/>
              <a:gd name="connsiteX3-7" fmla="*/ 5450408 w 5450408"/>
              <a:gd name="connsiteY3-8" fmla="*/ 3389918 h 3389918"/>
              <a:gd name="connsiteX4-9" fmla="*/ 0 w 5450408"/>
              <a:gd name="connsiteY4-10" fmla="*/ 3389918 h 3389918"/>
              <a:gd name="connsiteX5" fmla="*/ 0 w 5450408"/>
              <a:gd name="connsiteY5" fmla="*/ 0 h 3389918"/>
              <a:gd name="connsiteX0-11" fmla="*/ 0 w 5450408"/>
              <a:gd name="connsiteY0-12" fmla="*/ 3389918 h 3389918"/>
              <a:gd name="connsiteX1-13" fmla="*/ 3791307 w 5450408"/>
              <a:gd name="connsiteY1-14" fmla="*/ 9382 h 3389918"/>
              <a:gd name="connsiteX2-15" fmla="*/ 5450408 w 5450408"/>
              <a:gd name="connsiteY2-16" fmla="*/ 0 h 3389918"/>
              <a:gd name="connsiteX3-17" fmla="*/ 5450408 w 5450408"/>
              <a:gd name="connsiteY3-18" fmla="*/ 3389918 h 3389918"/>
              <a:gd name="connsiteX4-19" fmla="*/ 0 w 5450408"/>
              <a:gd name="connsiteY4-20" fmla="*/ 3389918 h 33899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50408" h="3389918">
                <a:moveTo>
                  <a:pt x="0" y="3389918"/>
                </a:moveTo>
                <a:lnTo>
                  <a:pt x="3791307" y="9382"/>
                </a:lnTo>
                <a:lnTo>
                  <a:pt x="5450408" y="0"/>
                </a:lnTo>
                <a:lnTo>
                  <a:pt x="5450408" y="3389918"/>
                </a:lnTo>
                <a:lnTo>
                  <a:pt x="0" y="3389918"/>
                </a:lnTo>
                <a:close/>
              </a:path>
            </a:pathLst>
          </a:custGeom>
          <a:gradFill>
            <a:gsLst>
              <a:gs pos="0">
                <a:schemeClr val="bg1">
                  <a:lumMod val="50000"/>
                </a:schemeClr>
              </a:gs>
              <a:gs pos="75000">
                <a:schemeClr val="bg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8" name="矩形 46"/>
          <p:cNvSpPr/>
          <p:nvPr/>
        </p:nvSpPr>
        <p:spPr>
          <a:xfrm rot="1800000">
            <a:off x="1357086" y="3221231"/>
            <a:ext cx="5450408" cy="3389918"/>
          </a:xfrm>
          <a:custGeom>
            <a:avLst/>
            <a:gdLst>
              <a:gd name="connsiteX0" fmla="*/ 0 w 5450408"/>
              <a:gd name="connsiteY0" fmla="*/ 0 h 3389918"/>
              <a:gd name="connsiteX1" fmla="*/ 5450408 w 5450408"/>
              <a:gd name="connsiteY1" fmla="*/ 0 h 3389918"/>
              <a:gd name="connsiteX2" fmla="*/ 5450408 w 5450408"/>
              <a:gd name="connsiteY2" fmla="*/ 3389918 h 3389918"/>
              <a:gd name="connsiteX3" fmla="*/ 0 w 5450408"/>
              <a:gd name="connsiteY3" fmla="*/ 3389918 h 3389918"/>
              <a:gd name="connsiteX4" fmla="*/ 0 w 5450408"/>
              <a:gd name="connsiteY4" fmla="*/ 0 h 3389918"/>
              <a:gd name="connsiteX0-1" fmla="*/ 0 w 5450408"/>
              <a:gd name="connsiteY0-2" fmla="*/ 0 h 3389918"/>
              <a:gd name="connsiteX1-3" fmla="*/ 3791307 w 5450408"/>
              <a:gd name="connsiteY1-4" fmla="*/ 9382 h 3389918"/>
              <a:gd name="connsiteX2-5" fmla="*/ 5450408 w 5450408"/>
              <a:gd name="connsiteY2-6" fmla="*/ 0 h 3389918"/>
              <a:gd name="connsiteX3-7" fmla="*/ 5450408 w 5450408"/>
              <a:gd name="connsiteY3-8" fmla="*/ 3389918 h 3389918"/>
              <a:gd name="connsiteX4-9" fmla="*/ 0 w 5450408"/>
              <a:gd name="connsiteY4-10" fmla="*/ 3389918 h 3389918"/>
              <a:gd name="connsiteX5" fmla="*/ 0 w 5450408"/>
              <a:gd name="connsiteY5" fmla="*/ 0 h 3389918"/>
              <a:gd name="connsiteX0-11" fmla="*/ 0 w 5450408"/>
              <a:gd name="connsiteY0-12" fmla="*/ 3389918 h 3389918"/>
              <a:gd name="connsiteX1-13" fmla="*/ 3791307 w 5450408"/>
              <a:gd name="connsiteY1-14" fmla="*/ 9382 h 3389918"/>
              <a:gd name="connsiteX2-15" fmla="*/ 5450408 w 5450408"/>
              <a:gd name="connsiteY2-16" fmla="*/ 0 h 3389918"/>
              <a:gd name="connsiteX3-17" fmla="*/ 5450408 w 5450408"/>
              <a:gd name="connsiteY3-18" fmla="*/ 3389918 h 3389918"/>
              <a:gd name="connsiteX4-19" fmla="*/ 0 w 5450408"/>
              <a:gd name="connsiteY4-20" fmla="*/ 3389918 h 33899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50408" h="3389918">
                <a:moveTo>
                  <a:pt x="0" y="3389918"/>
                </a:moveTo>
                <a:lnTo>
                  <a:pt x="3791307" y="9382"/>
                </a:lnTo>
                <a:lnTo>
                  <a:pt x="5450408" y="0"/>
                </a:lnTo>
                <a:lnTo>
                  <a:pt x="5450408" y="3389918"/>
                </a:lnTo>
                <a:lnTo>
                  <a:pt x="0" y="3389918"/>
                </a:lnTo>
                <a:close/>
              </a:path>
            </a:pathLst>
          </a:custGeom>
          <a:gradFill>
            <a:gsLst>
              <a:gs pos="0">
                <a:schemeClr val="bg1">
                  <a:lumMod val="50000"/>
                </a:schemeClr>
              </a:gs>
              <a:gs pos="75000">
                <a:schemeClr val="bg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9" name="矩形 46"/>
          <p:cNvSpPr/>
          <p:nvPr/>
        </p:nvSpPr>
        <p:spPr>
          <a:xfrm rot="1800000">
            <a:off x="6770707" y="1651091"/>
            <a:ext cx="5450408" cy="3389918"/>
          </a:xfrm>
          <a:custGeom>
            <a:avLst/>
            <a:gdLst>
              <a:gd name="connsiteX0" fmla="*/ 0 w 5450408"/>
              <a:gd name="connsiteY0" fmla="*/ 0 h 3389918"/>
              <a:gd name="connsiteX1" fmla="*/ 5450408 w 5450408"/>
              <a:gd name="connsiteY1" fmla="*/ 0 h 3389918"/>
              <a:gd name="connsiteX2" fmla="*/ 5450408 w 5450408"/>
              <a:gd name="connsiteY2" fmla="*/ 3389918 h 3389918"/>
              <a:gd name="connsiteX3" fmla="*/ 0 w 5450408"/>
              <a:gd name="connsiteY3" fmla="*/ 3389918 h 3389918"/>
              <a:gd name="connsiteX4" fmla="*/ 0 w 5450408"/>
              <a:gd name="connsiteY4" fmla="*/ 0 h 3389918"/>
              <a:gd name="connsiteX0-1" fmla="*/ 0 w 5450408"/>
              <a:gd name="connsiteY0-2" fmla="*/ 0 h 3389918"/>
              <a:gd name="connsiteX1-3" fmla="*/ 3791307 w 5450408"/>
              <a:gd name="connsiteY1-4" fmla="*/ 9382 h 3389918"/>
              <a:gd name="connsiteX2-5" fmla="*/ 5450408 w 5450408"/>
              <a:gd name="connsiteY2-6" fmla="*/ 0 h 3389918"/>
              <a:gd name="connsiteX3-7" fmla="*/ 5450408 w 5450408"/>
              <a:gd name="connsiteY3-8" fmla="*/ 3389918 h 3389918"/>
              <a:gd name="connsiteX4-9" fmla="*/ 0 w 5450408"/>
              <a:gd name="connsiteY4-10" fmla="*/ 3389918 h 3389918"/>
              <a:gd name="connsiteX5" fmla="*/ 0 w 5450408"/>
              <a:gd name="connsiteY5" fmla="*/ 0 h 3389918"/>
              <a:gd name="connsiteX0-11" fmla="*/ 0 w 5450408"/>
              <a:gd name="connsiteY0-12" fmla="*/ 3389918 h 3389918"/>
              <a:gd name="connsiteX1-13" fmla="*/ 3791307 w 5450408"/>
              <a:gd name="connsiteY1-14" fmla="*/ 9382 h 3389918"/>
              <a:gd name="connsiteX2-15" fmla="*/ 5450408 w 5450408"/>
              <a:gd name="connsiteY2-16" fmla="*/ 0 h 3389918"/>
              <a:gd name="connsiteX3-17" fmla="*/ 5450408 w 5450408"/>
              <a:gd name="connsiteY3-18" fmla="*/ 3389918 h 3389918"/>
              <a:gd name="connsiteX4-19" fmla="*/ 0 w 5450408"/>
              <a:gd name="connsiteY4-20" fmla="*/ 3389918 h 33899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50408" h="3389918">
                <a:moveTo>
                  <a:pt x="0" y="3389918"/>
                </a:moveTo>
                <a:lnTo>
                  <a:pt x="3791307" y="9382"/>
                </a:lnTo>
                <a:lnTo>
                  <a:pt x="5450408" y="0"/>
                </a:lnTo>
                <a:lnTo>
                  <a:pt x="5450408" y="3389918"/>
                </a:lnTo>
                <a:lnTo>
                  <a:pt x="0" y="3389918"/>
                </a:lnTo>
                <a:close/>
              </a:path>
            </a:pathLst>
          </a:custGeom>
          <a:gradFill>
            <a:gsLst>
              <a:gs pos="0">
                <a:schemeClr val="bg1">
                  <a:lumMod val="50000"/>
                </a:schemeClr>
              </a:gs>
              <a:gs pos="75000">
                <a:schemeClr val="bg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50" name="矩形 46"/>
          <p:cNvSpPr/>
          <p:nvPr/>
        </p:nvSpPr>
        <p:spPr>
          <a:xfrm rot="1800000">
            <a:off x="6770708" y="3221230"/>
            <a:ext cx="5450408" cy="3389918"/>
          </a:xfrm>
          <a:custGeom>
            <a:avLst/>
            <a:gdLst>
              <a:gd name="connsiteX0" fmla="*/ 0 w 5450408"/>
              <a:gd name="connsiteY0" fmla="*/ 0 h 3389918"/>
              <a:gd name="connsiteX1" fmla="*/ 5450408 w 5450408"/>
              <a:gd name="connsiteY1" fmla="*/ 0 h 3389918"/>
              <a:gd name="connsiteX2" fmla="*/ 5450408 w 5450408"/>
              <a:gd name="connsiteY2" fmla="*/ 3389918 h 3389918"/>
              <a:gd name="connsiteX3" fmla="*/ 0 w 5450408"/>
              <a:gd name="connsiteY3" fmla="*/ 3389918 h 3389918"/>
              <a:gd name="connsiteX4" fmla="*/ 0 w 5450408"/>
              <a:gd name="connsiteY4" fmla="*/ 0 h 3389918"/>
              <a:gd name="connsiteX0-1" fmla="*/ 0 w 5450408"/>
              <a:gd name="connsiteY0-2" fmla="*/ 0 h 3389918"/>
              <a:gd name="connsiteX1-3" fmla="*/ 3791307 w 5450408"/>
              <a:gd name="connsiteY1-4" fmla="*/ 9382 h 3389918"/>
              <a:gd name="connsiteX2-5" fmla="*/ 5450408 w 5450408"/>
              <a:gd name="connsiteY2-6" fmla="*/ 0 h 3389918"/>
              <a:gd name="connsiteX3-7" fmla="*/ 5450408 w 5450408"/>
              <a:gd name="connsiteY3-8" fmla="*/ 3389918 h 3389918"/>
              <a:gd name="connsiteX4-9" fmla="*/ 0 w 5450408"/>
              <a:gd name="connsiteY4-10" fmla="*/ 3389918 h 3389918"/>
              <a:gd name="connsiteX5" fmla="*/ 0 w 5450408"/>
              <a:gd name="connsiteY5" fmla="*/ 0 h 3389918"/>
              <a:gd name="connsiteX0-11" fmla="*/ 0 w 5450408"/>
              <a:gd name="connsiteY0-12" fmla="*/ 3389918 h 3389918"/>
              <a:gd name="connsiteX1-13" fmla="*/ 3791307 w 5450408"/>
              <a:gd name="connsiteY1-14" fmla="*/ 9382 h 3389918"/>
              <a:gd name="connsiteX2-15" fmla="*/ 5450408 w 5450408"/>
              <a:gd name="connsiteY2-16" fmla="*/ 0 h 3389918"/>
              <a:gd name="connsiteX3-17" fmla="*/ 5450408 w 5450408"/>
              <a:gd name="connsiteY3-18" fmla="*/ 3389918 h 3389918"/>
              <a:gd name="connsiteX4-19" fmla="*/ 0 w 5450408"/>
              <a:gd name="connsiteY4-20" fmla="*/ 3389918 h 33899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50408" h="3389918">
                <a:moveTo>
                  <a:pt x="0" y="3389918"/>
                </a:moveTo>
                <a:lnTo>
                  <a:pt x="3791307" y="9382"/>
                </a:lnTo>
                <a:lnTo>
                  <a:pt x="5450408" y="0"/>
                </a:lnTo>
                <a:lnTo>
                  <a:pt x="5450408" y="3389918"/>
                </a:lnTo>
                <a:lnTo>
                  <a:pt x="0" y="3389918"/>
                </a:lnTo>
                <a:close/>
              </a:path>
            </a:pathLst>
          </a:custGeom>
          <a:gradFill>
            <a:gsLst>
              <a:gs pos="0">
                <a:schemeClr val="bg1">
                  <a:lumMod val="50000"/>
                </a:schemeClr>
              </a:gs>
              <a:gs pos="75000">
                <a:schemeClr val="bg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6" name="组合 25"/>
          <p:cNvGrpSpPr/>
          <p:nvPr/>
        </p:nvGrpSpPr>
        <p:grpSpPr>
          <a:xfrm>
            <a:off x="3301801" y="1521003"/>
            <a:ext cx="5028951" cy="1052107"/>
            <a:chOff x="823378" y="2191655"/>
            <a:chExt cx="5272622" cy="1103086"/>
          </a:xfrm>
        </p:grpSpPr>
        <p:sp>
          <p:nvSpPr>
            <p:cNvPr id="27" name="矩形 26"/>
            <p:cNvSpPr/>
            <p:nvPr/>
          </p:nvSpPr>
          <p:spPr>
            <a:xfrm>
              <a:off x="874713" y="2191655"/>
              <a:ext cx="5221287" cy="1103086"/>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grpSp>
          <p:nvGrpSpPr>
            <p:cNvPr id="28" name="组合 27"/>
            <p:cNvGrpSpPr/>
            <p:nvPr/>
          </p:nvGrpSpPr>
          <p:grpSpPr>
            <a:xfrm>
              <a:off x="823378" y="2377904"/>
              <a:ext cx="5127513" cy="742186"/>
              <a:chOff x="4225483" y="1291744"/>
              <a:chExt cx="5127513" cy="742186"/>
            </a:xfrm>
          </p:grpSpPr>
          <p:sp>
            <p:nvSpPr>
              <p:cNvPr id="29" name="文本框 28"/>
              <p:cNvSpPr txBox="1"/>
              <p:nvPr/>
            </p:nvSpPr>
            <p:spPr>
              <a:xfrm>
                <a:off x="5301034" y="1397640"/>
                <a:ext cx="4051962" cy="482682"/>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accent2"/>
                    </a:solidFill>
                    <a:latin typeface="+mn-ea"/>
                    <a:sym typeface="+mn-ea"/>
                  </a:rPr>
                  <a:t>政策文件依据</a:t>
                </a:r>
                <a:endParaRPr lang="zh-CN" altLang="en-US" sz="2400" b="1" dirty="0">
                  <a:solidFill>
                    <a:schemeClr val="accent2"/>
                  </a:solidFill>
                  <a:latin typeface="+mn-ea"/>
                </a:endParaRPr>
              </a:p>
            </p:txBody>
          </p:sp>
          <p:sp>
            <p:nvSpPr>
              <p:cNvPr id="31" name="文本框 30"/>
              <p:cNvSpPr txBox="1"/>
              <p:nvPr/>
            </p:nvSpPr>
            <p:spPr>
              <a:xfrm>
                <a:off x="4225483" y="1291744"/>
                <a:ext cx="1125590" cy="742186"/>
              </a:xfrm>
              <a:prstGeom prst="rect">
                <a:avLst/>
              </a:prstGeom>
              <a:noFill/>
            </p:spPr>
            <p:txBody>
              <a:bodyPr wrap="square" rtlCol="0">
                <a:spAutoFit/>
                <a:scene3d>
                  <a:camera prst="orthographicFront"/>
                  <a:lightRig rig="threePt" dir="t"/>
                </a:scene3d>
                <a:sp3d contourW="12700"/>
              </a:bodyPr>
              <a:lstStyle/>
              <a:p>
                <a:pPr algn="r"/>
                <a:r>
                  <a:rPr lang="en-US" altLang="zh-CN" sz="4000" dirty="0" smtClean="0">
                    <a:solidFill>
                      <a:schemeClr val="accent2"/>
                    </a:solidFill>
                  </a:rPr>
                  <a:t>01.</a:t>
                </a:r>
                <a:endParaRPr lang="zh-CN" altLang="en-US" sz="4000" dirty="0">
                  <a:solidFill>
                    <a:schemeClr val="accent2"/>
                  </a:solidFill>
                </a:endParaRPr>
              </a:p>
            </p:txBody>
          </p:sp>
        </p:grpSp>
      </p:grpSp>
      <p:grpSp>
        <p:nvGrpSpPr>
          <p:cNvPr id="32" name="组合 31"/>
          <p:cNvGrpSpPr/>
          <p:nvPr/>
        </p:nvGrpSpPr>
        <p:grpSpPr>
          <a:xfrm>
            <a:off x="3258500" y="2514114"/>
            <a:ext cx="5028951" cy="1052107"/>
            <a:chOff x="823378" y="2191656"/>
            <a:chExt cx="5272622" cy="1103086"/>
          </a:xfrm>
        </p:grpSpPr>
        <p:sp>
          <p:nvSpPr>
            <p:cNvPr id="33" name="矩形 32"/>
            <p:cNvSpPr/>
            <p:nvPr/>
          </p:nvSpPr>
          <p:spPr>
            <a:xfrm>
              <a:off x="874713" y="2191656"/>
              <a:ext cx="5221287" cy="1103086"/>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grpSp>
          <p:nvGrpSpPr>
            <p:cNvPr id="34" name="组合 33"/>
            <p:cNvGrpSpPr/>
            <p:nvPr/>
          </p:nvGrpSpPr>
          <p:grpSpPr>
            <a:xfrm>
              <a:off x="823378" y="2377904"/>
              <a:ext cx="5159562" cy="742186"/>
              <a:chOff x="4225483" y="1291744"/>
              <a:chExt cx="5159562" cy="742186"/>
            </a:xfrm>
          </p:grpSpPr>
          <p:sp>
            <p:nvSpPr>
              <p:cNvPr id="35" name="文本框 34"/>
              <p:cNvSpPr txBox="1"/>
              <p:nvPr/>
            </p:nvSpPr>
            <p:spPr>
              <a:xfrm>
                <a:off x="5349145" y="1415022"/>
                <a:ext cx="4035900" cy="482682"/>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accent2"/>
                    </a:solidFill>
                    <a:latin typeface="+mn-ea"/>
                    <a:sym typeface="+mn-ea"/>
                  </a:rPr>
                  <a:t>优惠政策内容</a:t>
                </a:r>
                <a:endParaRPr lang="zh-CN" altLang="en-US" sz="2400" b="1" dirty="0">
                  <a:solidFill>
                    <a:schemeClr val="accent2"/>
                  </a:solidFill>
                  <a:latin typeface="+mn-ea"/>
                </a:endParaRPr>
              </a:p>
            </p:txBody>
          </p:sp>
          <p:sp>
            <p:nvSpPr>
              <p:cNvPr id="37" name="文本框 36"/>
              <p:cNvSpPr txBox="1"/>
              <p:nvPr/>
            </p:nvSpPr>
            <p:spPr>
              <a:xfrm>
                <a:off x="4225483" y="1291744"/>
                <a:ext cx="1125590" cy="742186"/>
              </a:xfrm>
              <a:prstGeom prst="rect">
                <a:avLst/>
              </a:prstGeom>
              <a:noFill/>
            </p:spPr>
            <p:txBody>
              <a:bodyPr wrap="square" rtlCol="0">
                <a:spAutoFit/>
                <a:scene3d>
                  <a:camera prst="orthographicFront"/>
                  <a:lightRig rig="threePt" dir="t"/>
                </a:scene3d>
                <a:sp3d contourW="12700"/>
              </a:bodyPr>
              <a:lstStyle/>
              <a:p>
                <a:pPr algn="r"/>
                <a:r>
                  <a:rPr lang="en-US" altLang="zh-CN" sz="4000" dirty="0" smtClean="0">
                    <a:solidFill>
                      <a:schemeClr val="accent2"/>
                    </a:solidFill>
                  </a:rPr>
                  <a:t>02.</a:t>
                </a:r>
                <a:endParaRPr lang="zh-CN" altLang="en-US" sz="4000" dirty="0">
                  <a:solidFill>
                    <a:schemeClr val="accent2"/>
                  </a:solidFill>
                </a:endParaRPr>
              </a:p>
            </p:txBody>
          </p:sp>
        </p:grpSp>
      </p:grpSp>
      <p:grpSp>
        <p:nvGrpSpPr>
          <p:cNvPr id="44" name="组合 43"/>
          <p:cNvGrpSpPr/>
          <p:nvPr/>
        </p:nvGrpSpPr>
        <p:grpSpPr>
          <a:xfrm>
            <a:off x="1064084" y="419859"/>
            <a:ext cx="4885993" cy="593015"/>
            <a:chOff x="5402407" y="1370308"/>
            <a:chExt cx="4885993" cy="593015"/>
          </a:xfrm>
        </p:grpSpPr>
        <p:sp>
          <p:nvSpPr>
            <p:cNvPr id="45" name="文本框 44"/>
            <p:cNvSpPr txBox="1"/>
            <p:nvPr/>
          </p:nvSpPr>
          <p:spPr>
            <a:xfrm>
              <a:off x="5402407" y="1370308"/>
              <a:ext cx="3295317" cy="523220"/>
            </a:xfrm>
            <a:prstGeom prst="rect">
              <a:avLst/>
            </a:prstGeom>
            <a:noFill/>
          </p:spPr>
          <p:txBody>
            <a:bodyPr wrap="square" rtlCol="0">
              <a:spAutoFit/>
              <a:scene3d>
                <a:camera prst="orthographicFront"/>
                <a:lightRig rig="threePt" dir="t"/>
              </a:scene3d>
              <a:sp3d contourW="12700"/>
            </a:bodyPr>
            <a:lstStyle/>
            <a:p>
              <a:r>
                <a:rPr lang="en-US" altLang="zh-CN" sz="2800" b="1" dirty="0">
                  <a:solidFill>
                    <a:schemeClr val="accent2"/>
                  </a:solidFill>
                </a:rPr>
                <a:t>CONTENTS</a:t>
              </a:r>
              <a:endParaRPr lang="zh-CN" altLang="en-US" sz="2800" b="1" dirty="0">
                <a:solidFill>
                  <a:schemeClr val="accent2"/>
                </a:solidFill>
              </a:endParaRPr>
            </a:p>
          </p:txBody>
        </p:sp>
        <p:sp>
          <p:nvSpPr>
            <p:cNvPr id="46" name="文本框 45"/>
            <p:cNvSpPr txBox="1"/>
            <p:nvPr/>
          </p:nvSpPr>
          <p:spPr>
            <a:xfrm>
              <a:off x="5402408" y="1693506"/>
              <a:ext cx="4885992" cy="269817"/>
            </a:xfrm>
            <a:prstGeom prst="rect">
              <a:avLst/>
            </a:prstGeom>
            <a:noFill/>
          </p:spPr>
          <p:txBody>
            <a:bodyPr wrap="square" rtlCol="0">
              <a:spAutoFit/>
              <a:scene3d>
                <a:camera prst="orthographicFront"/>
                <a:lightRig rig="threePt" dir="t"/>
              </a:scene3d>
              <a:sp3d contourW="12700"/>
            </a:bodyPr>
            <a:lstStyle/>
            <a:p>
              <a:pPr>
                <a:lnSpc>
                  <a:spcPct val="120000"/>
                </a:lnSpc>
              </a:pPr>
              <a:endParaRPr lang="en-US" altLang="zh-CN" sz="1050" dirty="0">
                <a:solidFill>
                  <a:schemeClr val="bg1">
                    <a:lumMod val="50000"/>
                  </a:schemeClr>
                </a:solidFill>
                <a:latin typeface="+mj-ea"/>
                <a:ea typeface="+mj-ea"/>
              </a:endParaRPr>
            </a:p>
          </p:txBody>
        </p:sp>
      </p:grpSp>
      <p:grpSp>
        <p:nvGrpSpPr>
          <p:cNvPr id="3" name="组合 2"/>
          <p:cNvGrpSpPr/>
          <p:nvPr/>
        </p:nvGrpSpPr>
        <p:grpSpPr>
          <a:xfrm>
            <a:off x="3250809" y="3735250"/>
            <a:ext cx="5135433" cy="1052107"/>
            <a:chOff x="734423" y="2201539"/>
            <a:chExt cx="5384265" cy="1103086"/>
          </a:xfrm>
        </p:grpSpPr>
        <p:sp>
          <p:nvSpPr>
            <p:cNvPr id="4" name="矩形 3"/>
            <p:cNvSpPr/>
            <p:nvPr/>
          </p:nvSpPr>
          <p:spPr>
            <a:xfrm>
              <a:off x="765994" y="2201539"/>
              <a:ext cx="5221287" cy="1103086"/>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grpSp>
          <p:nvGrpSpPr>
            <p:cNvPr id="5" name="组合 4"/>
            <p:cNvGrpSpPr/>
            <p:nvPr/>
          </p:nvGrpSpPr>
          <p:grpSpPr>
            <a:xfrm>
              <a:off x="734423" y="2377904"/>
              <a:ext cx="5384265" cy="742186"/>
              <a:chOff x="4136528" y="1291744"/>
              <a:chExt cx="5384265" cy="742186"/>
            </a:xfrm>
          </p:grpSpPr>
          <p:sp>
            <p:nvSpPr>
              <p:cNvPr id="6" name="文本框 5"/>
              <p:cNvSpPr txBox="1"/>
              <p:nvPr/>
            </p:nvSpPr>
            <p:spPr>
              <a:xfrm>
                <a:off x="5245914" y="1415022"/>
                <a:ext cx="4274879" cy="482682"/>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accent2"/>
                    </a:solidFill>
                    <a:latin typeface="+mn-ea"/>
                    <a:sym typeface="+mn-ea"/>
                  </a:rPr>
                  <a:t>优惠享受要点及相关条件</a:t>
                </a:r>
                <a:endParaRPr lang="en-US" altLang="zh-CN" sz="2400" b="1" dirty="0">
                  <a:solidFill>
                    <a:schemeClr val="accent2"/>
                  </a:solidFill>
                  <a:latin typeface="+mn-ea"/>
                </a:endParaRPr>
              </a:p>
            </p:txBody>
          </p:sp>
          <p:sp>
            <p:nvSpPr>
              <p:cNvPr id="7" name="文本框 6"/>
              <p:cNvSpPr txBox="1"/>
              <p:nvPr/>
            </p:nvSpPr>
            <p:spPr>
              <a:xfrm>
                <a:off x="4136528" y="1291744"/>
                <a:ext cx="1125590" cy="742186"/>
              </a:xfrm>
              <a:prstGeom prst="rect">
                <a:avLst/>
              </a:prstGeom>
              <a:noFill/>
            </p:spPr>
            <p:txBody>
              <a:bodyPr wrap="square" rtlCol="0">
                <a:spAutoFit/>
                <a:scene3d>
                  <a:camera prst="orthographicFront"/>
                  <a:lightRig rig="threePt" dir="t"/>
                </a:scene3d>
                <a:sp3d contourW="12700"/>
              </a:bodyPr>
              <a:lstStyle/>
              <a:p>
                <a:pPr algn="r"/>
                <a:r>
                  <a:rPr lang="en-US" altLang="zh-CN" sz="4000" dirty="0" smtClean="0">
                    <a:solidFill>
                      <a:schemeClr val="accent2"/>
                    </a:solidFill>
                  </a:rPr>
                  <a:t>03.</a:t>
                </a:r>
                <a:endParaRPr lang="zh-CN" altLang="en-US" sz="4000" dirty="0">
                  <a:solidFill>
                    <a:schemeClr val="accent2"/>
                  </a:solidFill>
                </a:endParaRPr>
              </a:p>
            </p:txBody>
          </p:sp>
        </p:grpSp>
      </p:grpSp>
      <p:grpSp>
        <p:nvGrpSpPr>
          <p:cNvPr id="8" name="组合 7"/>
          <p:cNvGrpSpPr/>
          <p:nvPr/>
        </p:nvGrpSpPr>
        <p:grpSpPr>
          <a:xfrm>
            <a:off x="3258501" y="4983084"/>
            <a:ext cx="5000670" cy="1052107"/>
            <a:chOff x="892566" y="2191656"/>
            <a:chExt cx="5242970" cy="1103086"/>
          </a:xfrm>
        </p:grpSpPr>
        <p:sp>
          <p:nvSpPr>
            <p:cNvPr id="9" name="矩形 8"/>
            <p:cNvSpPr/>
            <p:nvPr/>
          </p:nvSpPr>
          <p:spPr>
            <a:xfrm>
              <a:off x="914249" y="2191656"/>
              <a:ext cx="5221287" cy="1103086"/>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grpSp>
          <p:nvGrpSpPr>
            <p:cNvPr id="10" name="组合 9"/>
            <p:cNvGrpSpPr/>
            <p:nvPr/>
          </p:nvGrpSpPr>
          <p:grpSpPr>
            <a:xfrm>
              <a:off x="892566" y="2377904"/>
              <a:ext cx="5159560" cy="741000"/>
              <a:chOff x="4294671" y="1291744"/>
              <a:chExt cx="5159560" cy="741000"/>
            </a:xfrm>
          </p:grpSpPr>
          <p:sp>
            <p:nvSpPr>
              <p:cNvPr id="12" name="文本框 11"/>
              <p:cNvSpPr txBox="1"/>
              <p:nvPr/>
            </p:nvSpPr>
            <p:spPr>
              <a:xfrm>
                <a:off x="5418332" y="1415022"/>
                <a:ext cx="4035899" cy="482682"/>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accent2"/>
                    </a:solidFill>
                    <a:latin typeface="+mn-ea"/>
                    <a:sym typeface="+mn-ea"/>
                  </a:rPr>
                  <a:t>申报指引</a:t>
                </a:r>
                <a:endParaRPr lang="zh-CN" altLang="en-US" sz="2400" b="1" dirty="0">
                  <a:solidFill>
                    <a:schemeClr val="accent2"/>
                  </a:solidFill>
                  <a:latin typeface="+mn-ea"/>
                </a:endParaRPr>
              </a:p>
            </p:txBody>
          </p:sp>
          <p:sp>
            <p:nvSpPr>
              <p:cNvPr id="13" name="文本框 12"/>
              <p:cNvSpPr txBox="1"/>
              <p:nvPr/>
            </p:nvSpPr>
            <p:spPr>
              <a:xfrm>
                <a:off x="4294671" y="1291744"/>
                <a:ext cx="1125589" cy="741000"/>
              </a:xfrm>
              <a:prstGeom prst="rect">
                <a:avLst/>
              </a:prstGeom>
              <a:noFill/>
            </p:spPr>
            <p:txBody>
              <a:bodyPr wrap="square" rtlCol="0">
                <a:spAutoFit/>
                <a:scene3d>
                  <a:camera prst="orthographicFront"/>
                  <a:lightRig rig="threePt" dir="t"/>
                </a:scene3d>
                <a:sp3d contourW="12700"/>
              </a:bodyPr>
              <a:lstStyle/>
              <a:p>
                <a:pPr algn="r"/>
                <a:r>
                  <a:rPr lang="en-US" altLang="zh-CN" sz="4000" dirty="0" smtClean="0">
                    <a:solidFill>
                      <a:schemeClr val="accent2"/>
                    </a:solidFill>
                  </a:rPr>
                  <a:t>04.</a:t>
                </a:r>
                <a:endParaRPr lang="zh-CN" altLang="en-US" sz="4000" dirty="0">
                  <a:solidFill>
                    <a:schemeClr val="accent2"/>
                  </a:solidFill>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900" decel="100000" fill="hold"/>
                                        <p:tgtEl>
                                          <p:spTgt spid="2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1000"/>
                                        <p:tgtEl>
                                          <p:spTgt spid="32"/>
                                        </p:tgtEl>
                                      </p:cBhvr>
                                    </p:animEffect>
                                    <p:anim calcmode="lin" valueType="num">
                                      <p:cBhvr>
                                        <p:cTn id="14" dur="1000" fill="hold"/>
                                        <p:tgtEl>
                                          <p:spTgt spid="32"/>
                                        </p:tgtEl>
                                        <p:attrNameLst>
                                          <p:attrName>ppt_x</p:attrName>
                                        </p:attrNameLst>
                                      </p:cBhvr>
                                      <p:tavLst>
                                        <p:tav tm="0">
                                          <p:val>
                                            <p:strVal val="#ppt_x"/>
                                          </p:val>
                                        </p:tav>
                                        <p:tav tm="100000">
                                          <p:val>
                                            <p:strVal val="#ppt_x"/>
                                          </p:val>
                                        </p:tav>
                                      </p:tavLst>
                                    </p:anim>
                                    <p:anim calcmode="lin" valueType="num">
                                      <p:cBhvr>
                                        <p:cTn id="15" dur="900" decel="100000" fill="hold"/>
                                        <p:tgtEl>
                                          <p:spTgt spid="3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500"/>
                                        <p:tgtEl>
                                          <p:spTgt spid="4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500"/>
                                        <p:tgtEl>
                                          <p:spTgt spid="50"/>
                                        </p:tgtEl>
                                      </p:cBhvr>
                                    </p:animEffect>
                                  </p:childTnLst>
                                </p:cTn>
                              </p:par>
                              <p:par>
                                <p:cTn id="30" presetID="37"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900" decel="100000" fill="hold"/>
                                        <p:tgtEl>
                                          <p:spTgt spid="3"/>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900" decel="100000" fill="hold"/>
                                        <p:tgtEl>
                                          <p:spTgt spid="8"/>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p:bldP spid="48" grpId="0" bldLvl="0" animBg="1"/>
      <p:bldP spid="49" grpId="0" bldLvl="0" animBg="1"/>
      <p:bldP spid="50"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10214" y="1108710"/>
            <a:ext cx="10912191" cy="3599815"/>
          </a:xfrm>
          <a:prstGeom prst="rect">
            <a:avLst/>
          </a:prstGeom>
          <a:noFill/>
        </p:spPr>
        <p:txBody>
          <a:bodyPr wrap="square" rtlCol="0">
            <a:spAutoFit/>
          </a:bodyPr>
          <a:lstStyle/>
          <a:p>
            <a:pPr fontAlgn="auto">
              <a:lnSpc>
                <a:spcPct val="150000"/>
              </a:lnSpc>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关于</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“研发支出辅助账”</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的</a:t>
            </a:r>
            <a:r>
              <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样式，企业可自主选择使用以下三种样式中的其中一种：</a:t>
            </a:r>
            <a:endPar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        1</a:t>
            </a:r>
            <a:r>
              <a:rPr 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《国家税务总局关于企业研究开发费用税前加计扣除政策有关问题的公告</a:t>
            </a:r>
            <a:r>
              <a:rPr sz="2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国家税务总局公告</a:t>
            </a:r>
            <a:r>
              <a:rPr sz="2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2015</a:t>
            </a: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年第97</a:t>
            </a:r>
            <a:r>
              <a:rPr sz="2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号）发布的研发支出辅助账和研发支出辅助账汇总表样式</a:t>
            </a:r>
            <a:r>
              <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nSpc>
                <a:spcPct val="120000"/>
              </a:lnSpc>
              <a:defRPr/>
            </a:pPr>
            <a:r>
              <a:rPr 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        2.</a:t>
            </a:r>
            <a:r>
              <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 《国家税务总局关于进一步落实研发费用加计扣除政策有关问题的公告》（国家税务总局公告2021年第28号）发布的</a:t>
            </a:r>
            <a:r>
              <a:rPr sz="2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研发支出辅助账和研发支出辅助账汇总表样式。</a:t>
            </a:r>
            <a:endParaRPr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        3</a:t>
            </a:r>
            <a:r>
              <a:rPr 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企</a:t>
            </a:r>
            <a:r>
              <a:rPr sz="2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业</a:t>
            </a:r>
            <a:r>
              <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可以参照上述样式自行设计研发支出辅助账样式，</a:t>
            </a:r>
            <a:r>
              <a:rPr sz="2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自行设计的研发支出辅助账样式</a:t>
            </a: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sz="2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应当包括</a:t>
            </a:r>
            <a:r>
              <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国家税务总局公告2021年第28号发布的</a:t>
            </a:r>
            <a:r>
              <a:rPr sz="2000" dirty="0" smtClean="0">
                <a:latin typeface="微软雅黑" panose="020B0503020204020204" pitchFamily="34" charset="-122"/>
                <a:ea typeface="微软雅黑" panose="020B0503020204020204" pitchFamily="34" charset="-122"/>
                <a:cs typeface="微软雅黑" panose="020B0503020204020204" pitchFamily="34" charset="-122"/>
                <a:sym typeface="+mn-ea"/>
              </a:rPr>
              <a:t>研发支出辅助账样式所列数据项</a:t>
            </a: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，且逻辑关系一致，能准确归集允许加计扣除的研发费用。</a:t>
            </a:r>
            <a:endParaRPr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2" name="文本框 6"/>
          <p:cNvSpPr>
            <a:spLocks noChangeArrowheads="1"/>
          </p:cNvSpPr>
          <p:nvPr/>
        </p:nvSpPr>
        <p:spPr bwMode="auto">
          <a:xfrm>
            <a:off x="927626" y="309931"/>
            <a:ext cx="10981143" cy="548005"/>
          </a:xfrm>
          <a:prstGeom prst="rect">
            <a:avLst/>
          </a:prstGeom>
          <a:noFill/>
          <a:ln>
            <a:noFill/>
          </a:ln>
        </p:spPr>
        <p:txBody>
          <a:bodyPr wrap="square" lIns="85994" tIns="42996" rIns="85994" bIns="42996">
            <a:spAutoFit/>
          </a:bodyPr>
          <a:lstStyle/>
          <a:p>
            <a:pPr defTabSz="1213485">
              <a:defRPr/>
            </a:pPr>
            <a:r>
              <a:rPr lang="zh-CN" altLang="en-US" sz="3010" b="1" dirty="0">
                <a:latin typeface="微软雅黑" panose="020B0503020204020204" pitchFamily="34" charset="-122"/>
                <a:ea typeface="微软雅黑" panose="020B0503020204020204" pitchFamily="34" charset="-122"/>
                <a:sym typeface="+mn-ea"/>
              </a:rPr>
              <a:t>（三）主要留存备查资料</a:t>
            </a:r>
            <a:endParaRPr lang="zh-CN" altLang="en-US" sz="301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圆角矩形标注 1"/>
          <p:cNvSpPr/>
          <p:nvPr/>
        </p:nvSpPr>
        <p:spPr>
          <a:xfrm>
            <a:off x="8198358" y="4873371"/>
            <a:ext cx="3526155" cy="1136650"/>
          </a:xfrm>
          <a:prstGeom prst="wedgeRoundRectCallout">
            <a:avLst>
              <a:gd name="adj1" fmla="val 8959"/>
              <a:gd name="adj2" fmla="val -86536"/>
              <a:gd name="adj3" fmla="val 16667"/>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1" name="矩形 40"/>
          <p:cNvSpPr/>
          <p:nvPr/>
        </p:nvSpPr>
        <p:spPr>
          <a:xfrm>
            <a:off x="8188452" y="4799584"/>
            <a:ext cx="3289300" cy="1014730"/>
          </a:xfrm>
          <a:prstGeom prst="rect">
            <a:avLst/>
          </a:prstGeom>
        </p:spPr>
        <p:txBody>
          <a:bodyPr wrap="square">
            <a:spAutoFit/>
          </a:bodyPr>
          <a:lstStyle/>
          <a:p>
            <a:pPr fontAlgn="ctr">
              <a:lnSpc>
                <a:spcPct val="150000"/>
              </a:lnSpc>
            </a:pPr>
            <a:r>
              <a:rPr lang="zh-CN" altLang="en-US" sz="2000"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增设并简化了研发费用辅助账样式，降低了填写难度。</a:t>
            </a:r>
            <a:endParaRPr lang="en-US" altLang="zh-CN" sz="2000"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fade">
                                      <p:cBhvr>
                                        <p:cTn id="7" dur="1000"/>
                                        <p:tgtEl>
                                          <p:spTgt spid="41">
                                            <p:txEl>
                                              <p:pRg st="0" end="0"/>
                                            </p:txEl>
                                          </p:spTgt>
                                        </p:tgtEl>
                                      </p:cBhvr>
                                    </p:animEffect>
                                    <p:anim calcmode="lin" valueType="num">
                                      <p:cBhvr>
                                        <p:cTn id="8"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rot="1800000">
            <a:off x="2680653" y="1635589"/>
            <a:ext cx="8178981" cy="5918370"/>
          </a:xfrm>
          <a:custGeom>
            <a:avLst/>
            <a:gdLst>
              <a:gd name="connsiteX0" fmla="*/ 0 w 8178981"/>
              <a:gd name="connsiteY0" fmla="*/ 0 h 5913143"/>
              <a:gd name="connsiteX1" fmla="*/ 8178981 w 8178981"/>
              <a:gd name="connsiteY1" fmla="*/ 0 h 5913143"/>
              <a:gd name="connsiteX2" fmla="*/ 8178981 w 8178981"/>
              <a:gd name="connsiteY2" fmla="*/ 5913143 h 5913143"/>
              <a:gd name="connsiteX3" fmla="*/ 0 w 8178981"/>
              <a:gd name="connsiteY3" fmla="*/ 5913143 h 5913143"/>
              <a:gd name="connsiteX4" fmla="*/ 0 w 8178981"/>
              <a:gd name="connsiteY4" fmla="*/ 0 h 5913143"/>
              <a:gd name="connsiteX0-1" fmla="*/ 0 w 8178981"/>
              <a:gd name="connsiteY0-2" fmla="*/ 0 h 5918370"/>
              <a:gd name="connsiteX1-3" fmla="*/ 8178981 w 8178981"/>
              <a:gd name="connsiteY1-4" fmla="*/ 0 h 5918370"/>
              <a:gd name="connsiteX2-5" fmla="*/ 8178981 w 8178981"/>
              <a:gd name="connsiteY2-6" fmla="*/ 5913143 h 5918370"/>
              <a:gd name="connsiteX3-7" fmla="*/ 3465085 w 8178981"/>
              <a:gd name="connsiteY3-8" fmla="*/ 5918370 h 5918370"/>
              <a:gd name="connsiteX4-9" fmla="*/ 0 w 8178981"/>
              <a:gd name="connsiteY4-10" fmla="*/ 5913143 h 5918370"/>
              <a:gd name="connsiteX5" fmla="*/ 0 w 8178981"/>
              <a:gd name="connsiteY5" fmla="*/ 0 h 5918370"/>
              <a:gd name="connsiteX0-11" fmla="*/ 0 w 8178981"/>
              <a:gd name="connsiteY0-12" fmla="*/ 0 h 5918370"/>
              <a:gd name="connsiteX1-13" fmla="*/ 8178981 w 8178981"/>
              <a:gd name="connsiteY1-14" fmla="*/ 0 h 5918370"/>
              <a:gd name="connsiteX2-15" fmla="*/ 8178981 w 8178981"/>
              <a:gd name="connsiteY2-16" fmla="*/ 5913143 h 5918370"/>
              <a:gd name="connsiteX3-17" fmla="*/ 3465085 w 8178981"/>
              <a:gd name="connsiteY3-18" fmla="*/ 5918370 h 5918370"/>
              <a:gd name="connsiteX4-19" fmla="*/ 0 w 8178981"/>
              <a:gd name="connsiteY4-20" fmla="*/ 0 h 59183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178981" h="5918370">
                <a:moveTo>
                  <a:pt x="0" y="0"/>
                </a:moveTo>
                <a:lnTo>
                  <a:pt x="8178981" y="0"/>
                </a:lnTo>
                <a:lnTo>
                  <a:pt x="8178981" y="5913143"/>
                </a:lnTo>
                <a:lnTo>
                  <a:pt x="3465085" y="5918370"/>
                </a:lnTo>
                <a:lnTo>
                  <a:pt x="0" y="0"/>
                </a:lnTo>
                <a:close/>
              </a:path>
            </a:pathLst>
          </a:custGeom>
          <a:gradFill>
            <a:gsLst>
              <a:gs pos="0">
                <a:schemeClr val="bg1">
                  <a:lumMod val="50000"/>
                  <a:alpha val="44000"/>
                </a:schemeClr>
              </a:gs>
              <a:gs pos="75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pic>
        <p:nvPicPr>
          <p:cNvPr id="4" name="图片占位符 3"/>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rcRect l="19999" r="19999"/>
          <a:stretch>
            <a:fillRect/>
          </a:stretch>
        </p:blipFill>
        <p:spPr/>
      </p:pic>
      <p:sp>
        <p:nvSpPr>
          <p:cNvPr id="11" name="任意多边形 10"/>
          <p:cNvSpPr/>
          <p:nvPr/>
        </p:nvSpPr>
        <p:spPr>
          <a:xfrm>
            <a:off x="0" y="0"/>
            <a:ext cx="5696856" cy="6858000"/>
          </a:xfrm>
          <a:custGeom>
            <a:avLst/>
            <a:gdLst>
              <a:gd name="connsiteX0" fmla="*/ 0 w 5696856"/>
              <a:gd name="connsiteY0" fmla="*/ 0 h 6858000"/>
              <a:gd name="connsiteX1" fmla="*/ 4723147 w 5696856"/>
              <a:gd name="connsiteY1" fmla="*/ 0 h 6858000"/>
              <a:gd name="connsiteX2" fmla="*/ 4903966 w 5696856"/>
              <a:gd name="connsiteY2" fmla="*/ 297639 h 6858000"/>
              <a:gd name="connsiteX3" fmla="*/ 5696856 w 5696856"/>
              <a:gd name="connsiteY3" fmla="*/ 3429000 h 6858000"/>
              <a:gd name="connsiteX4" fmla="*/ 4745783 w 5696856"/>
              <a:gd name="connsiteY4" fmla="*/ 6835470 h 6858000"/>
              <a:gd name="connsiteX5" fmla="*/ 4731339 w 5696856"/>
              <a:gd name="connsiteY5" fmla="*/ 6858000 h 6858000"/>
              <a:gd name="connsiteX6" fmla="*/ 0 w 569685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6856" h="6858000">
                <a:moveTo>
                  <a:pt x="0" y="0"/>
                </a:moveTo>
                <a:lnTo>
                  <a:pt x="4723147" y="0"/>
                </a:lnTo>
                <a:lnTo>
                  <a:pt x="4903966" y="297639"/>
                </a:lnTo>
                <a:cubicBezTo>
                  <a:pt x="5409628" y="1228478"/>
                  <a:pt x="5696856" y="2295196"/>
                  <a:pt x="5696856" y="3429000"/>
                </a:cubicBezTo>
                <a:cubicBezTo>
                  <a:pt x="5696856" y="4676186"/>
                  <a:pt x="5349311" y="5842198"/>
                  <a:pt x="4745783" y="6835470"/>
                </a:cubicBezTo>
                <a:lnTo>
                  <a:pt x="4731339" y="6858000"/>
                </a:lnTo>
                <a:lnTo>
                  <a:pt x="0" y="6858000"/>
                </a:lnTo>
                <a:close/>
              </a:path>
            </a:pathLst>
          </a:cu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7" name="文本框 6"/>
          <p:cNvSpPr txBox="1"/>
          <p:nvPr/>
        </p:nvSpPr>
        <p:spPr>
          <a:xfrm>
            <a:off x="6219369" y="2765302"/>
            <a:ext cx="5285445" cy="645160"/>
          </a:xfrm>
          <a:prstGeom prst="rect">
            <a:avLst/>
          </a:prstGeom>
          <a:noFill/>
        </p:spPr>
        <p:txBody>
          <a:bodyPr wrap="square" rtlCol="0">
            <a:spAutoFit/>
            <a:scene3d>
              <a:camera prst="orthographicFront"/>
              <a:lightRig rig="threePt" dir="t"/>
            </a:scene3d>
            <a:sp3d contourW="12700"/>
          </a:bodyPr>
          <a:lstStyle/>
          <a:p>
            <a:pPr lvl="0" algn="ctr">
              <a:defRPr/>
            </a:pPr>
            <a:r>
              <a:rPr lang="zh-CN" altLang="en-US" sz="3600" b="1" dirty="0">
                <a:solidFill>
                  <a:prstClr val="black">
                    <a:lumMod val="85000"/>
                    <a:lumOff val="15000"/>
                  </a:prstClr>
                </a:solidFill>
                <a:latin typeface="微软雅黑" panose="020B0503020204020204" pitchFamily="34" charset="-122"/>
              </a:rPr>
              <a:t>申报指引</a:t>
            </a:r>
            <a:endParaRPr lang="zh-CN" altLang="en-US" sz="3600" b="1" dirty="0">
              <a:solidFill>
                <a:prstClr val="black">
                  <a:lumMod val="85000"/>
                  <a:lumOff val="15000"/>
                </a:prstClr>
              </a:solidFill>
              <a:latin typeface="微软雅黑" panose="020B0503020204020204" pitchFamily="34" charset="-122"/>
            </a:endParaRPr>
          </a:p>
        </p:txBody>
      </p:sp>
      <p:sp>
        <p:nvSpPr>
          <p:cNvPr id="17" name="文本框 16"/>
          <p:cNvSpPr txBox="1"/>
          <p:nvPr/>
        </p:nvSpPr>
        <p:spPr>
          <a:xfrm>
            <a:off x="1617584" y="2427238"/>
            <a:ext cx="2814716" cy="193802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spcBef>
                <a:spcPts val="0"/>
              </a:spcBef>
              <a:spcAft>
                <a:spcPts val="0"/>
              </a:spcAft>
              <a:buClrTx/>
              <a:buSzTx/>
              <a:buFontTx/>
              <a:buNone/>
              <a:defRPr/>
            </a:pPr>
            <a:r>
              <a:rPr kumimoji="0" lang="en-US" altLang="zh-CN" sz="6000" b="1" i="0" u="none" strike="noStrike" kern="1200" cap="none" spc="0" normalizeH="0" baseline="0" noProof="0" dirty="0">
                <a:ln>
                  <a:noFill/>
                </a:ln>
                <a:solidFill>
                  <a:schemeClr val="bg1"/>
                </a:solidFill>
                <a:effectLst/>
                <a:uLnTx/>
                <a:uFillTx/>
                <a:ea typeface="微软雅黑" panose="020B0503020204020204" pitchFamily="34" charset="-122"/>
                <a:cs typeface="+mn-cs"/>
              </a:rPr>
              <a:t>PART </a:t>
            </a:r>
            <a:r>
              <a:rPr kumimoji="0" lang="en-US" altLang="zh-CN" sz="6000" b="1" i="0" u="none" strike="noStrike" kern="1200" cap="none" spc="0" normalizeH="0" baseline="0" noProof="0" dirty="0" smtClean="0">
                <a:ln>
                  <a:noFill/>
                </a:ln>
                <a:solidFill>
                  <a:schemeClr val="bg1"/>
                </a:solidFill>
                <a:effectLst/>
                <a:uLnTx/>
                <a:uFillTx/>
                <a:ea typeface="微软雅黑" panose="020B0503020204020204" pitchFamily="34" charset="-122"/>
                <a:cs typeface="+mn-cs"/>
              </a:rPr>
              <a:t>04</a:t>
            </a:r>
            <a:endParaRPr kumimoji="0" lang="en-US" altLang="zh-CN" sz="6000" b="1" i="0" u="none" strike="noStrike" kern="1200" cap="none" spc="0" normalizeH="0" baseline="0" noProof="0" dirty="0">
              <a:ln>
                <a:noFill/>
              </a:ln>
              <a:solidFill>
                <a:schemeClr val="bg1"/>
              </a:solidFill>
              <a:effectLst/>
              <a:uLnTx/>
              <a:uFillTx/>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1" grpId="0" bldLvl="0" animBg="1"/>
      <p:bldP spid="7"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2750" y="3656013"/>
            <a:ext cx="3806825" cy="752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p>
        </p:txBody>
      </p:sp>
      <p:sp>
        <p:nvSpPr>
          <p:cNvPr id="7" name="文本框 6"/>
          <p:cNvSpPr>
            <a:spLocks noChangeArrowheads="1"/>
          </p:cNvSpPr>
          <p:nvPr/>
        </p:nvSpPr>
        <p:spPr bwMode="auto">
          <a:xfrm>
            <a:off x="976611" y="385382"/>
            <a:ext cx="10981143" cy="548005"/>
          </a:xfrm>
          <a:prstGeom prst="rect">
            <a:avLst/>
          </a:prstGeom>
          <a:noFill/>
          <a:ln>
            <a:noFill/>
          </a:ln>
        </p:spPr>
        <p:txBody>
          <a:bodyPr wrap="square" lIns="85994" tIns="42996" rIns="85994" bIns="42996">
            <a:spAutoFit/>
          </a:bodyPr>
          <a:lstStyle/>
          <a:p>
            <a:pPr defTabSz="1213485">
              <a:defRPr/>
            </a:pPr>
            <a:r>
              <a:rPr lang="zh-CN" altLang="en-US" sz="3010" b="1" dirty="0">
                <a:latin typeface="微软雅黑" panose="020B0503020204020204" pitchFamily="34" charset="-122"/>
                <a:ea typeface="微软雅黑" panose="020B0503020204020204" pitchFamily="34" charset="-122"/>
              </a:rPr>
              <a:t>（一）预缴申报享受优惠</a:t>
            </a:r>
            <a:endParaRPr lang="zh-CN" altLang="en-US" sz="3010" b="1" dirty="0">
              <a:latin typeface="微软雅黑" panose="020B0503020204020204" pitchFamily="34" charset="-122"/>
              <a:ea typeface="微软雅黑" panose="020B0503020204020204" pitchFamily="34" charset="-122"/>
            </a:endParaRPr>
          </a:p>
        </p:txBody>
      </p:sp>
      <p:pic>
        <p:nvPicPr>
          <p:cNvPr id="2" name="Picture 2"/>
          <p:cNvPicPr>
            <a:picLocks noChangeAspect="1" noChangeArrowheads="1"/>
          </p:cNvPicPr>
          <p:nvPr/>
        </p:nvPicPr>
        <p:blipFill>
          <a:blip r:embed="rId1"/>
          <a:srcRect l="7681" t="17070" r="24039" b="11151"/>
          <a:stretch>
            <a:fillRect/>
          </a:stretch>
        </p:blipFill>
        <p:spPr bwMode="auto">
          <a:xfrm>
            <a:off x="976630" y="1269365"/>
            <a:ext cx="8496935" cy="5342890"/>
          </a:xfrm>
          <a:prstGeom prst="rect">
            <a:avLst/>
          </a:prstGeom>
          <a:noFill/>
          <a:ln w="9525">
            <a:noFill/>
            <a:miter lim="800000"/>
            <a:headEnd/>
            <a:tailEnd/>
          </a:ln>
          <a:effectLst/>
        </p:spPr>
      </p:pic>
      <p:sp>
        <p:nvSpPr>
          <p:cNvPr id="49" name="矩形 48"/>
          <p:cNvSpPr/>
          <p:nvPr/>
        </p:nvSpPr>
        <p:spPr>
          <a:xfrm>
            <a:off x="1386840" y="4624070"/>
            <a:ext cx="7779385" cy="1860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Tree>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2" name="矩形 2"/>
          <p:cNvSpPr>
            <a:spLocks noChangeArrowheads="1"/>
          </p:cNvSpPr>
          <p:nvPr/>
        </p:nvSpPr>
        <p:spPr bwMode="auto">
          <a:xfrm>
            <a:off x="676656" y="1092200"/>
            <a:ext cx="11176573" cy="1477328"/>
          </a:xfrm>
          <a:prstGeom prst="rect">
            <a:avLst/>
          </a:prstGeom>
          <a:noFill/>
          <a:ln w="9525">
            <a:noFill/>
            <a:miter lim="800000"/>
          </a:ln>
        </p:spPr>
        <p:txBody>
          <a:bodyPr wrap="square">
            <a:spAutoFit/>
          </a:bodyPr>
          <a:lstStyle/>
          <a:p>
            <a:pPr indent="720090" fontAlgn="auto">
              <a:lnSpc>
                <a:spcPct val="150000"/>
              </a:lnSpc>
              <a:defRPr/>
            </a:pPr>
            <a:r>
              <a:rPr sz="2000" dirty="0">
                <a:latin typeface="+mn-ea"/>
                <a:ea typeface="+mn-ea"/>
              </a:rPr>
              <a:t>某软件开发公司2021年1-9月累计利润总额为155万元</a:t>
            </a:r>
            <a:r>
              <a:rPr sz="2000" dirty="0" smtClean="0">
                <a:latin typeface="+mn-ea"/>
                <a:ea typeface="+mn-ea"/>
              </a:rPr>
              <a:t>，</a:t>
            </a:r>
            <a:r>
              <a:rPr lang="zh-CN" altLang="en-US" sz="2000" dirty="0" smtClean="0">
                <a:latin typeface="+mn-ea"/>
                <a:ea typeface="+mn-ea"/>
              </a:rPr>
              <a:t>实际</a:t>
            </a:r>
            <a:r>
              <a:rPr sz="2000" dirty="0" smtClean="0">
                <a:latin typeface="+mn-ea"/>
                <a:ea typeface="+mn-ea"/>
              </a:rPr>
              <a:t>发生研发费用</a:t>
            </a:r>
            <a:r>
              <a:rPr sz="2000" dirty="0">
                <a:latin typeface="+mn-ea"/>
                <a:ea typeface="+mn-ea"/>
              </a:rPr>
              <a:t>100万元，全部费用化且全部符合加计扣除的条件。假设不涉及其他优惠或弥补事项，则</a:t>
            </a:r>
            <a:r>
              <a:rPr lang="en-US" sz="2000" dirty="0">
                <a:latin typeface="+mn-ea"/>
                <a:ea typeface="+mn-ea"/>
              </a:rPr>
              <a:t>10</a:t>
            </a:r>
            <a:r>
              <a:rPr lang="zh-CN" altLang="en-US" sz="2000" dirty="0">
                <a:latin typeface="+mn-ea"/>
                <a:ea typeface="+mn-ea"/>
              </a:rPr>
              <a:t>月份</a:t>
            </a:r>
            <a:r>
              <a:rPr sz="2000" dirty="0" smtClean="0">
                <a:latin typeface="+mn-ea"/>
                <a:ea typeface="+mn-ea"/>
              </a:rPr>
              <a:t>预缴申报</a:t>
            </a:r>
            <a:r>
              <a:rPr lang="zh-CN" altLang="en-US" sz="2000" dirty="0" smtClean="0">
                <a:latin typeface="+mn-ea"/>
                <a:ea typeface="+mn-ea"/>
              </a:rPr>
              <a:t>填写</a:t>
            </a:r>
            <a:r>
              <a:rPr sz="2000" dirty="0" smtClean="0">
                <a:latin typeface="+mn-ea"/>
                <a:ea typeface="+mn-ea"/>
              </a:rPr>
              <a:t>如下</a:t>
            </a:r>
            <a:r>
              <a:rPr sz="2000" dirty="0">
                <a:latin typeface="+mn-ea"/>
                <a:ea typeface="+mn-ea"/>
              </a:rPr>
              <a:t>：</a:t>
            </a:r>
            <a:endParaRPr sz="2000" dirty="0">
              <a:latin typeface="+mn-ea"/>
              <a:ea typeface="+mn-ea"/>
            </a:endParaRPr>
          </a:p>
        </p:txBody>
      </p:sp>
      <p:sp>
        <p:nvSpPr>
          <p:cNvPr id="7" name="文本框 6"/>
          <p:cNvSpPr>
            <a:spLocks noChangeArrowheads="1"/>
          </p:cNvSpPr>
          <p:nvPr/>
        </p:nvSpPr>
        <p:spPr bwMode="auto">
          <a:xfrm>
            <a:off x="976611" y="385382"/>
            <a:ext cx="10981143" cy="548005"/>
          </a:xfrm>
          <a:prstGeom prst="rect">
            <a:avLst/>
          </a:prstGeom>
          <a:noFill/>
          <a:ln>
            <a:noFill/>
          </a:ln>
        </p:spPr>
        <p:txBody>
          <a:bodyPr wrap="square" lIns="85994" tIns="42996" rIns="85994" bIns="42996">
            <a:spAutoFit/>
          </a:bodyPr>
          <a:lstStyle/>
          <a:p>
            <a:pPr defTabSz="1213485">
              <a:defRPr/>
            </a:pPr>
            <a:r>
              <a:rPr lang="zh-CN" altLang="en-US" sz="3010" b="1" dirty="0">
                <a:latin typeface="微软雅黑" panose="020B0503020204020204" pitchFamily="34" charset="-122"/>
                <a:ea typeface="微软雅黑" panose="020B0503020204020204" pitchFamily="34" charset="-122"/>
              </a:rPr>
              <a:t>（一）预缴申报</a:t>
            </a:r>
            <a:r>
              <a:rPr lang="en-US" altLang="zh-CN" sz="3010" b="1" dirty="0" smtClean="0">
                <a:latin typeface="微软雅黑" panose="020B0503020204020204" pitchFamily="34" charset="-122"/>
                <a:ea typeface="微软雅黑" panose="020B0503020204020204" pitchFamily="34" charset="-122"/>
              </a:rPr>
              <a:t>——</a:t>
            </a:r>
            <a:r>
              <a:rPr lang="zh-CN" altLang="en-US" sz="3010" b="1" dirty="0" smtClean="0">
                <a:latin typeface="微软雅黑" panose="020B0503020204020204" pitchFamily="34" charset="-122"/>
                <a:ea typeface="微软雅黑" panose="020B0503020204020204" pitchFamily="34" charset="-122"/>
              </a:rPr>
              <a:t>非制造业</a:t>
            </a:r>
            <a:r>
              <a:rPr lang="zh-CN" altLang="en-US" sz="3010" b="1" dirty="0">
                <a:latin typeface="微软雅黑" panose="020B0503020204020204" pitchFamily="34" charset="-122"/>
                <a:ea typeface="微软雅黑" panose="020B0503020204020204" pitchFamily="34" charset="-122"/>
              </a:rPr>
              <a:t>企业</a:t>
            </a:r>
            <a:endParaRPr lang="zh-CN" altLang="en-US" sz="3010" b="1" dirty="0">
              <a:latin typeface="微软雅黑" panose="020B0503020204020204" pitchFamily="34" charset="-122"/>
              <a:ea typeface="微软雅黑" panose="020B0503020204020204" pitchFamily="34" charset="-122"/>
            </a:endParaRPr>
          </a:p>
        </p:txBody>
      </p:sp>
      <p:graphicFrame>
        <p:nvGraphicFramePr>
          <p:cNvPr id="4" name="表格 3"/>
          <p:cNvGraphicFramePr/>
          <p:nvPr/>
        </p:nvGraphicFramePr>
        <p:xfrm>
          <a:off x="2287270" y="2609850"/>
          <a:ext cx="9500235" cy="1524000"/>
        </p:xfrm>
        <a:graphic>
          <a:graphicData uri="http://schemas.openxmlformats.org/drawingml/2006/table">
            <a:tbl>
              <a:tblPr firstRow="1" bandRow="1">
                <a:tableStyleId>{5C22544A-7EE6-4342-B048-85BDC9FD1C3A}</a:tableStyleId>
              </a:tblPr>
              <a:tblGrid>
                <a:gridCol w="869950"/>
                <a:gridCol w="7061200"/>
                <a:gridCol w="1569085"/>
              </a:tblGrid>
              <a:tr h="381000">
                <a:tc>
                  <a:txBody>
                    <a:bodyPr/>
                    <a:lstStyle/>
                    <a:p>
                      <a:pPr algn="ctr">
                        <a:buNone/>
                      </a:pPr>
                      <a:r>
                        <a:rPr lang="zh-CN" altLang="en-US" sz="1800" dirty="0">
                          <a:sym typeface="+mn-ea"/>
                        </a:rPr>
                        <a:t>序号</a:t>
                      </a:r>
                      <a:endParaRPr lang="zh-CN" altLang="en-US" dirty="0"/>
                    </a:p>
                  </a:txBody>
                  <a:tcPr anchor="ctr"/>
                </a:tc>
                <a:tc>
                  <a:txBody>
                    <a:bodyPr/>
                    <a:lstStyle/>
                    <a:p>
                      <a:pPr algn="ctr">
                        <a:buNone/>
                      </a:pPr>
                      <a:r>
                        <a:rPr lang="zh-CN" altLang="en-US"/>
                        <a:t>预缴税款计算</a:t>
                      </a:r>
                      <a:endParaRPr lang="zh-CN" altLang="en-US"/>
                    </a:p>
                  </a:txBody>
                  <a:tcPr anchor="ctr"/>
                </a:tc>
                <a:tc>
                  <a:txBody>
                    <a:bodyPr/>
                    <a:lstStyle/>
                    <a:p>
                      <a:pPr algn="ctr">
                        <a:buNone/>
                      </a:pPr>
                      <a:r>
                        <a:rPr lang="zh-CN" altLang="en-US"/>
                        <a:t>本年累计</a:t>
                      </a:r>
                      <a:endParaRPr lang="zh-CN" altLang="en-US"/>
                    </a:p>
                  </a:txBody>
                  <a:tcPr anchor="ctr"/>
                </a:tc>
              </a:tr>
              <a:tr h="381000">
                <a:tc>
                  <a:txBody>
                    <a:bodyPr/>
                    <a:lstStyle/>
                    <a:p>
                      <a:pPr marR="133350" algn="ctr" fontAlgn="base">
                        <a:lnSpc>
                          <a:spcPts val="1300"/>
                        </a:lnSpc>
                        <a:spcAft>
                          <a:spcPts val="0"/>
                        </a:spcAft>
                      </a:pPr>
                      <a:r>
                        <a:rPr lang="en-US" sz="1200" kern="0">
                          <a:effectLst/>
                          <a:latin typeface="微软雅黑" panose="020B0503020204020204" pitchFamily="34" charset="-122"/>
                          <a:ea typeface="微软雅黑" panose="020B0503020204020204" pitchFamily="34" charset="-122"/>
                        </a:rPr>
                        <a:t>3</a:t>
                      </a:r>
                      <a:endParaRPr lang="en-US" sz="1200" kern="0">
                        <a:effectLst/>
                        <a:latin typeface="微软雅黑" panose="020B0503020204020204" pitchFamily="34" charset="-122"/>
                        <a:ea typeface="微软雅黑" panose="020B0503020204020204" pitchFamily="34" charset="-122"/>
                      </a:endParaRPr>
                    </a:p>
                  </a:txBody>
                  <a:tcPr marL="86004" marR="86004" marT="0" marB="0" anchor="ctr"/>
                </a:tc>
                <a:tc>
                  <a:txBody>
                    <a:bodyPr/>
                    <a:lstStyle/>
                    <a:p>
                      <a:pPr algn="just" fontAlgn="base">
                        <a:lnSpc>
                          <a:spcPts val="1300"/>
                        </a:lnSpc>
                        <a:spcAft>
                          <a:spcPts val="0"/>
                        </a:spcAft>
                      </a:pPr>
                      <a:r>
                        <a:rPr lang="zh-CN" sz="1200" kern="0" dirty="0">
                          <a:effectLst/>
                          <a:latin typeface="微软雅黑" panose="020B0503020204020204" pitchFamily="34" charset="-122"/>
                          <a:ea typeface="微软雅黑" panose="020B0503020204020204" pitchFamily="34" charset="-122"/>
                        </a:rPr>
                        <a:t>利润总额</a:t>
                      </a:r>
                      <a:endParaRPr lang="zh-CN" sz="1200" kern="0" dirty="0">
                        <a:effectLst/>
                        <a:latin typeface="微软雅黑" panose="020B0503020204020204" pitchFamily="34" charset="-122"/>
                        <a:ea typeface="微软雅黑" panose="020B0503020204020204" pitchFamily="34" charset="-122"/>
                      </a:endParaRPr>
                    </a:p>
                  </a:txBody>
                  <a:tcPr marL="86004" marR="86004" marT="0" marB="0" anchor="ctr"/>
                </a:tc>
                <a:tc>
                  <a:txBody>
                    <a:bodyPr/>
                    <a:lstStyle/>
                    <a:p>
                      <a:pPr algn="r" fontAlgn="base">
                        <a:lnSpc>
                          <a:spcPts val="1300"/>
                        </a:lnSpc>
                        <a:spcAft>
                          <a:spcPts val="0"/>
                        </a:spcAft>
                      </a:pPr>
                      <a:r>
                        <a:rPr lang="en-US" sz="1200" kern="0">
                          <a:effectLst/>
                          <a:latin typeface="微软雅黑" panose="020B0503020204020204" pitchFamily="34" charset="-122"/>
                          <a:ea typeface="微软雅黑" panose="020B0503020204020204" pitchFamily="34" charset="-122"/>
                        </a:rPr>
                        <a:t>1,550,000</a:t>
                      </a:r>
                      <a:endParaRPr lang="en-US" sz="1200" kern="0">
                        <a:effectLst/>
                        <a:latin typeface="微软雅黑" panose="020B0503020204020204" pitchFamily="34" charset="-122"/>
                        <a:ea typeface="微软雅黑" panose="020B0503020204020204" pitchFamily="34" charset="-122"/>
                      </a:endParaRPr>
                    </a:p>
                  </a:txBody>
                  <a:tcPr marL="86004" marR="86004" marT="0" marB="0" anchor="ctr"/>
                </a:tc>
              </a:tr>
              <a:tr h="381000">
                <a:tc>
                  <a:txBody>
                    <a:bodyPr/>
                    <a:lstStyle/>
                    <a:p>
                      <a:pPr marR="133350" algn="ctr" fontAlgn="base">
                        <a:lnSpc>
                          <a:spcPts val="1300"/>
                        </a:lnSpc>
                        <a:spcAft>
                          <a:spcPts val="0"/>
                        </a:spcAft>
                      </a:pPr>
                      <a:r>
                        <a:rPr lang="en-US" sz="1200" kern="0">
                          <a:effectLst/>
                          <a:latin typeface="微软雅黑" panose="020B0503020204020204" pitchFamily="34" charset="-122"/>
                          <a:ea typeface="微软雅黑" panose="020B0503020204020204" pitchFamily="34" charset="-122"/>
                        </a:rPr>
                        <a:t>7</a:t>
                      </a:r>
                      <a:endParaRPr lang="en-US" sz="1200" kern="0">
                        <a:effectLst/>
                        <a:latin typeface="微软雅黑" panose="020B0503020204020204" pitchFamily="34" charset="-122"/>
                        <a:ea typeface="微软雅黑" panose="020B0503020204020204" pitchFamily="34" charset="-122"/>
                      </a:endParaRPr>
                    </a:p>
                  </a:txBody>
                  <a:tcPr marL="86004" marR="86004" marT="0" marB="0" anchor="ctr"/>
                </a:tc>
                <a:tc>
                  <a:txBody>
                    <a:bodyPr/>
                    <a:lstStyle/>
                    <a:p>
                      <a:pPr algn="just" fontAlgn="base">
                        <a:lnSpc>
                          <a:spcPts val="1300"/>
                        </a:lnSpc>
                        <a:spcAft>
                          <a:spcPts val="0"/>
                        </a:spcAft>
                      </a:pPr>
                      <a:r>
                        <a:rPr lang="zh-CN" sz="1200" kern="0" dirty="0">
                          <a:effectLst/>
                          <a:latin typeface="微软雅黑" panose="020B0503020204020204" pitchFamily="34" charset="-122"/>
                          <a:ea typeface="微软雅黑" panose="020B0503020204020204" pitchFamily="34" charset="-122"/>
                          <a:cs typeface="微软雅黑" panose="020B0503020204020204" pitchFamily="34" charset="-122"/>
                        </a:rPr>
                        <a:t>减：免税收入、减计收入、加计扣除（</a:t>
                      </a:r>
                      <a:r>
                        <a:rPr lang="en-US" sz="1200" kern="0" dirty="0">
                          <a:effectLst/>
                          <a:latin typeface="微软雅黑" panose="020B0503020204020204" pitchFamily="34" charset="-122"/>
                          <a:ea typeface="微软雅黑" panose="020B0503020204020204" pitchFamily="34" charset="-122"/>
                          <a:cs typeface="微软雅黑" panose="020B0503020204020204" pitchFamily="34" charset="-122"/>
                        </a:rPr>
                        <a:t>7.1+7.2+</a:t>
                      </a:r>
                      <a:r>
                        <a:rPr lang="zh-CN" sz="1200" kern="0" dirty="0">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sz="1200" kern="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6004" marR="86004" marT="0" marB="0" anchor="ctr"/>
                </a:tc>
                <a:tc>
                  <a:txBody>
                    <a:bodyPr/>
                    <a:lstStyle/>
                    <a:p>
                      <a:pPr algn="r" fontAlgn="base">
                        <a:lnSpc>
                          <a:spcPts val="1300"/>
                        </a:lnSpc>
                        <a:spcAft>
                          <a:spcPts val="0"/>
                        </a:spcAft>
                      </a:pPr>
                      <a:r>
                        <a:rPr lang="en-US" sz="1200" kern="0">
                          <a:effectLst/>
                          <a:latin typeface="微软雅黑" panose="020B0503020204020204" pitchFamily="34" charset="-122"/>
                          <a:ea typeface="微软雅黑" panose="020B0503020204020204" pitchFamily="34" charset="-122"/>
                        </a:rPr>
                        <a:t>750,000</a:t>
                      </a:r>
                      <a:endParaRPr lang="en-US" sz="1200" kern="0">
                        <a:effectLst/>
                        <a:latin typeface="微软雅黑" panose="020B0503020204020204" pitchFamily="34" charset="-122"/>
                        <a:ea typeface="微软雅黑" panose="020B0503020204020204" pitchFamily="34" charset="-122"/>
                      </a:endParaRPr>
                    </a:p>
                  </a:txBody>
                  <a:tcPr marL="86004" marR="86004" marT="0" marB="0" anchor="ctr"/>
                </a:tc>
              </a:tr>
              <a:tr h="381000">
                <a:tc>
                  <a:txBody>
                    <a:bodyPr/>
                    <a:lstStyle/>
                    <a:p>
                      <a:pPr algn="ctr" fontAlgn="base">
                        <a:lnSpc>
                          <a:spcPts val="1300"/>
                        </a:lnSpc>
                        <a:spcAft>
                          <a:spcPts val="0"/>
                        </a:spcAft>
                      </a:pPr>
                      <a:r>
                        <a:rPr lang="en-US" sz="1200" kern="0" dirty="0">
                          <a:effectLst/>
                          <a:latin typeface="微软雅黑" panose="020B0503020204020204" pitchFamily="34" charset="-122"/>
                          <a:ea typeface="微软雅黑" panose="020B0503020204020204" pitchFamily="34" charset="-122"/>
                        </a:rPr>
                        <a:t>7.1</a:t>
                      </a:r>
                      <a:endParaRPr lang="en-US" sz="1200" kern="0" dirty="0">
                        <a:effectLst/>
                        <a:latin typeface="微软雅黑" panose="020B0503020204020204" pitchFamily="34" charset="-122"/>
                        <a:ea typeface="微软雅黑" panose="020B0503020204020204" pitchFamily="34" charset="-122"/>
                      </a:endParaRPr>
                    </a:p>
                  </a:txBody>
                  <a:tcPr marL="86004" marR="86004" marT="0" marB="0" anchor="ctr"/>
                </a:tc>
                <a:tc>
                  <a:txBody>
                    <a:bodyPr/>
                    <a:lstStyle/>
                    <a:p>
                      <a:pPr indent="158750" algn="just" fontAlgn="base">
                        <a:lnSpc>
                          <a:spcPts val="1300"/>
                        </a:lnSpc>
                        <a:spcAft>
                          <a:spcPts val="0"/>
                        </a:spcAft>
                      </a:pPr>
                      <a:r>
                        <a:rPr lang="en-US" altLang="zh-CN" sz="1200" kern="0" dirty="0">
                          <a:effectLst/>
                          <a:latin typeface="微软雅黑" panose="020B0503020204020204" pitchFamily="34" charset="-122"/>
                          <a:ea typeface="微软雅黑" panose="020B0503020204020204" pitchFamily="34" charset="-122"/>
                        </a:rPr>
                        <a:t>  </a:t>
                      </a:r>
                      <a:r>
                        <a:rPr lang="en-US" altLang="zh-CN" sz="1200" kern="0" dirty="0">
                          <a:solidFill>
                            <a:srgbClr val="C00000"/>
                          </a:solidFill>
                          <a:effectLst/>
                          <a:latin typeface="微软雅黑" panose="020B0503020204020204" pitchFamily="34" charset="-122"/>
                          <a:ea typeface="微软雅黑" panose="020B0503020204020204" pitchFamily="34" charset="-122"/>
                        </a:rPr>
                        <a:t>  </a:t>
                      </a:r>
                      <a:r>
                        <a:rPr lang="zh-CN" sz="1200" kern="0" dirty="0">
                          <a:solidFill>
                            <a:srgbClr val="C00000"/>
                          </a:solidFill>
                          <a:effectLst/>
                          <a:latin typeface="微软雅黑" panose="020B0503020204020204" pitchFamily="34" charset="-122"/>
                          <a:ea typeface="微软雅黑" panose="020B0503020204020204" pitchFamily="34" charset="-122"/>
                        </a:rPr>
                        <a:t>企业开发新技术、新产品、新工艺发生的研究开发费用加计扣除（非制造业企业按</a:t>
                      </a:r>
                      <a:r>
                        <a:rPr lang="en-US" altLang="zh-CN" sz="1200" kern="0" dirty="0">
                          <a:solidFill>
                            <a:srgbClr val="C00000"/>
                          </a:solidFill>
                          <a:effectLst/>
                          <a:latin typeface="微软雅黑" panose="020B0503020204020204" pitchFamily="34" charset="-122"/>
                          <a:ea typeface="微软雅黑" panose="020B0503020204020204" pitchFamily="34" charset="-122"/>
                        </a:rPr>
                        <a:t>75%</a:t>
                      </a:r>
                      <a:r>
                        <a:rPr lang="zh-CN" altLang="en-US" sz="1200" kern="0" dirty="0">
                          <a:solidFill>
                            <a:srgbClr val="C00000"/>
                          </a:solidFill>
                          <a:effectLst/>
                          <a:latin typeface="微软雅黑" panose="020B0503020204020204" pitchFamily="34" charset="-122"/>
                          <a:ea typeface="微软雅黑" panose="020B0503020204020204" pitchFamily="34" charset="-122"/>
                        </a:rPr>
                        <a:t>加计扣除）</a:t>
                      </a:r>
                      <a:endParaRPr lang="zh-CN" altLang="en-US" sz="1200" kern="0" dirty="0">
                        <a:solidFill>
                          <a:srgbClr val="C00000"/>
                        </a:solidFill>
                        <a:effectLst/>
                        <a:latin typeface="微软雅黑" panose="020B0503020204020204" pitchFamily="34" charset="-122"/>
                        <a:ea typeface="微软雅黑" panose="020B0503020204020204" pitchFamily="34" charset="-122"/>
                      </a:endParaRPr>
                    </a:p>
                  </a:txBody>
                  <a:tcPr marL="86004" marR="86004" marT="0" marB="0" anchor="ctr"/>
                </a:tc>
                <a:tc>
                  <a:txBody>
                    <a:bodyPr/>
                    <a:lstStyle/>
                    <a:p>
                      <a:pPr algn="r" fontAlgn="base">
                        <a:lnSpc>
                          <a:spcPts val="1300"/>
                        </a:lnSpc>
                        <a:spcAft>
                          <a:spcPts val="0"/>
                        </a:spcAft>
                      </a:pPr>
                      <a:r>
                        <a:rPr lang="en-US" sz="1200" kern="0" dirty="0">
                          <a:solidFill>
                            <a:srgbClr val="C00000"/>
                          </a:solidFill>
                          <a:effectLst/>
                          <a:latin typeface="微软雅黑" panose="020B0503020204020204" pitchFamily="34" charset="-122"/>
                          <a:ea typeface="微软雅黑" panose="020B0503020204020204" pitchFamily="34" charset="-122"/>
                        </a:rPr>
                        <a:t>750,000</a:t>
                      </a:r>
                      <a:endParaRPr lang="en-US" sz="1200" kern="0" dirty="0">
                        <a:solidFill>
                          <a:srgbClr val="C00000"/>
                        </a:solidFill>
                        <a:effectLst/>
                        <a:latin typeface="微软雅黑" panose="020B0503020204020204" pitchFamily="34" charset="-122"/>
                        <a:ea typeface="微软雅黑" panose="020B0503020204020204" pitchFamily="34" charset="-122"/>
                      </a:endParaRPr>
                    </a:p>
                  </a:txBody>
                  <a:tcPr marL="86004" marR="86004" marT="0" marB="0" anchor="ctr"/>
                </a:tc>
              </a:tr>
            </a:tbl>
          </a:graphicData>
        </a:graphic>
      </p:graphicFrame>
    </p:spTree>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2" name="矩形 2"/>
          <p:cNvSpPr>
            <a:spLocks noChangeArrowheads="1"/>
          </p:cNvSpPr>
          <p:nvPr/>
        </p:nvSpPr>
        <p:spPr bwMode="auto">
          <a:xfrm>
            <a:off x="841249" y="1092200"/>
            <a:ext cx="11011980" cy="1477328"/>
          </a:xfrm>
          <a:prstGeom prst="rect">
            <a:avLst/>
          </a:prstGeom>
          <a:noFill/>
          <a:ln w="9525">
            <a:noFill/>
            <a:miter lim="800000"/>
          </a:ln>
        </p:spPr>
        <p:txBody>
          <a:bodyPr wrap="square">
            <a:spAutoFit/>
          </a:bodyPr>
          <a:lstStyle/>
          <a:p>
            <a:pPr indent="720090" fontAlgn="auto">
              <a:lnSpc>
                <a:spcPct val="150000"/>
              </a:lnSpc>
              <a:defRPr/>
            </a:pPr>
            <a:r>
              <a:rPr sz="2000" dirty="0">
                <a:latin typeface="+mn-ea"/>
                <a:ea typeface="+mn-ea"/>
              </a:rPr>
              <a:t>某制造业企业2021年1-9月累计利润总额为155万元</a:t>
            </a:r>
            <a:r>
              <a:rPr sz="2000" dirty="0" smtClean="0">
                <a:latin typeface="+mn-ea"/>
                <a:ea typeface="+mn-ea"/>
              </a:rPr>
              <a:t>，</a:t>
            </a:r>
            <a:r>
              <a:rPr lang="zh-CN" altLang="en-US" sz="2000" dirty="0" smtClean="0">
                <a:latin typeface="+mn-ea"/>
                <a:ea typeface="+mn-ea"/>
              </a:rPr>
              <a:t>实际</a:t>
            </a:r>
            <a:r>
              <a:rPr sz="2000" dirty="0" smtClean="0">
                <a:latin typeface="+mn-ea"/>
                <a:ea typeface="+mn-ea"/>
              </a:rPr>
              <a:t>发生研发费用</a:t>
            </a:r>
            <a:r>
              <a:rPr sz="2000" dirty="0">
                <a:latin typeface="+mn-ea"/>
                <a:ea typeface="+mn-ea"/>
              </a:rPr>
              <a:t>100万元，全部费用化且全部符合加计扣除的条件。假设不涉及其他优惠或弥补事项，</a:t>
            </a:r>
            <a:r>
              <a:rPr sz="2000" dirty="0" smtClean="0">
                <a:latin typeface="+mn-ea"/>
                <a:ea typeface="+mn-ea"/>
              </a:rPr>
              <a:t>则</a:t>
            </a:r>
            <a:r>
              <a:rPr lang="en-US" sz="2000" dirty="0" smtClean="0">
                <a:latin typeface="+mn-ea"/>
                <a:ea typeface="+mn-ea"/>
              </a:rPr>
              <a:t>10</a:t>
            </a:r>
            <a:r>
              <a:rPr lang="zh-CN" altLang="en-US" sz="2000" dirty="0" smtClean="0">
                <a:latin typeface="+mn-ea"/>
                <a:ea typeface="+mn-ea"/>
              </a:rPr>
              <a:t>月份</a:t>
            </a:r>
            <a:r>
              <a:rPr sz="2000" dirty="0" smtClean="0">
                <a:latin typeface="+mn-ea"/>
                <a:ea typeface="+mn-ea"/>
              </a:rPr>
              <a:t>预缴申报</a:t>
            </a:r>
            <a:r>
              <a:rPr lang="zh-CN" altLang="en-US" sz="2000" dirty="0" smtClean="0">
                <a:latin typeface="+mn-ea"/>
                <a:ea typeface="+mn-ea"/>
              </a:rPr>
              <a:t>填写</a:t>
            </a:r>
            <a:r>
              <a:rPr sz="2000" dirty="0" smtClean="0">
                <a:latin typeface="+mn-ea"/>
                <a:ea typeface="+mn-ea"/>
              </a:rPr>
              <a:t>如下</a:t>
            </a:r>
            <a:r>
              <a:rPr sz="2000" dirty="0">
                <a:latin typeface="+mn-ea"/>
                <a:ea typeface="+mn-ea"/>
              </a:rPr>
              <a:t>。</a:t>
            </a:r>
            <a:endParaRPr sz="2000" dirty="0">
              <a:latin typeface="+mn-ea"/>
              <a:ea typeface="+mn-ea"/>
            </a:endParaRPr>
          </a:p>
        </p:txBody>
      </p:sp>
      <p:sp>
        <p:nvSpPr>
          <p:cNvPr id="7" name="文本框 6"/>
          <p:cNvSpPr>
            <a:spLocks noChangeArrowheads="1"/>
          </p:cNvSpPr>
          <p:nvPr/>
        </p:nvSpPr>
        <p:spPr bwMode="auto">
          <a:xfrm>
            <a:off x="976611" y="385382"/>
            <a:ext cx="10981143" cy="548005"/>
          </a:xfrm>
          <a:prstGeom prst="rect">
            <a:avLst/>
          </a:prstGeom>
          <a:noFill/>
          <a:ln>
            <a:noFill/>
          </a:ln>
        </p:spPr>
        <p:txBody>
          <a:bodyPr wrap="square" lIns="85994" tIns="42996" rIns="85994" bIns="42996">
            <a:spAutoFit/>
          </a:bodyPr>
          <a:lstStyle/>
          <a:p>
            <a:pPr defTabSz="1213485">
              <a:defRPr/>
            </a:pPr>
            <a:r>
              <a:rPr lang="zh-CN" altLang="en-US" sz="3010" b="1" dirty="0" smtClean="0">
                <a:latin typeface="微软雅黑" panose="020B0503020204020204" pitchFamily="34" charset="-122"/>
                <a:ea typeface="微软雅黑" panose="020B0503020204020204" pitchFamily="34" charset="-122"/>
              </a:rPr>
              <a:t>（二）</a:t>
            </a:r>
            <a:r>
              <a:rPr lang="zh-CN" altLang="en-US" sz="3010" b="1" dirty="0">
                <a:latin typeface="微软雅黑" panose="020B0503020204020204" pitchFamily="34" charset="-122"/>
                <a:ea typeface="微软雅黑" panose="020B0503020204020204" pitchFamily="34" charset="-122"/>
              </a:rPr>
              <a:t>预缴申报</a:t>
            </a:r>
            <a:r>
              <a:rPr lang="en-US" altLang="zh-CN" sz="3010" b="1" dirty="0">
                <a:latin typeface="微软雅黑" panose="020B0503020204020204" pitchFamily="34" charset="-122"/>
                <a:ea typeface="微软雅黑" panose="020B0503020204020204" pitchFamily="34" charset="-122"/>
              </a:rPr>
              <a:t>——</a:t>
            </a:r>
            <a:r>
              <a:rPr lang="zh-CN" altLang="en-US" sz="3010" b="1" dirty="0">
                <a:latin typeface="微软雅黑" panose="020B0503020204020204" pitchFamily="34" charset="-122"/>
                <a:ea typeface="微软雅黑" panose="020B0503020204020204" pitchFamily="34" charset="-122"/>
              </a:rPr>
              <a:t>制造业企业</a:t>
            </a:r>
            <a:endParaRPr lang="zh-CN" altLang="en-US" sz="3010" b="1" dirty="0">
              <a:latin typeface="微软雅黑" panose="020B0503020204020204" pitchFamily="34" charset="-122"/>
              <a:ea typeface="微软雅黑" panose="020B0503020204020204" pitchFamily="34" charset="-122"/>
            </a:endParaRPr>
          </a:p>
        </p:txBody>
      </p:sp>
      <p:graphicFrame>
        <p:nvGraphicFramePr>
          <p:cNvPr id="4" name="表格 3"/>
          <p:cNvGraphicFramePr/>
          <p:nvPr/>
        </p:nvGraphicFramePr>
        <p:xfrm>
          <a:off x="1717040" y="2568575"/>
          <a:ext cx="9500235" cy="1524000"/>
        </p:xfrm>
        <a:graphic>
          <a:graphicData uri="http://schemas.openxmlformats.org/drawingml/2006/table">
            <a:tbl>
              <a:tblPr firstRow="1" bandRow="1">
                <a:tableStyleId>{5C22544A-7EE6-4342-B048-85BDC9FD1C3A}</a:tableStyleId>
              </a:tblPr>
              <a:tblGrid>
                <a:gridCol w="869950"/>
                <a:gridCol w="7061200"/>
                <a:gridCol w="1569085"/>
              </a:tblGrid>
              <a:tr h="381000">
                <a:tc>
                  <a:txBody>
                    <a:bodyPr/>
                    <a:lstStyle/>
                    <a:p>
                      <a:pPr algn="ctr">
                        <a:buNone/>
                      </a:pPr>
                      <a:r>
                        <a:rPr lang="zh-CN" altLang="en-US" sz="1800" dirty="0">
                          <a:sym typeface="+mn-ea"/>
                        </a:rPr>
                        <a:t>序号</a:t>
                      </a:r>
                      <a:endParaRPr lang="zh-CN" altLang="en-US" dirty="0"/>
                    </a:p>
                  </a:txBody>
                  <a:tcPr anchor="ctr"/>
                </a:tc>
                <a:tc>
                  <a:txBody>
                    <a:bodyPr/>
                    <a:lstStyle/>
                    <a:p>
                      <a:pPr algn="ctr">
                        <a:buNone/>
                      </a:pPr>
                      <a:r>
                        <a:rPr lang="zh-CN" altLang="en-US"/>
                        <a:t>预缴税款计算</a:t>
                      </a:r>
                      <a:endParaRPr lang="zh-CN" altLang="en-US"/>
                    </a:p>
                  </a:txBody>
                  <a:tcPr anchor="ctr"/>
                </a:tc>
                <a:tc>
                  <a:txBody>
                    <a:bodyPr/>
                    <a:lstStyle/>
                    <a:p>
                      <a:pPr algn="ctr">
                        <a:buNone/>
                      </a:pPr>
                      <a:r>
                        <a:rPr lang="zh-CN" altLang="en-US"/>
                        <a:t>本年累计</a:t>
                      </a:r>
                      <a:endParaRPr lang="zh-CN" altLang="en-US"/>
                    </a:p>
                  </a:txBody>
                  <a:tcPr anchor="ctr"/>
                </a:tc>
              </a:tr>
              <a:tr h="381000">
                <a:tc>
                  <a:txBody>
                    <a:bodyPr/>
                    <a:lstStyle/>
                    <a:p>
                      <a:pPr marR="133350" algn="ctr" fontAlgn="base">
                        <a:lnSpc>
                          <a:spcPts val="1300"/>
                        </a:lnSpc>
                        <a:spcAft>
                          <a:spcPts val="0"/>
                        </a:spcAft>
                      </a:pPr>
                      <a:r>
                        <a:rPr lang="en-US" sz="1200" kern="0">
                          <a:effectLst/>
                          <a:latin typeface="微软雅黑" panose="020B0503020204020204" pitchFamily="34" charset="-122"/>
                          <a:ea typeface="微软雅黑" panose="020B0503020204020204" pitchFamily="34" charset="-122"/>
                        </a:rPr>
                        <a:t>3</a:t>
                      </a:r>
                      <a:endParaRPr lang="en-US" sz="1200" kern="0">
                        <a:effectLst/>
                        <a:latin typeface="微软雅黑" panose="020B0503020204020204" pitchFamily="34" charset="-122"/>
                        <a:ea typeface="微软雅黑" panose="020B0503020204020204" pitchFamily="34" charset="-122"/>
                      </a:endParaRPr>
                    </a:p>
                  </a:txBody>
                  <a:tcPr marL="86004" marR="86004" marT="0" marB="0" anchor="ctr"/>
                </a:tc>
                <a:tc>
                  <a:txBody>
                    <a:bodyPr/>
                    <a:lstStyle/>
                    <a:p>
                      <a:pPr algn="just" fontAlgn="base">
                        <a:lnSpc>
                          <a:spcPts val="1300"/>
                        </a:lnSpc>
                        <a:spcAft>
                          <a:spcPts val="0"/>
                        </a:spcAft>
                      </a:pPr>
                      <a:r>
                        <a:rPr lang="zh-CN" sz="1200" kern="0" dirty="0">
                          <a:effectLst/>
                          <a:latin typeface="微软雅黑" panose="020B0503020204020204" pitchFamily="34" charset="-122"/>
                          <a:ea typeface="微软雅黑" panose="020B0503020204020204" pitchFamily="34" charset="-122"/>
                        </a:rPr>
                        <a:t>利润总额</a:t>
                      </a:r>
                      <a:endParaRPr lang="zh-CN" sz="1200" kern="0" dirty="0">
                        <a:effectLst/>
                        <a:latin typeface="微软雅黑" panose="020B0503020204020204" pitchFamily="34" charset="-122"/>
                        <a:ea typeface="微软雅黑" panose="020B0503020204020204" pitchFamily="34" charset="-122"/>
                      </a:endParaRPr>
                    </a:p>
                  </a:txBody>
                  <a:tcPr marL="86004" marR="86004" marT="0" marB="0" anchor="ctr"/>
                </a:tc>
                <a:tc>
                  <a:txBody>
                    <a:bodyPr/>
                    <a:lstStyle/>
                    <a:p>
                      <a:pPr algn="r" fontAlgn="base">
                        <a:lnSpc>
                          <a:spcPts val="1300"/>
                        </a:lnSpc>
                        <a:spcAft>
                          <a:spcPts val="0"/>
                        </a:spcAft>
                      </a:pPr>
                      <a:r>
                        <a:rPr lang="en-US" sz="1200" kern="0">
                          <a:effectLst/>
                          <a:latin typeface="微软雅黑" panose="020B0503020204020204" pitchFamily="34" charset="-122"/>
                          <a:ea typeface="微软雅黑" panose="020B0503020204020204" pitchFamily="34" charset="-122"/>
                        </a:rPr>
                        <a:t>1,550,000</a:t>
                      </a:r>
                      <a:endParaRPr lang="en-US" sz="1200" kern="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6004" marR="86004" marT="0" marB="0" anchor="ctr"/>
                </a:tc>
              </a:tr>
              <a:tr h="381000">
                <a:tc>
                  <a:txBody>
                    <a:bodyPr/>
                    <a:lstStyle/>
                    <a:p>
                      <a:pPr marR="133350" algn="ctr" fontAlgn="base">
                        <a:lnSpc>
                          <a:spcPts val="1300"/>
                        </a:lnSpc>
                        <a:spcAft>
                          <a:spcPts val="0"/>
                        </a:spcAft>
                      </a:pPr>
                      <a:r>
                        <a:rPr lang="en-US" sz="1200" kern="0">
                          <a:effectLst/>
                          <a:latin typeface="微软雅黑" panose="020B0503020204020204" pitchFamily="34" charset="-122"/>
                          <a:ea typeface="微软雅黑" panose="020B0503020204020204" pitchFamily="34" charset="-122"/>
                        </a:rPr>
                        <a:t>7</a:t>
                      </a:r>
                      <a:endParaRPr lang="en-US" sz="1200" kern="0">
                        <a:effectLst/>
                        <a:latin typeface="微软雅黑" panose="020B0503020204020204" pitchFamily="34" charset="-122"/>
                        <a:ea typeface="微软雅黑" panose="020B0503020204020204" pitchFamily="34" charset="-122"/>
                      </a:endParaRPr>
                    </a:p>
                  </a:txBody>
                  <a:tcPr marL="86004" marR="86004" marT="0" marB="0" anchor="ctr"/>
                </a:tc>
                <a:tc>
                  <a:txBody>
                    <a:bodyPr/>
                    <a:lstStyle/>
                    <a:p>
                      <a:pPr algn="just" fontAlgn="base">
                        <a:lnSpc>
                          <a:spcPts val="1300"/>
                        </a:lnSpc>
                        <a:spcAft>
                          <a:spcPts val="0"/>
                        </a:spcAft>
                      </a:pPr>
                      <a:r>
                        <a:rPr lang="zh-CN" sz="1200" kern="0" dirty="0">
                          <a:effectLst/>
                          <a:latin typeface="微软雅黑" panose="020B0503020204020204" pitchFamily="34" charset="-122"/>
                          <a:ea typeface="微软雅黑" panose="020B0503020204020204" pitchFamily="34" charset="-122"/>
                          <a:cs typeface="微软雅黑" panose="020B0503020204020204" pitchFamily="34" charset="-122"/>
                        </a:rPr>
                        <a:t>减：免税收入、减计收入、加计扣除（</a:t>
                      </a:r>
                      <a:r>
                        <a:rPr lang="en-US" sz="1200" kern="0" dirty="0">
                          <a:effectLst/>
                          <a:latin typeface="微软雅黑" panose="020B0503020204020204" pitchFamily="34" charset="-122"/>
                          <a:ea typeface="微软雅黑" panose="020B0503020204020204" pitchFamily="34" charset="-122"/>
                          <a:cs typeface="微软雅黑" panose="020B0503020204020204" pitchFamily="34" charset="-122"/>
                        </a:rPr>
                        <a:t>7.1+7.2+</a:t>
                      </a:r>
                      <a:r>
                        <a:rPr lang="zh-CN" sz="1200" kern="0" dirty="0">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sz="1200" kern="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6004" marR="86004" marT="0" marB="0" anchor="ctr"/>
                </a:tc>
                <a:tc>
                  <a:txBody>
                    <a:bodyPr/>
                    <a:lstStyle/>
                    <a:p>
                      <a:pPr algn="r" fontAlgn="base">
                        <a:lnSpc>
                          <a:spcPts val="1300"/>
                        </a:lnSpc>
                        <a:spcAft>
                          <a:spcPts val="0"/>
                        </a:spcAft>
                      </a:pPr>
                      <a:r>
                        <a:rPr lang="en-US" sz="1200" kern="0">
                          <a:effectLst/>
                          <a:latin typeface="微软雅黑" panose="020B0503020204020204" pitchFamily="34" charset="-122"/>
                          <a:ea typeface="微软雅黑" panose="020B0503020204020204" pitchFamily="34" charset="-122"/>
                        </a:rPr>
                        <a:t>1,000,000</a:t>
                      </a:r>
                      <a:endParaRPr lang="en-US" sz="1200" kern="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6004" marR="86004" marT="0" marB="0" anchor="ctr"/>
                </a:tc>
              </a:tr>
              <a:tr h="381000">
                <a:tc>
                  <a:txBody>
                    <a:bodyPr/>
                    <a:lstStyle/>
                    <a:p>
                      <a:pPr algn="ctr" fontAlgn="base">
                        <a:lnSpc>
                          <a:spcPts val="1300"/>
                        </a:lnSpc>
                        <a:spcAft>
                          <a:spcPts val="0"/>
                        </a:spcAft>
                      </a:pPr>
                      <a:r>
                        <a:rPr lang="en-US" sz="1200" kern="0">
                          <a:effectLst/>
                          <a:latin typeface="微软雅黑" panose="020B0503020204020204" pitchFamily="34" charset="-122"/>
                          <a:ea typeface="微软雅黑" panose="020B0503020204020204" pitchFamily="34" charset="-122"/>
                        </a:rPr>
                        <a:t>7.1</a:t>
                      </a:r>
                      <a:endParaRPr lang="en-US" sz="1200" kern="0">
                        <a:effectLst/>
                        <a:latin typeface="微软雅黑" panose="020B0503020204020204" pitchFamily="34" charset="-122"/>
                        <a:ea typeface="微软雅黑" panose="020B0503020204020204" pitchFamily="34" charset="-122"/>
                      </a:endParaRPr>
                    </a:p>
                  </a:txBody>
                  <a:tcPr marL="86004" marR="86004" marT="0" marB="0" anchor="ctr"/>
                </a:tc>
                <a:tc>
                  <a:txBody>
                    <a:bodyPr/>
                    <a:lstStyle/>
                    <a:p>
                      <a:pPr indent="158750" algn="just" fontAlgn="base">
                        <a:lnSpc>
                          <a:spcPts val="1300"/>
                        </a:lnSpc>
                        <a:spcAft>
                          <a:spcPts val="0"/>
                        </a:spcAft>
                      </a:pPr>
                      <a:r>
                        <a:rPr lang="en-US" altLang="zh-CN" sz="1200" kern="0" dirty="0">
                          <a:effectLst/>
                          <a:latin typeface="微软雅黑" panose="020B0503020204020204" pitchFamily="34" charset="-122"/>
                          <a:ea typeface="微软雅黑" panose="020B0503020204020204" pitchFamily="34" charset="-122"/>
                        </a:rPr>
                        <a:t>  </a:t>
                      </a:r>
                      <a:r>
                        <a:rPr lang="en-US" altLang="zh-CN" sz="1200" kern="0" dirty="0">
                          <a:solidFill>
                            <a:srgbClr val="C00000"/>
                          </a:solidFill>
                          <a:effectLst/>
                          <a:latin typeface="微软雅黑" panose="020B0503020204020204" pitchFamily="34" charset="-122"/>
                          <a:ea typeface="微软雅黑" panose="020B0503020204020204" pitchFamily="34" charset="-122"/>
                        </a:rPr>
                        <a:t>  </a:t>
                      </a:r>
                      <a:r>
                        <a:rPr lang="zh-CN" sz="1200" kern="0" dirty="0">
                          <a:solidFill>
                            <a:srgbClr val="C00000"/>
                          </a:solidFill>
                          <a:effectLst/>
                          <a:latin typeface="微软雅黑" panose="020B0503020204020204" pitchFamily="34" charset="-122"/>
                          <a:ea typeface="微软雅黑" panose="020B0503020204020204" pitchFamily="34" charset="-122"/>
                        </a:rPr>
                        <a:t>企业开发新技术、新产品、新工艺发生的研究开发费用加计扣除（制造业企业按</a:t>
                      </a:r>
                      <a:r>
                        <a:rPr lang="en-US" altLang="zh-CN" sz="1200" kern="0" dirty="0">
                          <a:solidFill>
                            <a:srgbClr val="C00000"/>
                          </a:solidFill>
                          <a:effectLst/>
                          <a:latin typeface="微软雅黑" panose="020B0503020204020204" pitchFamily="34" charset="-122"/>
                          <a:ea typeface="微软雅黑" panose="020B0503020204020204" pitchFamily="34" charset="-122"/>
                        </a:rPr>
                        <a:t>100%</a:t>
                      </a:r>
                      <a:r>
                        <a:rPr lang="zh-CN" altLang="en-US" sz="1200" kern="0" dirty="0">
                          <a:solidFill>
                            <a:srgbClr val="C00000"/>
                          </a:solidFill>
                          <a:effectLst/>
                          <a:latin typeface="微软雅黑" panose="020B0503020204020204" pitchFamily="34" charset="-122"/>
                          <a:ea typeface="微软雅黑" panose="020B0503020204020204" pitchFamily="34" charset="-122"/>
                        </a:rPr>
                        <a:t>加计扣除）</a:t>
                      </a:r>
                      <a:endParaRPr lang="zh-CN" altLang="en-US" sz="1200" kern="0" dirty="0">
                        <a:solidFill>
                          <a:srgbClr val="C00000"/>
                        </a:solidFill>
                        <a:effectLst/>
                        <a:latin typeface="微软雅黑" panose="020B0503020204020204" pitchFamily="34" charset="-122"/>
                        <a:ea typeface="微软雅黑" panose="020B0503020204020204" pitchFamily="34" charset="-122"/>
                      </a:endParaRPr>
                    </a:p>
                  </a:txBody>
                  <a:tcPr marL="86004" marR="86004" marT="0" marB="0" anchor="ctr"/>
                </a:tc>
                <a:tc>
                  <a:txBody>
                    <a:bodyPr/>
                    <a:lstStyle/>
                    <a:p>
                      <a:pPr algn="r" fontAlgn="base">
                        <a:lnSpc>
                          <a:spcPts val="1300"/>
                        </a:lnSpc>
                        <a:spcAft>
                          <a:spcPts val="0"/>
                        </a:spcAft>
                      </a:pPr>
                      <a:r>
                        <a:rPr lang="en-US" sz="1200" kern="0" dirty="0">
                          <a:solidFill>
                            <a:srgbClr val="C00000"/>
                          </a:solidFill>
                          <a:effectLst/>
                          <a:latin typeface="微软雅黑" panose="020B0503020204020204" pitchFamily="34" charset="-122"/>
                          <a:ea typeface="微软雅黑" panose="020B0503020204020204" pitchFamily="34" charset="-122"/>
                        </a:rPr>
                        <a:t>1,000,000</a:t>
                      </a:r>
                      <a:endParaRPr lang="en-US" sz="1200" kern="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86004" marR="86004" marT="0" marB="0" anchor="ctr"/>
                </a:tc>
              </a:tr>
            </a:tbl>
          </a:graphicData>
        </a:graphic>
      </p:graphicFrame>
    </p:spTree>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9"/>
          <p:cNvGrpSpPr/>
          <p:nvPr/>
        </p:nvGrpSpPr>
        <p:grpSpPr bwMode="auto">
          <a:xfrm>
            <a:off x="784399" y="1417161"/>
            <a:ext cx="10668996" cy="536222"/>
            <a:chOff x="439196" y="420756"/>
            <a:chExt cx="8612670" cy="422802"/>
          </a:xfrm>
        </p:grpSpPr>
        <p:sp>
          <p:nvSpPr>
            <p:cNvPr id="81" name="矩形 80"/>
            <p:cNvSpPr/>
            <p:nvPr/>
          </p:nvSpPr>
          <p:spPr>
            <a:xfrm>
              <a:off x="439196" y="420756"/>
              <a:ext cx="8612670" cy="422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90320">
                <a:defRPr/>
              </a:pPr>
              <a:endParaRPr lang="zh-CN" altLang="en-US" sz="3200" dirty="0"/>
            </a:p>
          </p:txBody>
        </p:sp>
        <p:sp>
          <p:nvSpPr>
            <p:cNvPr id="19476" name="TextBox 81"/>
            <p:cNvSpPr txBox="1">
              <a:spLocks noChangeArrowheads="1"/>
            </p:cNvSpPr>
            <p:nvPr/>
          </p:nvSpPr>
          <p:spPr bwMode="auto">
            <a:xfrm>
              <a:off x="455025" y="428218"/>
              <a:ext cx="8559875" cy="395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665" b="1" dirty="0">
                  <a:solidFill>
                    <a:srgbClr val="002060"/>
                  </a:solidFill>
                </a:rPr>
                <a:t>扫码即可学习企业所得税有关政策</a:t>
              </a:r>
              <a:endParaRPr lang="zh-CN" altLang="en-US" sz="2665" b="1" dirty="0">
                <a:solidFill>
                  <a:srgbClr val="002060"/>
                </a:solidFill>
              </a:endParaRPr>
            </a:p>
          </p:txBody>
        </p:sp>
      </p:grpSp>
      <p:sp>
        <p:nvSpPr>
          <p:cNvPr id="83" name="Rectangle 2"/>
          <p:cNvSpPr/>
          <p:nvPr/>
        </p:nvSpPr>
        <p:spPr>
          <a:xfrm>
            <a:off x="4618073" y="5474559"/>
            <a:ext cx="2512460" cy="941070"/>
          </a:xfrm>
          <a:prstGeom prst="rect">
            <a:avLst/>
          </a:prstGeom>
        </p:spPr>
        <p:txBody>
          <a:bodyPr lIns="0" tIns="60867" rIns="121735" bIns="60867">
            <a:spAutoFit/>
          </a:bodyPr>
          <a:lstStyle/>
          <a:p>
            <a:pPr indent="-4445" algn="ctr"/>
            <a:r>
              <a:rPr lang="zh-CN" altLang="en-US" sz="2665" b="1" dirty="0">
                <a:latin typeface="微软雅黑" panose="020B0503020204020204" pitchFamily="34" charset="-122"/>
                <a:ea typeface="宋体" panose="02010600030101010101" pitchFamily="2" charset="-122"/>
                <a:cs typeface="Segoe"/>
              </a:rPr>
              <a:t>广东税务</a:t>
            </a:r>
            <a:endParaRPr lang="zh-CN" altLang="en-US" sz="2665" b="1" dirty="0">
              <a:latin typeface="微软雅黑" panose="020B0503020204020204" pitchFamily="34" charset="-122"/>
              <a:ea typeface="宋体" panose="02010600030101010101" pitchFamily="2" charset="-122"/>
              <a:cs typeface="Segoe"/>
            </a:endParaRPr>
          </a:p>
          <a:p>
            <a:pPr indent="-4445" algn="ctr"/>
            <a:r>
              <a:rPr lang="zh-CN" altLang="en-US" sz="2665" b="1" dirty="0">
                <a:latin typeface="微软雅黑" panose="020B0503020204020204" pitchFamily="34" charset="-122"/>
                <a:ea typeface="宋体" panose="02010600030101010101" pitchFamily="2" charset="-122"/>
                <a:cs typeface="Segoe"/>
              </a:rPr>
              <a:t>微信公众号</a:t>
            </a:r>
            <a:endParaRPr lang="en-US" sz="2665" b="1" dirty="0">
              <a:latin typeface="微软雅黑" panose="020B0503020204020204" pitchFamily="34" charset="-122"/>
              <a:ea typeface="Segoe"/>
              <a:cs typeface="Segoe"/>
            </a:endParaRPr>
          </a:p>
        </p:txBody>
      </p:sp>
      <p:sp>
        <p:nvSpPr>
          <p:cNvPr id="87" name="Rectangle 5"/>
          <p:cNvSpPr/>
          <p:nvPr/>
        </p:nvSpPr>
        <p:spPr bwMode="auto">
          <a:xfrm>
            <a:off x="4599225" y="2259150"/>
            <a:ext cx="2512460" cy="3227412"/>
          </a:xfrm>
          <a:prstGeom prst="rect">
            <a:avLst/>
          </a:prstGeom>
          <a:solidFill>
            <a:schemeClr val="accent1"/>
          </a:solidFill>
          <a:ln w="9525" cap="flat" cmpd="sng" algn="ctr">
            <a:noFill/>
            <a:prstDash val="solid"/>
          </a:ln>
          <a:effectLst/>
        </p:spPr>
        <p:txBody>
          <a:bodyPr lIns="365729" tIns="365729" rIns="121909" bIns="60955"/>
          <a:lstStyle/>
          <a:p>
            <a:pPr defTabSz="1219200">
              <a:defRPr/>
            </a:pPr>
            <a:endParaRPr lang="en-US" sz="2400" b="1" kern="0" dirty="0">
              <a:solidFill>
                <a:srgbClr val="FFFFFF"/>
              </a:solidFill>
              <a:latin typeface="Segoe" pitchFamily="34" charset="0"/>
            </a:endParaRPr>
          </a:p>
        </p:txBody>
      </p:sp>
      <p:grpSp>
        <p:nvGrpSpPr>
          <p:cNvPr id="3" name="组合 21"/>
          <p:cNvGrpSpPr/>
          <p:nvPr/>
        </p:nvGrpSpPr>
        <p:grpSpPr>
          <a:xfrm>
            <a:off x="442182" y="873995"/>
            <a:ext cx="11576775" cy="86160"/>
            <a:chOff x="288133" y="483063"/>
            <a:chExt cx="8772740" cy="64666"/>
          </a:xfrm>
        </p:grpSpPr>
        <p:sp>
          <p:nvSpPr>
            <p:cNvPr id="23" name="任意多边形 22"/>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24" name="直接连接符 23"/>
            <p:cNvCxnSpPr>
              <a:stCxn id="23"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5" name="文本框 6"/>
          <p:cNvSpPr>
            <a:spLocks noChangeArrowheads="1"/>
          </p:cNvSpPr>
          <p:nvPr/>
        </p:nvSpPr>
        <p:spPr bwMode="auto">
          <a:xfrm>
            <a:off x="804007" y="402131"/>
            <a:ext cx="6211836" cy="415482"/>
          </a:xfrm>
          <a:prstGeom prst="rect">
            <a:avLst/>
          </a:prstGeom>
          <a:noFill/>
          <a:ln>
            <a:noFill/>
          </a:ln>
        </p:spPr>
        <p:txBody>
          <a:bodyPr wrap="square" lIns="91426" tIns="45712" rIns="91426" bIns="45712">
            <a:spAutoFit/>
          </a:bodyPr>
          <a:lstStyle/>
          <a:p>
            <a:pPr defTabSz="1290320">
              <a:defRPr/>
            </a:pPr>
            <a:r>
              <a:rPr lang="en-US" altLang="zh-CN" sz="2100" b="1" dirty="0">
                <a:latin typeface="微软雅黑" panose="020B0503020204020204" pitchFamily="34" charset="-122"/>
                <a:ea typeface="微软雅黑" panose="020B0503020204020204" pitchFamily="34" charset="-122"/>
                <a:sym typeface="微软雅黑" panose="020B0503020204020204" pitchFamily="34" charset="-122"/>
              </a:rPr>
              <a:t>TIPS</a:t>
            </a:r>
            <a:r>
              <a:rPr lang="zh-CN" altLang="en-US" sz="2100" b="1" dirty="0">
                <a:latin typeface="微软雅黑" panose="020B0503020204020204" pitchFamily="34" charset="-122"/>
                <a:ea typeface="微软雅黑" panose="020B0503020204020204" pitchFamily="34" charset="-122"/>
                <a:sym typeface="微软雅黑" panose="020B0503020204020204" pitchFamily="34" charset="-122"/>
              </a:rPr>
              <a:t>：微信扫码学习企业所得税政策</a:t>
            </a:r>
            <a:endParaRPr lang="zh-CN" altLang="en-US" sz="2100" b="1"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 name="图片 3" descr="01.广东税务公众号"/>
          <p:cNvPicPr>
            <a:picLocks noChangeAspect="1"/>
          </p:cNvPicPr>
          <p:nvPr/>
        </p:nvPicPr>
        <p:blipFill>
          <a:blip r:embed="rId1" cstate="print"/>
          <a:stretch>
            <a:fillRect/>
          </a:stretch>
        </p:blipFill>
        <p:spPr>
          <a:xfrm>
            <a:off x="4739894" y="2747645"/>
            <a:ext cx="2268220" cy="226822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14:flash/>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500"/>
                                        <p:tgtEl>
                                          <p:spTgt spid="83"/>
                                        </p:tgtEl>
                                      </p:cBhvr>
                                    </p:animEffect>
                                    <p:anim calcmode="lin" valueType="num">
                                      <p:cBhvr>
                                        <p:cTn id="14" dur="500" fill="hold"/>
                                        <p:tgtEl>
                                          <p:spTgt spid="83"/>
                                        </p:tgtEl>
                                        <p:attrNameLst>
                                          <p:attrName>ppt_x</p:attrName>
                                        </p:attrNameLst>
                                      </p:cBhvr>
                                      <p:tavLst>
                                        <p:tav tm="0">
                                          <p:val>
                                            <p:strVal val="#ppt_x"/>
                                          </p:val>
                                        </p:tav>
                                        <p:tav tm="100000">
                                          <p:val>
                                            <p:strVal val="#ppt_x"/>
                                          </p:val>
                                        </p:tav>
                                      </p:tavLst>
                                    </p:anim>
                                    <p:anim calcmode="lin" valueType="num">
                                      <p:cBhvr>
                                        <p:cTn id="15" dur="500" fill="hold"/>
                                        <p:tgtEl>
                                          <p:spTgt spid="83"/>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5"/>
                                        </p:tgtEl>
                                        <p:attrNameLst>
                                          <p:attrName>ppt_y</p:attrName>
                                        </p:attrNameLst>
                                      </p:cBhvr>
                                      <p:tavLst>
                                        <p:tav tm="0">
                                          <p:val>
                                            <p:strVal val="#ppt_y"/>
                                          </p:val>
                                        </p:tav>
                                        <p:tav tm="100000">
                                          <p:val>
                                            <p:strVal val="#ppt_y"/>
                                          </p:val>
                                        </p:tav>
                                      </p:tavLst>
                                    </p:anim>
                                    <p:anim calcmode="lin" valueType="num">
                                      <p:cBhvr>
                                        <p:cTn id="21"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5"/>
                                        </p:tgtEl>
                                        <p:attrNameLst>
                                          <p:attrName>ppt_w</p:attrName>
                                        </p:attrNameLst>
                                      </p:cBhvr>
                                      <p:tavLst>
                                        <p:tav tm="0">
                                          <p:val>
                                            <p:strVal val="#ppt_w/10"/>
                                          </p:val>
                                        </p:tav>
                                        <p:tav tm="50000">
                                          <p:val>
                                            <p:strVal val="#ppt_w+.01"/>
                                          </p:val>
                                        </p:tav>
                                        <p:tav tm="100000">
                                          <p:val>
                                            <p:strVal val="#ppt_w"/>
                                          </p:val>
                                        </p:tav>
                                      </p:tavLst>
                                    </p:anim>
                                    <p:animEffect>
                                      <p:cBhvr>
                                        <p:cTn id="23" dur="500" tmFilter="0,0; .5, 1; 1, 1"/>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25" grpId="0" bldLvl="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rot="1800000">
            <a:off x="5902043" y="2535397"/>
            <a:ext cx="5269661" cy="4584200"/>
          </a:xfrm>
          <a:prstGeom prst="rect">
            <a:avLst/>
          </a:prstGeom>
          <a:gradFill>
            <a:gsLst>
              <a:gs pos="0">
                <a:schemeClr val="bg1">
                  <a:lumMod val="50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pic>
        <p:nvPicPr>
          <p:cNvPr id="4" name="图片占位符 3"/>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rcRect l="19946" r="19946"/>
          <a:stretch>
            <a:fillRect/>
          </a:stretch>
        </p:blipFill>
        <p:spPr/>
      </p:pic>
      <p:sp>
        <p:nvSpPr>
          <p:cNvPr id="6" name="Freeform 10"/>
          <p:cNvSpPr/>
          <p:nvPr/>
        </p:nvSpPr>
        <p:spPr bwMode="auto">
          <a:xfrm>
            <a:off x="3797300" y="854290"/>
            <a:ext cx="4597400" cy="5149420"/>
          </a:xfrm>
          <a:custGeom>
            <a:avLst/>
            <a:gdLst>
              <a:gd name="T0" fmla="*/ 266 w 470"/>
              <a:gd name="T1" fmla="*/ 516 h 526"/>
              <a:gd name="T2" fmla="*/ 204 w 470"/>
              <a:gd name="T3" fmla="*/ 516 h 526"/>
              <a:gd name="T4" fmla="*/ 31 w 470"/>
              <a:gd name="T5" fmla="*/ 416 h 526"/>
              <a:gd name="T6" fmla="*/ 0 w 470"/>
              <a:gd name="T7" fmla="*/ 362 h 526"/>
              <a:gd name="T8" fmla="*/ 0 w 470"/>
              <a:gd name="T9" fmla="*/ 163 h 526"/>
              <a:gd name="T10" fmla="*/ 31 w 470"/>
              <a:gd name="T11" fmla="*/ 109 h 526"/>
              <a:gd name="T12" fmla="*/ 204 w 470"/>
              <a:gd name="T13" fmla="*/ 10 h 526"/>
              <a:gd name="T14" fmla="*/ 266 w 470"/>
              <a:gd name="T15" fmla="*/ 10 h 526"/>
              <a:gd name="T16" fmla="*/ 439 w 470"/>
              <a:gd name="T17" fmla="*/ 109 h 526"/>
              <a:gd name="T18" fmla="*/ 470 w 470"/>
              <a:gd name="T19" fmla="*/ 163 h 526"/>
              <a:gd name="T20" fmla="*/ 470 w 470"/>
              <a:gd name="T21" fmla="*/ 362 h 526"/>
              <a:gd name="T22" fmla="*/ 439 w 470"/>
              <a:gd name="T23" fmla="*/ 416 h 526"/>
              <a:gd name="T24" fmla="*/ 266 w 470"/>
              <a:gd name="T25" fmla="*/ 51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0" h="526">
                <a:moveTo>
                  <a:pt x="266" y="516"/>
                </a:moveTo>
                <a:cubicBezTo>
                  <a:pt x="249" y="526"/>
                  <a:pt x="221" y="526"/>
                  <a:pt x="204" y="516"/>
                </a:cubicBezTo>
                <a:cubicBezTo>
                  <a:pt x="31" y="416"/>
                  <a:pt x="31" y="416"/>
                  <a:pt x="31" y="416"/>
                </a:cubicBezTo>
                <a:cubicBezTo>
                  <a:pt x="14" y="406"/>
                  <a:pt x="0" y="382"/>
                  <a:pt x="0" y="362"/>
                </a:cubicBezTo>
                <a:cubicBezTo>
                  <a:pt x="0" y="163"/>
                  <a:pt x="0" y="163"/>
                  <a:pt x="0" y="163"/>
                </a:cubicBezTo>
                <a:cubicBezTo>
                  <a:pt x="0" y="143"/>
                  <a:pt x="14" y="119"/>
                  <a:pt x="31" y="109"/>
                </a:cubicBezTo>
                <a:cubicBezTo>
                  <a:pt x="204" y="10"/>
                  <a:pt x="204" y="10"/>
                  <a:pt x="204" y="10"/>
                </a:cubicBezTo>
                <a:cubicBezTo>
                  <a:pt x="221" y="0"/>
                  <a:pt x="249" y="0"/>
                  <a:pt x="266" y="10"/>
                </a:cubicBezTo>
                <a:cubicBezTo>
                  <a:pt x="439" y="109"/>
                  <a:pt x="439" y="109"/>
                  <a:pt x="439" y="109"/>
                </a:cubicBezTo>
                <a:cubicBezTo>
                  <a:pt x="456" y="119"/>
                  <a:pt x="470" y="143"/>
                  <a:pt x="470" y="163"/>
                </a:cubicBezTo>
                <a:cubicBezTo>
                  <a:pt x="470" y="362"/>
                  <a:pt x="470" y="362"/>
                  <a:pt x="470" y="362"/>
                </a:cubicBezTo>
                <a:cubicBezTo>
                  <a:pt x="470" y="382"/>
                  <a:pt x="456" y="406"/>
                  <a:pt x="439" y="416"/>
                </a:cubicBezTo>
                <a:lnTo>
                  <a:pt x="266" y="516"/>
                </a:lnTo>
                <a:close/>
              </a:path>
            </a:pathLst>
          </a:custGeom>
          <a:solidFill>
            <a:schemeClr val="accent2">
              <a:alpha val="85000"/>
            </a:schemeClr>
          </a:solidFill>
          <a:ln w="3175" cap="flat">
            <a:noFill/>
            <a:prstDash val="solid"/>
            <a:miter lim="800000"/>
          </a:ln>
          <a:effectLst/>
        </p:spPr>
        <p:txBody>
          <a:bodyPr vert="horz" wrap="square" lIns="121920" tIns="60960" rIns="121920" bIns="6096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8" name="文本框 17"/>
          <p:cNvSpPr txBox="1"/>
          <p:nvPr/>
        </p:nvSpPr>
        <p:spPr>
          <a:xfrm>
            <a:off x="4612260" y="1525064"/>
            <a:ext cx="2967479" cy="3117713"/>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200000"/>
              </a:lnSpc>
              <a:spcBef>
                <a:spcPts val="0"/>
              </a:spcBef>
              <a:spcAft>
                <a:spcPts val="0"/>
              </a:spcAft>
              <a:buClrTx/>
              <a:buSzTx/>
              <a:buFontTx/>
              <a:buNone/>
              <a:defRPr/>
            </a:pPr>
            <a:r>
              <a:rPr kumimoji="0" lang="zh-CN" altLang="en-US" sz="5400" b="1"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rPr>
              <a:t>感谢您的</a:t>
            </a:r>
            <a:endParaRPr kumimoji="0" lang="en-US" altLang="zh-CN" sz="5400" b="1"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endParaRPr>
          </a:p>
          <a:p>
            <a:pPr marL="0" marR="0" lvl="0" indent="0" algn="ctr" defTabSz="914400" rtl="0" eaLnBrk="1" fontAlgn="auto" latinLnBrk="0" hangingPunct="1">
              <a:lnSpc>
                <a:spcPct val="200000"/>
              </a:lnSpc>
              <a:spcBef>
                <a:spcPts val="0"/>
              </a:spcBef>
              <a:spcAft>
                <a:spcPts val="0"/>
              </a:spcAft>
              <a:buClrTx/>
              <a:buSzTx/>
              <a:buFontTx/>
              <a:buNone/>
              <a:defRPr/>
            </a:pPr>
            <a:r>
              <a:rPr kumimoji="0" lang="zh-CN" altLang="en-US" sz="5400" b="1"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rPr>
              <a:t>耐心聆听</a:t>
            </a:r>
            <a:endParaRPr kumimoji="0" lang="zh-CN" altLang="en-US" sz="4000" b="1"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endParaRPr>
          </a:p>
        </p:txBody>
      </p:sp>
      <p:sp>
        <p:nvSpPr>
          <p:cNvPr id="43" name="椭圆 21"/>
          <p:cNvSpPr/>
          <p:nvPr/>
        </p:nvSpPr>
        <p:spPr>
          <a:xfrm>
            <a:off x="466547" y="476250"/>
            <a:ext cx="436544" cy="397722"/>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8" grpId="0"/>
      <p:bldP spid="4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rot="1800000">
            <a:off x="2680653" y="1635589"/>
            <a:ext cx="8178981" cy="5918370"/>
          </a:xfrm>
          <a:custGeom>
            <a:avLst/>
            <a:gdLst>
              <a:gd name="connsiteX0" fmla="*/ 0 w 8178981"/>
              <a:gd name="connsiteY0" fmla="*/ 0 h 5913143"/>
              <a:gd name="connsiteX1" fmla="*/ 8178981 w 8178981"/>
              <a:gd name="connsiteY1" fmla="*/ 0 h 5913143"/>
              <a:gd name="connsiteX2" fmla="*/ 8178981 w 8178981"/>
              <a:gd name="connsiteY2" fmla="*/ 5913143 h 5913143"/>
              <a:gd name="connsiteX3" fmla="*/ 0 w 8178981"/>
              <a:gd name="connsiteY3" fmla="*/ 5913143 h 5913143"/>
              <a:gd name="connsiteX4" fmla="*/ 0 w 8178981"/>
              <a:gd name="connsiteY4" fmla="*/ 0 h 5913143"/>
              <a:gd name="connsiteX0-1" fmla="*/ 0 w 8178981"/>
              <a:gd name="connsiteY0-2" fmla="*/ 0 h 5918370"/>
              <a:gd name="connsiteX1-3" fmla="*/ 8178981 w 8178981"/>
              <a:gd name="connsiteY1-4" fmla="*/ 0 h 5918370"/>
              <a:gd name="connsiteX2-5" fmla="*/ 8178981 w 8178981"/>
              <a:gd name="connsiteY2-6" fmla="*/ 5913143 h 5918370"/>
              <a:gd name="connsiteX3-7" fmla="*/ 3465085 w 8178981"/>
              <a:gd name="connsiteY3-8" fmla="*/ 5918370 h 5918370"/>
              <a:gd name="connsiteX4-9" fmla="*/ 0 w 8178981"/>
              <a:gd name="connsiteY4-10" fmla="*/ 5913143 h 5918370"/>
              <a:gd name="connsiteX5" fmla="*/ 0 w 8178981"/>
              <a:gd name="connsiteY5" fmla="*/ 0 h 5918370"/>
              <a:gd name="connsiteX0-11" fmla="*/ 0 w 8178981"/>
              <a:gd name="connsiteY0-12" fmla="*/ 0 h 5918370"/>
              <a:gd name="connsiteX1-13" fmla="*/ 8178981 w 8178981"/>
              <a:gd name="connsiteY1-14" fmla="*/ 0 h 5918370"/>
              <a:gd name="connsiteX2-15" fmla="*/ 8178981 w 8178981"/>
              <a:gd name="connsiteY2-16" fmla="*/ 5913143 h 5918370"/>
              <a:gd name="connsiteX3-17" fmla="*/ 3465085 w 8178981"/>
              <a:gd name="connsiteY3-18" fmla="*/ 5918370 h 5918370"/>
              <a:gd name="connsiteX4-19" fmla="*/ 0 w 8178981"/>
              <a:gd name="connsiteY4-20" fmla="*/ 0 h 59183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178981" h="5918370">
                <a:moveTo>
                  <a:pt x="0" y="0"/>
                </a:moveTo>
                <a:lnTo>
                  <a:pt x="8178981" y="0"/>
                </a:lnTo>
                <a:lnTo>
                  <a:pt x="8178981" y="5913143"/>
                </a:lnTo>
                <a:lnTo>
                  <a:pt x="3465085" y="5918370"/>
                </a:lnTo>
                <a:lnTo>
                  <a:pt x="0" y="0"/>
                </a:lnTo>
                <a:close/>
              </a:path>
            </a:pathLst>
          </a:custGeom>
          <a:gradFill>
            <a:gsLst>
              <a:gs pos="0">
                <a:schemeClr val="bg1">
                  <a:lumMod val="50000"/>
                  <a:alpha val="44000"/>
                </a:schemeClr>
              </a:gs>
              <a:gs pos="75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pic>
        <p:nvPicPr>
          <p:cNvPr id="4" name="图片占位符 3"/>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rcRect l="19999" r="19999"/>
          <a:stretch>
            <a:fillRect/>
          </a:stretch>
        </p:blipFill>
        <p:spPr/>
      </p:pic>
      <p:sp>
        <p:nvSpPr>
          <p:cNvPr id="11" name="任意多边形 10"/>
          <p:cNvSpPr/>
          <p:nvPr/>
        </p:nvSpPr>
        <p:spPr>
          <a:xfrm>
            <a:off x="0" y="0"/>
            <a:ext cx="5696856" cy="6858000"/>
          </a:xfrm>
          <a:custGeom>
            <a:avLst/>
            <a:gdLst>
              <a:gd name="connsiteX0" fmla="*/ 0 w 5696856"/>
              <a:gd name="connsiteY0" fmla="*/ 0 h 6858000"/>
              <a:gd name="connsiteX1" fmla="*/ 4723147 w 5696856"/>
              <a:gd name="connsiteY1" fmla="*/ 0 h 6858000"/>
              <a:gd name="connsiteX2" fmla="*/ 4903966 w 5696856"/>
              <a:gd name="connsiteY2" fmla="*/ 297639 h 6858000"/>
              <a:gd name="connsiteX3" fmla="*/ 5696856 w 5696856"/>
              <a:gd name="connsiteY3" fmla="*/ 3429000 h 6858000"/>
              <a:gd name="connsiteX4" fmla="*/ 4745783 w 5696856"/>
              <a:gd name="connsiteY4" fmla="*/ 6835470 h 6858000"/>
              <a:gd name="connsiteX5" fmla="*/ 4731339 w 5696856"/>
              <a:gd name="connsiteY5" fmla="*/ 6858000 h 6858000"/>
              <a:gd name="connsiteX6" fmla="*/ 0 w 569685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6856" h="6858000">
                <a:moveTo>
                  <a:pt x="0" y="0"/>
                </a:moveTo>
                <a:lnTo>
                  <a:pt x="4723147" y="0"/>
                </a:lnTo>
                <a:lnTo>
                  <a:pt x="4903966" y="297639"/>
                </a:lnTo>
                <a:cubicBezTo>
                  <a:pt x="5409628" y="1228478"/>
                  <a:pt x="5696856" y="2295196"/>
                  <a:pt x="5696856" y="3429000"/>
                </a:cubicBezTo>
                <a:cubicBezTo>
                  <a:pt x="5696856" y="4676186"/>
                  <a:pt x="5349311" y="5842198"/>
                  <a:pt x="4745783" y="6835470"/>
                </a:cubicBezTo>
                <a:lnTo>
                  <a:pt x="4731339" y="6858000"/>
                </a:lnTo>
                <a:lnTo>
                  <a:pt x="0" y="6858000"/>
                </a:lnTo>
                <a:close/>
              </a:path>
            </a:pathLst>
          </a:cu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7" name="文本框 6"/>
          <p:cNvSpPr txBox="1"/>
          <p:nvPr/>
        </p:nvSpPr>
        <p:spPr>
          <a:xfrm>
            <a:off x="6219369" y="2765302"/>
            <a:ext cx="5285445" cy="645160"/>
          </a:xfrm>
          <a:prstGeom prst="rect">
            <a:avLst/>
          </a:prstGeom>
          <a:noFill/>
        </p:spPr>
        <p:txBody>
          <a:bodyPr wrap="square" rtlCol="0">
            <a:spAutoFit/>
            <a:scene3d>
              <a:camera prst="orthographicFront"/>
              <a:lightRig rig="threePt" dir="t"/>
            </a:scene3d>
            <a:sp3d contourW="12700"/>
          </a:bodyPr>
          <a:lstStyle/>
          <a:p>
            <a:pPr lvl="0" algn="ctr">
              <a:defRPr/>
            </a:pPr>
            <a:r>
              <a:rPr lang="zh-CN" altLang="en-US" sz="3600" b="1" dirty="0">
                <a:solidFill>
                  <a:prstClr val="black">
                    <a:lumMod val="85000"/>
                    <a:lumOff val="15000"/>
                  </a:prstClr>
                </a:solidFill>
                <a:latin typeface="微软雅黑" panose="020B0503020204020204" pitchFamily="34" charset="-122"/>
              </a:rPr>
              <a:t>政策文件依据</a:t>
            </a:r>
            <a:endParaRPr lang="zh-CN" altLang="en-US" sz="3600" b="1" dirty="0">
              <a:solidFill>
                <a:prstClr val="black">
                  <a:lumMod val="85000"/>
                  <a:lumOff val="15000"/>
                </a:prstClr>
              </a:solidFill>
              <a:latin typeface="微软雅黑" panose="020B0503020204020204" pitchFamily="34" charset="-122"/>
            </a:endParaRPr>
          </a:p>
        </p:txBody>
      </p:sp>
      <p:sp>
        <p:nvSpPr>
          <p:cNvPr id="17" name="文本框 16"/>
          <p:cNvSpPr txBox="1"/>
          <p:nvPr/>
        </p:nvSpPr>
        <p:spPr>
          <a:xfrm>
            <a:off x="1617584" y="2427238"/>
            <a:ext cx="2814716" cy="193802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spcBef>
                <a:spcPts val="0"/>
              </a:spcBef>
              <a:spcAft>
                <a:spcPts val="0"/>
              </a:spcAft>
              <a:buClrTx/>
              <a:buSzTx/>
              <a:buFontTx/>
              <a:buNone/>
              <a:defRPr/>
            </a:pPr>
            <a:r>
              <a:rPr kumimoji="0" lang="en-US" altLang="zh-CN" sz="6000" b="1" i="0" u="none" strike="noStrike" kern="1200" cap="none" spc="0" normalizeH="0" baseline="0" noProof="0" dirty="0">
                <a:ln>
                  <a:noFill/>
                </a:ln>
                <a:solidFill>
                  <a:schemeClr val="bg1"/>
                </a:solidFill>
                <a:effectLst/>
                <a:uLnTx/>
                <a:uFillTx/>
                <a:ea typeface="微软雅黑" panose="020B0503020204020204" pitchFamily="34" charset="-122"/>
                <a:cs typeface="+mn-cs"/>
              </a:rPr>
              <a:t>PART </a:t>
            </a:r>
            <a:r>
              <a:rPr kumimoji="0" lang="en-US" altLang="zh-CN" sz="6000" b="1" i="0" u="none" strike="noStrike" kern="1200" cap="none" spc="0" normalizeH="0" baseline="0" noProof="0" dirty="0" smtClean="0">
                <a:ln>
                  <a:noFill/>
                </a:ln>
                <a:solidFill>
                  <a:schemeClr val="bg1"/>
                </a:solidFill>
                <a:effectLst/>
                <a:uLnTx/>
                <a:uFillTx/>
                <a:ea typeface="微软雅黑" panose="020B0503020204020204" pitchFamily="34" charset="-122"/>
                <a:cs typeface="+mn-cs"/>
              </a:rPr>
              <a:t>01</a:t>
            </a:r>
            <a:endParaRPr kumimoji="0" lang="en-US" altLang="zh-CN" sz="6000" b="1" i="0" u="none" strike="noStrike" kern="1200" cap="none" spc="0" normalizeH="0" baseline="0" noProof="0" dirty="0">
              <a:ln>
                <a:noFill/>
              </a:ln>
              <a:solidFill>
                <a:schemeClr val="bg1"/>
              </a:solidFill>
              <a:effectLst/>
              <a:uLnTx/>
              <a:uFillTx/>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1" grpId="0" bldLvl="0" animBg="1"/>
      <p:bldP spid="7"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8"/>
          <p:cNvSpPr txBox="1"/>
          <p:nvPr/>
        </p:nvSpPr>
        <p:spPr>
          <a:xfrm>
            <a:off x="1045210" y="308610"/>
            <a:ext cx="8437245" cy="553720"/>
          </a:xfrm>
          <a:prstGeom prst="rect">
            <a:avLst/>
          </a:prstGeom>
          <a:noFill/>
        </p:spPr>
        <p:txBody>
          <a:bodyPr wrap="square" lIns="0" tIns="0" rIns="0" bIns="0" rtlCol="0">
            <a:spAutoFit/>
          </a:bodyPr>
          <a:lstStyle/>
          <a:p>
            <a:pPr lvl="0">
              <a:defRPr/>
            </a:pPr>
            <a:r>
              <a:rPr lang="en-US" altLang="zh-CN" sz="3600" b="1" dirty="0" err="1">
                <a:solidFill>
                  <a:schemeClr val="tx1">
                    <a:lumMod val="85000"/>
                    <a:lumOff val="15000"/>
                  </a:schemeClr>
                </a:solidFill>
                <a:sym typeface="+mn-ea"/>
              </a:rPr>
              <a:t>研发费用加计扣除优惠</a:t>
            </a:r>
            <a:r>
              <a:rPr lang="zh-CN" altLang="en-US" sz="3600" b="1" dirty="0" err="1">
                <a:solidFill>
                  <a:schemeClr val="tx1">
                    <a:lumMod val="85000"/>
                    <a:lumOff val="15000"/>
                  </a:schemeClr>
                </a:solidFill>
                <a:sym typeface="+mn-ea"/>
              </a:rPr>
              <a:t>主要</a:t>
            </a:r>
            <a:r>
              <a:rPr lang="en-US" altLang="zh-CN" sz="3600" b="1" dirty="0" err="1">
                <a:solidFill>
                  <a:schemeClr val="tx1">
                    <a:lumMod val="85000"/>
                    <a:lumOff val="15000"/>
                  </a:schemeClr>
                </a:solidFill>
                <a:sym typeface="+mn-ea"/>
              </a:rPr>
              <a:t>政策依据</a:t>
            </a:r>
            <a:endParaRPr lang="en-US" altLang="zh-CN" sz="3600" b="1" dirty="0" err="1">
              <a:solidFill>
                <a:schemeClr val="tx1">
                  <a:lumMod val="85000"/>
                  <a:lumOff val="15000"/>
                </a:schemeClr>
              </a:solidFill>
              <a:sym typeface="+mn-ea"/>
            </a:endParaRPr>
          </a:p>
        </p:txBody>
      </p:sp>
      <p:sp>
        <p:nvSpPr>
          <p:cNvPr id="75" name="矩形 74"/>
          <p:cNvSpPr/>
          <p:nvPr/>
        </p:nvSpPr>
        <p:spPr>
          <a:xfrm>
            <a:off x="4199255" y="1161288"/>
            <a:ext cx="7770241" cy="4819781"/>
          </a:xfrm>
          <a:prstGeom prst="rect">
            <a:avLst/>
          </a:prstGeom>
        </p:spPr>
        <p:txBody>
          <a:bodyPr wrap="square">
            <a:spAutoFit/>
          </a:bodyPr>
          <a:lstStyle/>
          <a:p>
            <a:pPr marL="0" marR="0" lvl="0" indent="0" algn="l" defTabSz="914400" rtl="0" fontAlgn="auto">
              <a:lnSpc>
                <a:spcPct val="120000"/>
              </a:lnSpc>
              <a:spcBef>
                <a:spcPts val="0"/>
              </a:spcBef>
              <a:spcAft>
                <a:spcPts val="0"/>
              </a:spcAft>
              <a:buClrTx/>
              <a:buSzTx/>
              <a:buFontTx/>
              <a:buNone/>
              <a:defRPr/>
            </a:pPr>
            <a:r>
              <a:rPr lang="en-US" altLang="zh-CN" sz="1600" dirty="0">
                <a:latin typeface="+mn-ea"/>
                <a:cs typeface="+mn-ea"/>
                <a:sym typeface="+mn-ea"/>
              </a:rPr>
              <a:t>1.《</a:t>
            </a:r>
            <a:r>
              <a:rPr lang="zh-CN" altLang="en-US" sz="1600" dirty="0">
                <a:latin typeface="+mn-ea"/>
                <a:cs typeface="+mn-ea"/>
                <a:sym typeface="+mn-ea"/>
              </a:rPr>
              <a:t>财政部 国家税务总局 科技部关于完善研究开发费用税前加计扣除政策的通知</a:t>
            </a:r>
            <a:r>
              <a:rPr lang="en-US" altLang="zh-CN" sz="1600" dirty="0">
                <a:latin typeface="+mn-ea"/>
                <a:cs typeface="+mn-ea"/>
                <a:sym typeface="+mn-ea"/>
              </a:rPr>
              <a:t>》</a:t>
            </a:r>
            <a:endParaRPr lang="en-US" altLang="zh-CN" sz="1600" dirty="0">
              <a:latin typeface="+mn-ea"/>
              <a:cs typeface="+mn-ea"/>
              <a:sym typeface="+mn-ea"/>
            </a:endParaRPr>
          </a:p>
          <a:p>
            <a:pPr lvl="0" algn="r">
              <a:lnSpc>
                <a:spcPct val="120000"/>
              </a:lnSpc>
              <a:defRPr/>
            </a:pPr>
            <a:r>
              <a:rPr lang="zh-CN" altLang="en-US" sz="1600" dirty="0">
                <a:latin typeface="+mn-ea"/>
                <a:cs typeface="+mn-ea"/>
                <a:sym typeface="+mn-ea"/>
              </a:rPr>
              <a:t>（</a:t>
            </a:r>
            <a:r>
              <a:rPr lang="zh-CN" altLang="en-US" sz="1600" dirty="0" smtClean="0">
                <a:latin typeface="+mn-ea"/>
                <a:cs typeface="+mn-ea"/>
                <a:sym typeface="+mn-ea"/>
              </a:rPr>
              <a:t>财税</a:t>
            </a:r>
            <a:r>
              <a:rPr lang="zh-CN" altLang="en-US" sz="1600" dirty="0" smtClean="0">
                <a:solidFill>
                  <a:schemeClr val="tx1">
                    <a:lumMod val="85000"/>
                    <a:lumOff val="15000"/>
                  </a:schemeClr>
                </a:solidFill>
                <a:latin typeface="+mn-ea"/>
                <a:cs typeface="+mn-ea"/>
                <a:sym typeface="+mn-ea"/>
              </a:rPr>
              <a:t>〔201</a:t>
            </a:r>
            <a:r>
              <a:rPr lang="en-US" altLang="zh-CN" sz="1600" dirty="0" smtClean="0">
                <a:solidFill>
                  <a:schemeClr val="tx1">
                    <a:lumMod val="85000"/>
                    <a:lumOff val="15000"/>
                  </a:schemeClr>
                </a:solidFill>
                <a:latin typeface="+mn-ea"/>
                <a:cs typeface="+mn-ea"/>
                <a:sym typeface="+mn-ea"/>
              </a:rPr>
              <a:t>5</a:t>
            </a:r>
            <a:r>
              <a:rPr lang="zh-CN" altLang="en-US" sz="1600" dirty="0" smtClean="0">
                <a:solidFill>
                  <a:schemeClr val="tx1">
                    <a:lumMod val="85000"/>
                    <a:lumOff val="15000"/>
                  </a:schemeClr>
                </a:solidFill>
                <a:latin typeface="+mn-ea"/>
                <a:cs typeface="+mn-ea"/>
                <a:sym typeface="+mn-ea"/>
              </a:rPr>
              <a:t>〕</a:t>
            </a:r>
            <a:r>
              <a:rPr lang="en-US" altLang="zh-CN" sz="1600" dirty="0" smtClean="0">
                <a:latin typeface="+mn-ea"/>
                <a:cs typeface="+mn-ea"/>
                <a:sym typeface="+mn-ea"/>
              </a:rPr>
              <a:t>119</a:t>
            </a:r>
            <a:r>
              <a:rPr lang="zh-CN" altLang="en-US" sz="1600" dirty="0">
                <a:latin typeface="+mn-ea"/>
                <a:cs typeface="+mn-ea"/>
                <a:sym typeface="+mn-ea"/>
              </a:rPr>
              <a:t>号）</a:t>
            </a:r>
            <a:endParaRPr lang="en-US" altLang="zh-CN" sz="1600" dirty="0">
              <a:latin typeface="+mn-ea"/>
              <a:cs typeface="+mn-ea"/>
              <a:sym typeface="+mn-ea"/>
            </a:endParaRPr>
          </a:p>
          <a:p>
            <a:pPr marL="0" marR="0" lvl="0" indent="0" algn="l" defTabSz="914400" rtl="0" fontAlgn="auto">
              <a:lnSpc>
                <a:spcPct val="120000"/>
              </a:lnSpc>
              <a:spcBef>
                <a:spcPts val="0"/>
              </a:spcBef>
              <a:spcAft>
                <a:spcPts val="0"/>
              </a:spcAft>
              <a:buClrTx/>
              <a:buSzTx/>
              <a:buFontTx/>
              <a:buNone/>
              <a:defRPr/>
            </a:pPr>
            <a:r>
              <a:rPr lang="en-US" altLang="zh-CN" sz="1600" dirty="0">
                <a:latin typeface="+mn-ea"/>
                <a:cs typeface="+mn-ea"/>
                <a:sym typeface="+mn-ea"/>
              </a:rPr>
              <a:t>2.《</a:t>
            </a:r>
            <a:r>
              <a:rPr lang="zh-CN" altLang="en-US" sz="1600" dirty="0">
                <a:latin typeface="+mn-ea"/>
                <a:cs typeface="+mn-ea"/>
                <a:sym typeface="+mn-ea"/>
              </a:rPr>
              <a:t>国家税务总局关于企业研究开发费用税前加计扣除政策有关问题的公告</a:t>
            </a:r>
            <a:r>
              <a:rPr lang="en-US" altLang="zh-CN" sz="1600" dirty="0">
                <a:latin typeface="+mn-ea"/>
                <a:cs typeface="+mn-ea"/>
                <a:sym typeface="+mn-ea"/>
              </a:rPr>
              <a:t>》</a:t>
            </a:r>
            <a:endParaRPr lang="en-US" altLang="zh-CN" sz="1600" dirty="0">
              <a:latin typeface="+mn-ea"/>
              <a:cs typeface="+mn-ea"/>
              <a:sym typeface="+mn-ea"/>
            </a:endParaRPr>
          </a:p>
          <a:p>
            <a:pPr lvl="0" algn="r">
              <a:lnSpc>
                <a:spcPct val="120000"/>
              </a:lnSpc>
              <a:defRPr/>
            </a:pPr>
            <a:r>
              <a:rPr lang="zh-CN" altLang="en-US" sz="1600" dirty="0" smtClean="0">
                <a:latin typeface="+mn-ea"/>
                <a:cs typeface="+mn-ea"/>
                <a:sym typeface="+mn-ea"/>
              </a:rPr>
              <a:t>（</a:t>
            </a:r>
            <a:r>
              <a:rPr lang="zh-CN" altLang="en-US" sz="1600" dirty="0" smtClean="0">
                <a:solidFill>
                  <a:schemeClr val="tx1">
                    <a:lumMod val="85000"/>
                    <a:lumOff val="15000"/>
                  </a:schemeClr>
                </a:solidFill>
                <a:latin typeface="+mn-ea"/>
                <a:cs typeface="+mn-ea"/>
              </a:rPr>
              <a:t>国家税务总局公告</a:t>
            </a:r>
            <a:r>
              <a:rPr lang="en-US" altLang="zh-CN" sz="1600" dirty="0" smtClean="0">
                <a:latin typeface="+mn-ea"/>
                <a:cs typeface="+mn-ea"/>
                <a:sym typeface="+mn-ea"/>
              </a:rPr>
              <a:t>2015</a:t>
            </a:r>
            <a:r>
              <a:rPr lang="zh-CN" altLang="en-US" sz="1600" dirty="0">
                <a:latin typeface="+mn-ea"/>
                <a:cs typeface="+mn-ea"/>
                <a:sym typeface="+mn-ea"/>
              </a:rPr>
              <a:t>年第</a:t>
            </a:r>
            <a:r>
              <a:rPr lang="en-US" altLang="zh-CN" sz="1600" dirty="0">
                <a:latin typeface="+mn-ea"/>
                <a:cs typeface="+mn-ea"/>
                <a:sym typeface="+mn-ea"/>
              </a:rPr>
              <a:t>97</a:t>
            </a:r>
            <a:r>
              <a:rPr lang="zh-CN" altLang="en-US" sz="1600" dirty="0">
                <a:latin typeface="+mn-ea"/>
                <a:cs typeface="+mn-ea"/>
                <a:sym typeface="+mn-ea"/>
              </a:rPr>
              <a:t>号）</a:t>
            </a:r>
            <a:endParaRPr lang="zh-CN" altLang="en-US" sz="1600" dirty="0">
              <a:latin typeface="+mn-ea"/>
              <a:cs typeface="+mn-ea"/>
              <a:sym typeface="+mn-ea"/>
            </a:endParaRPr>
          </a:p>
          <a:p>
            <a:pPr marL="0" marR="0" lvl="0" indent="0" algn="l" defTabSz="914400" rtl="0" fontAlgn="auto">
              <a:lnSpc>
                <a:spcPct val="120000"/>
              </a:lnSpc>
              <a:spcBef>
                <a:spcPts val="0"/>
              </a:spcBef>
              <a:spcAft>
                <a:spcPts val="0"/>
              </a:spcAft>
              <a:buClrTx/>
              <a:buSzTx/>
              <a:buFontTx/>
              <a:buNone/>
              <a:defRPr/>
            </a:pPr>
            <a:r>
              <a:rPr lang="en-US" altLang="zh-CN" sz="1600" noProof="0" dirty="0" smtClean="0">
                <a:ln>
                  <a:noFill/>
                </a:ln>
                <a:solidFill>
                  <a:schemeClr val="tx1">
                    <a:lumMod val="85000"/>
                    <a:lumOff val="15000"/>
                  </a:schemeClr>
                </a:solidFill>
                <a:effectLst/>
                <a:uLnTx/>
                <a:uFillTx/>
                <a:latin typeface="+mn-ea"/>
                <a:cs typeface="+mn-ea"/>
                <a:sym typeface="+mn-ea"/>
              </a:rPr>
              <a:t>3</a:t>
            </a:r>
            <a:r>
              <a:rPr lang="en-US" altLang="zh-CN" sz="1600" noProof="0" dirty="0">
                <a:ln>
                  <a:noFill/>
                </a:ln>
                <a:solidFill>
                  <a:schemeClr val="tx1">
                    <a:lumMod val="85000"/>
                    <a:lumOff val="15000"/>
                  </a:schemeClr>
                </a:solidFill>
                <a:effectLst/>
                <a:uLnTx/>
                <a:uFillTx/>
                <a:latin typeface="+mn-ea"/>
                <a:cs typeface="+mn-ea"/>
                <a:sym typeface="+mn-ea"/>
              </a:rPr>
              <a:t>.</a:t>
            </a:r>
            <a:r>
              <a:rPr lang="zh-CN" altLang="en-US" sz="1600" noProof="0" dirty="0">
                <a:ln>
                  <a:noFill/>
                </a:ln>
                <a:solidFill>
                  <a:schemeClr val="tx1">
                    <a:lumMod val="85000"/>
                    <a:lumOff val="15000"/>
                  </a:schemeClr>
                </a:solidFill>
                <a:effectLst/>
                <a:uLnTx/>
                <a:uFillTx/>
                <a:latin typeface="+mn-ea"/>
                <a:cs typeface="+mn-ea"/>
                <a:sym typeface="+mn-ea"/>
              </a:rPr>
              <a:t>《国家税务总局关于研发费用税前加计扣除归集范围有关问题的公告》</a:t>
            </a:r>
            <a:endParaRPr lang="zh-CN" altLang="en-US" sz="1600" noProof="0" dirty="0">
              <a:ln>
                <a:noFill/>
              </a:ln>
              <a:solidFill>
                <a:schemeClr val="tx1">
                  <a:lumMod val="85000"/>
                  <a:lumOff val="15000"/>
                </a:schemeClr>
              </a:solidFill>
              <a:effectLst/>
              <a:uLnTx/>
              <a:uFillTx/>
              <a:latin typeface="+mn-ea"/>
              <a:cs typeface="+mn-ea"/>
              <a:sym typeface="+mn-ea"/>
            </a:endParaRPr>
          </a:p>
          <a:p>
            <a:pPr lvl="0" algn="r">
              <a:lnSpc>
                <a:spcPct val="120000"/>
              </a:lnSpc>
              <a:defRPr/>
            </a:pPr>
            <a:r>
              <a:rPr lang="zh-CN" altLang="en-US" sz="1600" noProof="0" dirty="0" smtClean="0">
                <a:ln>
                  <a:noFill/>
                </a:ln>
                <a:solidFill>
                  <a:schemeClr val="tx1">
                    <a:lumMod val="85000"/>
                    <a:lumOff val="15000"/>
                  </a:schemeClr>
                </a:solidFill>
                <a:effectLst/>
                <a:uLnTx/>
                <a:uFillTx/>
                <a:latin typeface="+mn-ea"/>
                <a:cs typeface="+mn-ea"/>
                <a:sym typeface="+mn-ea"/>
              </a:rPr>
              <a:t>（</a:t>
            </a:r>
            <a:r>
              <a:rPr lang="zh-CN" altLang="en-US" sz="1600" dirty="0" smtClean="0">
                <a:solidFill>
                  <a:schemeClr val="tx1">
                    <a:lumMod val="85000"/>
                    <a:lumOff val="15000"/>
                  </a:schemeClr>
                </a:solidFill>
                <a:latin typeface="+mn-ea"/>
                <a:cs typeface="+mn-ea"/>
              </a:rPr>
              <a:t>国家税务总局公告</a:t>
            </a:r>
            <a:r>
              <a:rPr lang="zh-CN" altLang="en-US" sz="1600" noProof="0" dirty="0" smtClean="0">
                <a:ln>
                  <a:noFill/>
                </a:ln>
                <a:solidFill>
                  <a:schemeClr val="tx1">
                    <a:lumMod val="85000"/>
                    <a:lumOff val="15000"/>
                  </a:schemeClr>
                </a:solidFill>
                <a:effectLst/>
                <a:uLnTx/>
                <a:uFillTx/>
                <a:latin typeface="+mn-ea"/>
                <a:cs typeface="+mn-ea"/>
                <a:sym typeface="+mn-ea"/>
              </a:rPr>
              <a:t>2017年</a:t>
            </a:r>
            <a:r>
              <a:rPr lang="zh-CN" altLang="en-US" sz="1600" noProof="0" dirty="0">
                <a:ln>
                  <a:noFill/>
                </a:ln>
                <a:solidFill>
                  <a:schemeClr val="tx1">
                    <a:lumMod val="85000"/>
                    <a:lumOff val="15000"/>
                  </a:schemeClr>
                </a:solidFill>
                <a:effectLst/>
                <a:uLnTx/>
                <a:uFillTx/>
                <a:latin typeface="+mn-ea"/>
                <a:cs typeface="+mn-ea"/>
                <a:sym typeface="+mn-ea"/>
              </a:rPr>
              <a:t>第40号）</a:t>
            </a:r>
            <a:endParaRPr lang="zh-CN" altLang="en-US" sz="1600" noProof="0" dirty="0">
              <a:ln>
                <a:noFill/>
              </a:ln>
              <a:solidFill>
                <a:schemeClr val="tx1">
                  <a:lumMod val="85000"/>
                  <a:lumOff val="15000"/>
                </a:schemeClr>
              </a:solidFill>
              <a:effectLst/>
              <a:uLnTx/>
              <a:uFillTx/>
              <a:latin typeface="+mn-ea"/>
              <a:cs typeface="+mn-ea"/>
              <a:sym typeface="+mn-ea"/>
            </a:endParaRPr>
          </a:p>
          <a:p>
            <a:pPr marL="0" marR="0" lvl="0" indent="0" algn="l" defTabSz="914400" rtl="0" fontAlgn="auto">
              <a:lnSpc>
                <a:spcPct val="120000"/>
              </a:lnSpc>
              <a:spcBef>
                <a:spcPts val="0"/>
              </a:spcBef>
              <a:spcAft>
                <a:spcPts val="0"/>
              </a:spcAft>
              <a:buClrTx/>
              <a:buSzTx/>
              <a:buFontTx/>
              <a:buNone/>
              <a:defRPr/>
            </a:pPr>
            <a:r>
              <a:rPr lang="en-US" altLang="zh-CN" sz="1600" noProof="0" dirty="0" smtClean="0">
                <a:ln>
                  <a:noFill/>
                </a:ln>
                <a:solidFill>
                  <a:schemeClr val="tx1">
                    <a:lumMod val="85000"/>
                    <a:lumOff val="15000"/>
                  </a:schemeClr>
                </a:solidFill>
                <a:effectLst/>
                <a:uLnTx/>
                <a:uFillTx/>
                <a:latin typeface="+mn-ea"/>
                <a:cs typeface="+mn-ea"/>
                <a:sym typeface="+mn-ea"/>
              </a:rPr>
              <a:t>4</a:t>
            </a:r>
            <a:r>
              <a:rPr lang="en-US" altLang="zh-CN" sz="1600" noProof="0" dirty="0">
                <a:ln>
                  <a:noFill/>
                </a:ln>
                <a:solidFill>
                  <a:schemeClr val="tx1">
                    <a:lumMod val="85000"/>
                    <a:lumOff val="15000"/>
                  </a:schemeClr>
                </a:solidFill>
                <a:effectLst/>
                <a:uLnTx/>
                <a:uFillTx/>
                <a:latin typeface="+mn-ea"/>
                <a:cs typeface="+mn-ea"/>
                <a:sym typeface="+mn-ea"/>
              </a:rPr>
              <a:t>.</a:t>
            </a:r>
            <a:r>
              <a:rPr lang="zh-CN" altLang="en-US" sz="1600" noProof="0" dirty="0">
                <a:ln>
                  <a:noFill/>
                </a:ln>
                <a:solidFill>
                  <a:schemeClr val="tx1">
                    <a:lumMod val="85000"/>
                    <a:lumOff val="15000"/>
                  </a:schemeClr>
                </a:solidFill>
                <a:effectLst/>
                <a:uLnTx/>
                <a:uFillTx/>
                <a:latin typeface="+mn-ea"/>
                <a:cs typeface="+mn-ea"/>
                <a:sym typeface="+mn-ea"/>
              </a:rPr>
              <a:t>《财政部 税务总局 科技部 关于企业委托境外研究开发费用税前加计扣除有关政策问题的通知》</a:t>
            </a:r>
            <a:r>
              <a:rPr lang="en-US" altLang="zh-CN" sz="1600" noProof="0" dirty="0">
                <a:ln>
                  <a:noFill/>
                </a:ln>
                <a:solidFill>
                  <a:schemeClr val="tx1">
                    <a:lumMod val="85000"/>
                    <a:lumOff val="15000"/>
                  </a:schemeClr>
                </a:solidFill>
                <a:effectLst/>
                <a:uLnTx/>
                <a:uFillTx/>
                <a:latin typeface="+mn-ea"/>
                <a:cs typeface="+mn-ea"/>
                <a:sym typeface="+mn-ea"/>
              </a:rPr>
              <a:t>                                                </a:t>
            </a:r>
            <a:r>
              <a:rPr lang="en-US" altLang="zh-CN" sz="1600" noProof="0" dirty="0" smtClean="0">
                <a:ln>
                  <a:noFill/>
                </a:ln>
                <a:solidFill>
                  <a:schemeClr val="tx1">
                    <a:lumMod val="85000"/>
                    <a:lumOff val="15000"/>
                  </a:schemeClr>
                </a:solidFill>
                <a:effectLst/>
                <a:uLnTx/>
                <a:uFillTx/>
                <a:latin typeface="+mn-ea"/>
                <a:cs typeface="+mn-ea"/>
                <a:sym typeface="+mn-ea"/>
              </a:rPr>
              <a:t>                 </a:t>
            </a:r>
            <a:r>
              <a:rPr lang="zh-CN" altLang="en-US" sz="1600" noProof="0" dirty="0">
                <a:ln>
                  <a:noFill/>
                </a:ln>
                <a:solidFill>
                  <a:schemeClr val="tx1">
                    <a:lumMod val="85000"/>
                    <a:lumOff val="15000"/>
                  </a:schemeClr>
                </a:solidFill>
                <a:effectLst/>
                <a:uLnTx/>
                <a:uFillTx/>
                <a:latin typeface="+mn-ea"/>
                <a:cs typeface="+mn-ea"/>
                <a:sym typeface="+mn-ea"/>
              </a:rPr>
              <a:t>（财税〔2018〕64号）</a:t>
            </a:r>
            <a:endParaRPr lang="zh-CN" altLang="en-US" sz="1600" noProof="0" dirty="0">
              <a:ln>
                <a:noFill/>
              </a:ln>
              <a:solidFill>
                <a:schemeClr val="tx1">
                  <a:lumMod val="85000"/>
                  <a:lumOff val="15000"/>
                </a:schemeClr>
              </a:solidFill>
              <a:effectLst/>
              <a:uLnTx/>
              <a:uFillTx/>
              <a:latin typeface="+mn-ea"/>
              <a:cs typeface="+mn-ea"/>
              <a:sym typeface="+mn-ea"/>
            </a:endParaRPr>
          </a:p>
          <a:p>
            <a:pPr marL="0" marR="0" lvl="0" indent="0" algn="l" defTabSz="914400" rtl="0" fontAlgn="auto">
              <a:lnSpc>
                <a:spcPct val="120000"/>
              </a:lnSpc>
              <a:spcBef>
                <a:spcPts val="0"/>
              </a:spcBef>
              <a:spcAft>
                <a:spcPts val="0"/>
              </a:spcAft>
              <a:buClrTx/>
              <a:buSzTx/>
              <a:buFontTx/>
              <a:buNone/>
              <a:defRPr/>
            </a:pPr>
            <a:r>
              <a:rPr lang="en-US" altLang="zh-CN" sz="1600" noProof="0" dirty="0">
                <a:ln>
                  <a:noFill/>
                </a:ln>
                <a:solidFill>
                  <a:schemeClr val="tx1">
                    <a:lumMod val="85000"/>
                    <a:lumOff val="15000"/>
                  </a:schemeClr>
                </a:solidFill>
                <a:effectLst/>
                <a:uLnTx/>
                <a:uFillTx/>
                <a:latin typeface="+mn-ea"/>
                <a:cs typeface="+mn-ea"/>
                <a:sym typeface="+mn-ea"/>
              </a:rPr>
              <a:t>5.</a:t>
            </a:r>
            <a:r>
              <a:rPr lang="zh-CN" altLang="en-US" sz="1600" noProof="0" dirty="0">
                <a:ln>
                  <a:noFill/>
                </a:ln>
                <a:solidFill>
                  <a:schemeClr val="tx1">
                    <a:lumMod val="85000"/>
                    <a:lumOff val="15000"/>
                  </a:schemeClr>
                </a:solidFill>
                <a:effectLst/>
                <a:uLnTx/>
                <a:uFillTx/>
                <a:latin typeface="+mn-ea"/>
                <a:cs typeface="+mn-ea"/>
                <a:sym typeface="+mn-ea"/>
              </a:rPr>
              <a:t>《财政部 税务总局 科技部关于提高研究开发费用税前加计扣除比例的通知》</a:t>
            </a:r>
            <a:endParaRPr lang="zh-CN" altLang="en-US" sz="1600" noProof="0" dirty="0">
              <a:ln>
                <a:noFill/>
              </a:ln>
              <a:solidFill>
                <a:schemeClr val="tx1">
                  <a:lumMod val="85000"/>
                  <a:lumOff val="15000"/>
                </a:schemeClr>
              </a:solidFill>
              <a:effectLst/>
              <a:uLnTx/>
              <a:uFillTx/>
              <a:latin typeface="+mn-ea"/>
              <a:cs typeface="+mn-ea"/>
              <a:sym typeface="+mn-ea"/>
            </a:endParaRPr>
          </a:p>
          <a:p>
            <a:pPr marL="0" marR="0" lvl="0" indent="0" algn="r" defTabSz="914400" rtl="0" fontAlgn="auto">
              <a:lnSpc>
                <a:spcPct val="120000"/>
              </a:lnSpc>
              <a:spcBef>
                <a:spcPts val="0"/>
              </a:spcBef>
              <a:spcAft>
                <a:spcPts val="0"/>
              </a:spcAft>
              <a:buClrTx/>
              <a:buSzTx/>
              <a:buFontTx/>
              <a:buNone/>
              <a:defRPr/>
            </a:pPr>
            <a:r>
              <a:rPr lang="zh-CN" altLang="en-US" sz="1600" noProof="0" dirty="0">
                <a:ln>
                  <a:noFill/>
                </a:ln>
                <a:solidFill>
                  <a:schemeClr val="tx1">
                    <a:lumMod val="85000"/>
                    <a:lumOff val="15000"/>
                  </a:schemeClr>
                </a:solidFill>
                <a:effectLst/>
                <a:uLnTx/>
                <a:uFillTx/>
                <a:latin typeface="+mn-ea"/>
                <a:cs typeface="+mn-ea"/>
                <a:sym typeface="+mn-ea"/>
              </a:rPr>
              <a:t>（财税〔2018〕99号）</a:t>
            </a:r>
            <a:endParaRPr lang="zh-CN" altLang="en-US" sz="1600" noProof="0" dirty="0">
              <a:ln>
                <a:noFill/>
              </a:ln>
              <a:solidFill>
                <a:schemeClr val="tx1">
                  <a:lumMod val="85000"/>
                  <a:lumOff val="15000"/>
                </a:schemeClr>
              </a:solidFill>
              <a:effectLst/>
              <a:uLnTx/>
              <a:uFillTx/>
              <a:latin typeface="+mn-ea"/>
              <a:cs typeface="+mn-ea"/>
              <a:sym typeface="+mn-ea"/>
            </a:endParaRPr>
          </a:p>
          <a:p>
            <a:pPr marL="0" marR="0" lvl="0" indent="0" algn="l" defTabSz="914400" rtl="0" fontAlgn="auto">
              <a:lnSpc>
                <a:spcPct val="120000"/>
              </a:lnSpc>
              <a:spcBef>
                <a:spcPts val="0"/>
              </a:spcBef>
              <a:spcAft>
                <a:spcPts val="0"/>
              </a:spcAft>
              <a:buClrTx/>
              <a:buSzTx/>
              <a:buFontTx/>
              <a:buNone/>
              <a:defRPr/>
            </a:pPr>
            <a:r>
              <a:rPr lang="en-US" altLang="zh-CN" sz="1600" dirty="0" smtClean="0">
                <a:solidFill>
                  <a:schemeClr val="tx1">
                    <a:lumMod val="85000"/>
                    <a:lumOff val="15000"/>
                  </a:schemeClr>
                </a:solidFill>
                <a:latin typeface="+mn-ea"/>
                <a:cs typeface="+mn-ea"/>
                <a:sym typeface="+mn-ea"/>
              </a:rPr>
              <a:t>6.</a:t>
            </a:r>
            <a:r>
              <a:rPr lang="zh-CN" altLang="en-US" sz="1600" dirty="0" smtClean="0">
                <a:solidFill>
                  <a:schemeClr val="tx1">
                    <a:lumMod val="85000"/>
                    <a:lumOff val="15000"/>
                  </a:schemeClr>
                </a:solidFill>
                <a:latin typeface="+mn-ea"/>
                <a:cs typeface="+mn-ea"/>
                <a:sym typeface="+mn-ea"/>
              </a:rPr>
              <a:t>《财政部 税务总局关于延长部分税收优惠政策执行期限的公告》</a:t>
            </a:r>
            <a:endParaRPr lang="zh-CN" altLang="en-US" sz="1600" dirty="0" smtClean="0">
              <a:solidFill>
                <a:schemeClr val="tx1">
                  <a:lumMod val="85000"/>
                  <a:lumOff val="15000"/>
                </a:schemeClr>
              </a:solidFill>
              <a:latin typeface="+mn-ea"/>
              <a:cs typeface="+mn-ea"/>
              <a:sym typeface="+mn-ea"/>
            </a:endParaRPr>
          </a:p>
          <a:p>
            <a:pPr marL="0" marR="0" lvl="0" indent="0" algn="r" defTabSz="914400" rtl="0" fontAlgn="auto">
              <a:lnSpc>
                <a:spcPct val="120000"/>
              </a:lnSpc>
              <a:spcBef>
                <a:spcPts val="0"/>
              </a:spcBef>
              <a:spcAft>
                <a:spcPts val="0"/>
              </a:spcAft>
              <a:buClrTx/>
              <a:buSzTx/>
              <a:buFontTx/>
              <a:buNone/>
              <a:defRPr/>
            </a:pPr>
            <a:r>
              <a:rPr lang="zh-CN" altLang="en-US" sz="1600" dirty="0">
                <a:solidFill>
                  <a:schemeClr val="tx1">
                    <a:lumMod val="85000"/>
                    <a:lumOff val="15000"/>
                  </a:schemeClr>
                </a:solidFill>
                <a:latin typeface="+mn-ea"/>
                <a:cs typeface="+mn-ea"/>
                <a:sym typeface="+mn-ea"/>
              </a:rPr>
              <a:t>（财政部 税务总局公告</a:t>
            </a:r>
            <a:r>
              <a:rPr lang="en-US" altLang="zh-CN" sz="1600" dirty="0">
                <a:solidFill>
                  <a:schemeClr val="tx1">
                    <a:lumMod val="85000"/>
                    <a:lumOff val="15000"/>
                  </a:schemeClr>
                </a:solidFill>
                <a:latin typeface="+mn-ea"/>
                <a:cs typeface="+mn-ea"/>
                <a:sym typeface="+mn-ea"/>
              </a:rPr>
              <a:t>2021</a:t>
            </a:r>
            <a:r>
              <a:rPr lang="zh-CN" altLang="en-US" sz="1600" dirty="0">
                <a:solidFill>
                  <a:schemeClr val="tx1">
                    <a:lumMod val="85000"/>
                    <a:lumOff val="15000"/>
                  </a:schemeClr>
                </a:solidFill>
                <a:latin typeface="+mn-ea"/>
                <a:cs typeface="+mn-ea"/>
                <a:sym typeface="+mn-ea"/>
              </a:rPr>
              <a:t>年</a:t>
            </a:r>
            <a:r>
              <a:rPr lang="zh-CN" altLang="en-US" sz="1600" dirty="0" smtClean="0">
                <a:solidFill>
                  <a:schemeClr val="tx1">
                    <a:lumMod val="85000"/>
                    <a:lumOff val="15000"/>
                  </a:schemeClr>
                </a:solidFill>
                <a:latin typeface="+mn-ea"/>
                <a:cs typeface="+mn-ea"/>
                <a:sym typeface="+mn-ea"/>
              </a:rPr>
              <a:t>第</a:t>
            </a:r>
            <a:r>
              <a:rPr lang="en-US" altLang="zh-CN" sz="1600" dirty="0" smtClean="0">
                <a:solidFill>
                  <a:schemeClr val="tx1">
                    <a:lumMod val="85000"/>
                    <a:lumOff val="15000"/>
                  </a:schemeClr>
                </a:solidFill>
                <a:latin typeface="+mn-ea"/>
                <a:cs typeface="+mn-ea"/>
                <a:sym typeface="+mn-ea"/>
              </a:rPr>
              <a:t>6</a:t>
            </a:r>
            <a:r>
              <a:rPr lang="zh-CN" altLang="en-US" sz="1600" dirty="0" smtClean="0">
                <a:solidFill>
                  <a:schemeClr val="tx1">
                    <a:lumMod val="85000"/>
                    <a:lumOff val="15000"/>
                  </a:schemeClr>
                </a:solidFill>
                <a:latin typeface="+mn-ea"/>
                <a:cs typeface="+mn-ea"/>
                <a:sym typeface="+mn-ea"/>
              </a:rPr>
              <a:t>号</a:t>
            </a:r>
            <a:r>
              <a:rPr lang="zh-CN" altLang="en-US" sz="1600" dirty="0">
                <a:solidFill>
                  <a:schemeClr val="tx1">
                    <a:lumMod val="85000"/>
                    <a:lumOff val="15000"/>
                  </a:schemeClr>
                </a:solidFill>
                <a:latin typeface="+mn-ea"/>
                <a:cs typeface="+mn-ea"/>
                <a:sym typeface="+mn-ea"/>
              </a:rPr>
              <a:t>）</a:t>
            </a:r>
            <a:endParaRPr lang="zh-CN" altLang="en-US" sz="1600" dirty="0">
              <a:solidFill>
                <a:schemeClr val="tx1">
                  <a:lumMod val="85000"/>
                  <a:lumOff val="15000"/>
                </a:schemeClr>
              </a:solidFill>
              <a:latin typeface="+mn-ea"/>
              <a:cs typeface="+mn-ea"/>
              <a:sym typeface="+mn-ea"/>
            </a:endParaRPr>
          </a:p>
          <a:p>
            <a:pPr marL="0" marR="0" lvl="0" indent="0" algn="l" defTabSz="914400" rtl="0" fontAlgn="auto">
              <a:lnSpc>
                <a:spcPct val="120000"/>
              </a:lnSpc>
              <a:spcBef>
                <a:spcPts val="0"/>
              </a:spcBef>
              <a:spcAft>
                <a:spcPts val="0"/>
              </a:spcAft>
              <a:buClrTx/>
              <a:buSzTx/>
              <a:buFontTx/>
              <a:buNone/>
              <a:defRPr/>
            </a:pPr>
            <a:r>
              <a:rPr lang="en-US" altLang="zh-CN" sz="1600" dirty="0">
                <a:solidFill>
                  <a:schemeClr val="tx1">
                    <a:lumMod val="85000"/>
                    <a:lumOff val="15000"/>
                  </a:schemeClr>
                </a:solidFill>
                <a:latin typeface="+mn-ea"/>
                <a:cs typeface="+mn-ea"/>
                <a:sym typeface="+mn-ea"/>
              </a:rPr>
              <a:t>7.</a:t>
            </a:r>
            <a:r>
              <a:rPr lang="zh-CN" altLang="en-US" sz="1600" dirty="0">
                <a:solidFill>
                  <a:schemeClr val="tx1">
                    <a:lumMod val="85000"/>
                    <a:lumOff val="15000"/>
                  </a:schemeClr>
                </a:solidFill>
                <a:latin typeface="+mn-ea"/>
                <a:cs typeface="+mn-ea"/>
                <a:sym typeface="+mn-ea"/>
              </a:rPr>
              <a:t>《财政部 税务总局关于进一步完善研发费用税前加计扣除政策的公告》</a:t>
            </a:r>
            <a:endParaRPr lang="zh-CN" altLang="en-US" sz="1600" dirty="0">
              <a:solidFill>
                <a:schemeClr val="tx1">
                  <a:lumMod val="85000"/>
                  <a:lumOff val="15000"/>
                </a:schemeClr>
              </a:solidFill>
              <a:latin typeface="+mn-ea"/>
              <a:cs typeface="+mn-ea"/>
              <a:sym typeface="+mn-ea"/>
            </a:endParaRPr>
          </a:p>
          <a:p>
            <a:pPr marL="0" marR="0" lvl="0" indent="0" algn="r" defTabSz="914400" rtl="0" fontAlgn="auto">
              <a:lnSpc>
                <a:spcPct val="120000"/>
              </a:lnSpc>
              <a:spcBef>
                <a:spcPts val="0"/>
              </a:spcBef>
              <a:spcAft>
                <a:spcPts val="0"/>
              </a:spcAft>
              <a:buClrTx/>
              <a:buSzTx/>
              <a:buFontTx/>
              <a:buNone/>
              <a:defRPr/>
            </a:pPr>
            <a:r>
              <a:rPr lang="zh-CN" altLang="en-US" sz="1600" dirty="0">
                <a:solidFill>
                  <a:schemeClr val="tx1">
                    <a:lumMod val="85000"/>
                    <a:lumOff val="15000"/>
                  </a:schemeClr>
                </a:solidFill>
                <a:latin typeface="+mn-ea"/>
                <a:cs typeface="+mn-ea"/>
                <a:sym typeface="+mn-ea"/>
              </a:rPr>
              <a:t>（财政部 税务总局公告</a:t>
            </a:r>
            <a:r>
              <a:rPr lang="en-US" altLang="zh-CN" sz="1600" dirty="0">
                <a:solidFill>
                  <a:schemeClr val="tx1">
                    <a:lumMod val="85000"/>
                    <a:lumOff val="15000"/>
                  </a:schemeClr>
                </a:solidFill>
                <a:latin typeface="+mn-ea"/>
                <a:cs typeface="+mn-ea"/>
                <a:sym typeface="+mn-ea"/>
              </a:rPr>
              <a:t>2021</a:t>
            </a:r>
            <a:r>
              <a:rPr lang="zh-CN" altLang="en-US" sz="1600" dirty="0">
                <a:solidFill>
                  <a:schemeClr val="tx1">
                    <a:lumMod val="85000"/>
                    <a:lumOff val="15000"/>
                  </a:schemeClr>
                </a:solidFill>
                <a:latin typeface="+mn-ea"/>
                <a:cs typeface="+mn-ea"/>
                <a:sym typeface="+mn-ea"/>
              </a:rPr>
              <a:t>年第</a:t>
            </a:r>
            <a:r>
              <a:rPr lang="en-US" altLang="zh-CN" sz="1600" dirty="0">
                <a:solidFill>
                  <a:schemeClr val="tx1">
                    <a:lumMod val="85000"/>
                    <a:lumOff val="15000"/>
                  </a:schemeClr>
                </a:solidFill>
                <a:latin typeface="+mn-ea"/>
                <a:cs typeface="+mn-ea"/>
                <a:sym typeface="+mn-ea"/>
              </a:rPr>
              <a:t>13</a:t>
            </a:r>
            <a:r>
              <a:rPr lang="zh-CN" altLang="en-US" sz="1600" dirty="0">
                <a:solidFill>
                  <a:schemeClr val="tx1">
                    <a:lumMod val="85000"/>
                    <a:lumOff val="15000"/>
                  </a:schemeClr>
                </a:solidFill>
                <a:latin typeface="+mn-ea"/>
                <a:cs typeface="+mn-ea"/>
                <a:sym typeface="+mn-ea"/>
              </a:rPr>
              <a:t>号）</a:t>
            </a:r>
            <a:endParaRPr lang="zh-CN" altLang="en-US" sz="1600" dirty="0">
              <a:solidFill>
                <a:schemeClr val="tx1">
                  <a:lumMod val="85000"/>
                  <a:lumOff val="15000"/>
                </a:schemeClr>
              </a:solidFill>
              <a:latin typeface="+mn-ea"/>
              <a:cs typeface="+mn-ea"/>
            </a:endParaRPr>
          </a:p>
          <a:p>
            <a:pPr marL="0" marR="0" lvl="0" indent="0" algn="l" defTabSz="914400" rtl="0" fontAlgn="auto">
              <a:lnSpc>
                <a:spcPct val="120000"/>
              </a:lnSpc>
              <a:spcBef>
                <a:spcPts val="0"/>
              </a:spcBef>
              <a:spcAft>
                <a:spcPts val="0"/>
              </a:spcAft>
              <a:buClrTx/>
              <a:buSzTx/>
              <a:buFontTx/>
              <a:buNone/>
              <a:defRPr/>
            </a:pPr>
            <a:r>
              <a:rPr kumimoji="0" lang="en-US" altLang="zh-CN" sz="1600" i="0" u="none" strike="noStrike" kern="1200" cap="none" spc="0" normalizeH="0" baseline="0" noProof="0" dirty="0">
                <a:ln>
                  <a:noFill/>
                </a:ln>
                <a:solidFill>
                  <a:schemeClr val="tx1">
                    <a:lumMod val="85000"/>
                    <a:lumOff val="15000"/>
                  </a:schemeClr>
                </a:solidFill>
                <a:effectLst/>
                <a:uLnTx/>
                <a:uFillTx/>
                <a:latin typeface="+mn-ea"/>
                <a:cs typeface="+mn-ea"/>
              </a:rPr>
              <a:t>8.</a:t>
            </a:r>
            <a:r>
              <a:rPr kumimoji="0" lang="zh-CN" altLang="en-US" sz="1600" i="0" u="none" strike="noStrike" kern="1200" cap="none" spc="0" normalizeH="0" baseline="0" noProof="0" dirty="0">
                <a:ln>
                  <a:noFill/>
                </a:ln>
                <a:solidFill>
                  <a:schemeClr val="tx1">
                    <a:lumMod val="85000"/>
                    <a:lumOff val="15000"/>
                  </a:schemeClr>
                </a:solidFill>
                <a:effectLst/>
                <a:uLnTx/>
                <a:uFillTx/>
                <a:latin typeface="+mn-ea"/>
                <a:cs typeface="+mn-ea"/>
              </a:rPr>
              <a:t>《国家税务总局关于进一步落实研发费用加计扣除政策有关问题的公告》</a:t>
            </a:r>
            <a:endParaRPr kumimoji="0" lang="zh-CN" altLang="en-US" sz="1600" i="0" u="none" strike="noStrike" kern="1200" cap="none" spc="0" normalizeH="0" baseline="0" noProof="0" dirty="0">
              <a:ln>
                <a:noFill/>
              </a:ln>
              <a:solidFill>
                <a:schemeClr val="tx1">
                  <a:lumMod val="85000"/>
                  <a:lumOff val="15000"/>
                </a:schemeClr>
              </a:solidFill>
              <a:effectLst/>
              <a:uLnTx/>
              <a:uFillTx/>
              <a:latin typeface="+mn-ea"/>
              <a:cs typeface="+mn-ea"/>
            </a:endParaRPr>
          </a:p>
          <a:p>
            <a:pPr marL="0" marR="0" lvl="0" indent="0" algn="r" defTabSz="914400" rtl="0" fontAlgn="auto">
              <a:lnSpc>
                <a:spcPct val="120000"/>
              </a:lnSpc>
              <a:spcBef>
                <a:spcPts val="0"/>
              </a:spcBef>
              <a:spcAft>
                <a:spcPts val="0"/>
              </a:spcAft>
              <a:buClrTx/>
              <a:buSzTx/>
              <a:buFontTx/>
              <a:buNone/>
              <a:defRPr/>
            </a:pPr>
            <a:r>
              <a:rPr kumimoji="0" lang="zh-CN" altLang="en-US" sz="1600" i="0" u="none" strike="noStrike" kern="1200" cap="none" spc="0" normalizeH="0" baseline="0" noProof="0" dirty="0">
                <a:ln>
                  <a:noFill/>
                </a:ln>
                <a:solidFill>
                  <a:schemeClr val="tx1">
                    <a:lumMod val="85000"/>
                    <a:lumOff val="15000"/>
                  </a:schemeClr>
                </a:solidFill>
                <a:effectLst/>
                <a:uLnTx/>
                <a:uFillTx/>
                <a:latin typeface="+mn-ea"/>
                <a:cs typeface="+mn-ea"/>
              </a:rPr>
              <a:t>（国家税务总局公告2021年第28号）</a:t>
            </a:r>
            <a:endParaRPr kumimoji="0" lang="zh-CN" altLang="en-US" sz="1600" i="0" u="none" strike="noStrike" kern="1200" cap="none" spc="0" normalizeH="0" baseline="0" noProof="0" dirty="0">
              <a:ln>
                <a:noFill/>
              </a:ln>
              <a:solidFill>
                <a:schemeClr val="tx1">
                  <a:lumMod val="85000"/>
                  <a:lumOff val="15000"/>
                </a:schemeClr>
              </a:solidFill>
              <a:effectLst/>
              <a:uLnTx/>
              <a:uFillTx/>
              <a:latin typeface="+mn-ea"/>
              <a:cs typeface="+mn-ea"/>
            </a:endParaRPr>
          </a:p>
        </p:txBody>
      </p:sp>
      <p:sp>
        <p:nvSpPr>
          <p:cNvPr id="78" name="矩形 77"/>
          <p:cNvSpPr/>
          <p:nvPr/>
        </p:nvSpPr>
        <p:spPr>
          <a:xfrm>
            <a:off x="5003038" y="2203450"/>
            <a:ext cx="6765925" cy="3683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schemeClr val="tx1">
                  <a:lumMod val="85000"/>
                  <a:lumOff val="15000"/>
                </a:schemeClr>
              </a:solidFill>
              <a:effectLst/>
              <a:uLnTx/>
              <a:uFillTx/>
              <a:ea typeface="微软雅黑" panose="020B0503020204020204" pitchFamily="34" charset="-122"/>
              <a:cs typeface="+mn-cs"/>
            </a:endParaRPr>
          </a:p>
        </p:txBody>
      </p:sp>
      <p:grpSp>
        <p:nvGrpSpPr>
          <p:cNvPr id="2" name="组合 1"/>
          <p:cNvGrpSpPr/>
          <p:nvPr/>
        </p:nvGrpSpPr>
        <p:grpSpPr>
          <a:xfrm>
            <a:off x="1292449" y="1115060"/>
            <a:ext cx="2519144" cy="5570855"/>
            <a:chOff x="1961104" y="1655445"/>
            <a:chExt cx="2519144" cy="5570855"/>
          </a:xfrm>
        </p:grpSpPr>
        <p:cxnSp>
          <p:nvCxnSpPr>
            <p:cNvPr id="15" name="直接连接符 14"/>
            <p:cNvCxnSpPr/>
            <p:nvPr/>
          </p:nvCxnSpPr>
          <p:spPr>
            <a:xfrm>
              <a:off x="4208145" y="1655445"/>
              <a:ext cx="29210" cy="5570855"/>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3831469" y="1729511"/>
              <a:ext cx="636079" cy="755135"/>
              <a:chOff x="6387251" y="1303035"/>
              <a:chExt cx="898515" cy="1066692"/>
            </a:xfrm>
            <a:solidFill>
              <a:srgbClr val="C00000"/>
            </a:solidFill>
          </p:grpSpPr>
          <p:grpSp>
            <p:nvGrpSpPr>
              <p:cNvPr id="17" name="组合 16"/>
              <p:cNvGrpSpPr/>
              <p:nvPr/>
            </p:nvGrpSpPr>
            <p:grpSpPr>
              <a:xfrm>
                <a:off x="6387251" y="1303035"/>
                <a:ext cx="898515" cy="1066692"/>
                <a:chOff x="3804578" y="1052612"/>
                <a:chExt cx="4312870" cy="5120117"/>
              </a:xfrm>
              <a:grpFill/>
            </p:grpSpPr>
            <p:sp>
              <p:nvSpPr>
                <p:cNvPr id="19" name="矩形: 圆角 8"/>
                <p:cNvSpPr/>
                <p:nvPr/>
              </p:nvSpPr>
              <p:spPr>
                <a:xfrm rot="13002011">
                  <a:off x="5161853" y="4880306"/>
                  <a:ext cx="131444" cy="9966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anose="02010600030101010101" pitchFamily="2" charset="-122"/>
                    <a:cs typeface="+mn-cs"/>
                  </a:endParaRPr>
                </a:p>
              </p:txBody>
            </p:sp>
            <p:sp>
              <p:nvSpPr>
                <p:cNvPr id="20" name="矩形: 圆角 9"/>
                <p:cNvSpPr/>
                <p:nvPr/>
              </p:nvSpPr>
              <p:spPr>
                <a:xfrm rot="12999486">
                  <a:off x="5017341" y="3868683"/>
                  <a:ext cx="188596" cy="14404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anose="02010600030101010101" pitchFamily="2" charset="-122"/>
                    <a:cs typeface="+mn-cs"/>
                  </a:endParaRPr>
                </a:p>
              </p:txBody>
            </p:sp>
            <p:sp>
              <p:nvSpPr>
                <p:cNvPr id="21" name="矩形: 圆角 9"/>
                <p:cNvSpPr/>
                <p:nvPr/>
              </p:nvSpPr>
              <p:spPr>
                <a:xfrm rot="12999486" flipH="1">
                  <a:off x="4851625" y="4504875"/>
                  <a:ext cx="89930" cy="16678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anose="02010600030101010101" pitchFamily="2" charset="-122"/>
                    <a:cs typeface="+mn-cs"/>
                  </a:endParaRPr>
                </a:p>
              </p:txBody>
            </p:sp>
            <p:sp>
              <p:nvSpPr>
                <p:cNvPr id="22" name="矩形: 圆角 8"/>
                <p:cNvSpPr/>
                <p:nvPr/>
              </p:nvSpPr>
              <p:spPr>
                <a:xfrm rot="13002011" flipH="1">
                  <a:off x="6971871" y="1415388"/>
                  <a:ext cx="159894" cy="65054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anose="02010600030101010101" pitchFamily="2" charset="-122"/>
                    <a:cs typeface="+mn-cs"/>
                  </a:endParaRPr>
                </a:p>
              </p:txBody>
            </p:sp>
            <p:sp>
              <p:nvSpPr>
                <p:cNvPr id="23" name="矩形: 圆角 9"/>
                <p:cNvSpPr/>
                <p:nvPr/>
              </p:nvSpPr>
              <p:spPr>
                <a:xfrm rot="12999486" flipH="1">
                  <a:off x="7536896" y="1052612"/>
                  <a:ext cx="67740" cy="116388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anose="02010600030101010101" pitchFamily="2" charset="-122"/>
                    <a:cs typeface="+mn-cs"/>
                  </a:endParaRPr>
                </a:p>
              </p:txBody>
            </p:sp>
            <p:sp>
              <p:nvSpPr>
                <p:cNvPr id="24" name="椭圆 23"/>
                <p:cNvSpPr/>
                <p:nvPr/>
              </p:nvSpPr>
              <p:spPr>
                <a:xfrm>
                  <a:off x="4215113" y="1548113"/>
                  <a:ext cx="3761773" cy="3761773"/>
                </a:xfrm>
                <a:prstGeom prst="ellipse">
                  <a:avLst/>
                </a:prstGeom>
                <a:solidFill>
                  <a:srgbClr val="597AA0"/>
                </a:solidFill>
                <a:ln w="15875">
                  <a:solidFill>
                    <a:srgbClr val="597AA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anose="02010600030101010101" pitchFamily="2" charset="-122"/>
                    <a:cs typeface="+mn-cs"/>
                  </a:endParaRPr>
                </a:p>
              </p:txBody>
            </p:sp>
            <p:sp>
              <p:nvSpPr>
                <p:cNvPr id="25" name="矩形: 圆角 8"/>
                <p:cNvSpPr/>
                <p:nvPr/>
              </p:nvSpPr>
              <p:spPr>
                <a:xfrm rot="13002011" flipH="1">
                  <a:off x="7950533" y="1487398"/>
                  <a:ext cx="166915" cy="83481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anose="02010600030101010101" pitchFamily="2" charset="-122"/>
                    <a:cs typeface="+mn-cs"/>
                  </a:endParaRPr>
                </a:p>
              </p:txBody>
            </p:sp>
            <p:sp>
              <p:nvSpPr>
                <p:cNvPr id="26" name="矩形: 圆角 8"/>
                <p:cNvSpPr/>
                <p:nvPr/>
              </p:nvSpPr>
              <p:spPr>
                <a:xfrm rot="13002011" flipH="1">
                  <a:off x="7480587" y="5047910"/>
                  <a:ext cx="88434" cy="57752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anose="02010600030101010101" pitchFamily="2" charset="-122"/>
                    <a:cs typeface="+mn-cs"/>
                  </a:endParaRPr>
                </a:p>
              </p:txBody>
            </p:sp>
            <p:sp>
              <p:nvSpPr>
                <p:cNvPr id="27" name="矩形: 圆角 8"/>
                <p:cNvSpPr/>
                <p:nvPr/>
              </p:nvSpPr>
              <p:spPr>
                <a:xfrm rot="13002011" flipH="1">
                  <a:off x="3804578" y="3552146"/>
                  <a:ext cx="45719" cy="44956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anose="02010600030101010101" pitchFamily="2" charset="-122"/>
                    <a:cs typeface="+mn-cs"/>
                  </a:endParaRPr>
                </a:p>
              </p:txBody>
            </p:sp>
            <p:sp>
              <p:nvSpPr>
                <p:cNvPr id="28" name="椭圆 27"/>
                <p:cNvSpPr/>
                <p:nvPr/>
              </p:nvSpPr>
              <p:spPr>
                <a:xfrm flipV="1">
                  <a:off x="6556090" y="1250792"/>
                  <a:ext cx="194020" cy="194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anose="02010600030101010101" pitchFamily="2" charset="-122"/>
                    <a:cs typeface="+mn-cs"/>
                  </a:endParaRPr>
                </a:p>
              </p:txBody>
            </p:sp>
            <p:sp>
              <p:nvSpPr>
                <p:cNvPr id="29" name="椭圆 28"/>
                <p:cNvSpPr/>
                <p:nvPr/>
              </p:nvSpPr>
              <p:spPr>
                <a:xfrm flipV="1">
                  <a:off x="4285488" y="5141434"/>
                  <a:ext cx="101814" cy="1018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anose="02010600030101010101" pitchFamily="2" charset="-122"/>
                    <a:cs typeface="+mn-cs"/>
                  </a:endParaRPr>
                </a:p>
              </p:txBody>
            </p:sp>
          </p:grpSp>
          <p:sp>
            <p:nvSpPr>
              <p:cNvPr id="18" name="文本框 17"/>
              <p:cNvSpPr txBox="1"/>
              <p:nvPr/>
            </p:nvSpPr>
            <p:spPr>
              <a:xfrm>
                <a:off x="6584935" y="1480280"/>
                <a:ext cx="503145" cy="6521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a:ln>
                      <a:noFill/>
                    </a:ln>
                    <a:solidFill>
                      <a:schemeClr val="bg1"/>
                    </a:solidFill>
                    <a:effectLst/>
                    <a:uLnTx/>
                    <a:uFillTx/>
                    <a:ea typeface="微软雅黑" panose="020B0503020204020204" pitchFamily="34" charset="-122"/>
                    <a:cs typeface="+mn-cs"/>
                  </a:rPr>
                  <a:t>1</a:t>
                </a:r>
                <a:endParaRPr kumimoji="0" lang="en-US" altLang="zh-CN" sz="2400" b="1" i="0" u="none" strike="noStrike" kern="1200" cap="none" spc="0" normalizeH="0" baseline="0" noProof="0">
                  <a:ln>
                    <a:noFill/>
                  </a:ln>
                  <a:solidFill>
                    <a:schemeClr val="bg1"/>
                  </a:solidFill>
                  <a:effectLst/>
                  <a:uLnTx/>
                  <a:uFillTx/>
                  <a:ea typeface="微软雅黑" panose="020B0503020204020204" pitchFamily="34" charset="-122"/>
                  <a:cs typeface="+mn-cs"/>
                </a:endParaRPr>
              </a:p>
            </p:txBody>
          </p:sp>
        </p:grpSp>
        <p:grpSp>
          <p:nvGrpSpPr>
            <p:cNvPr id="30" name="组合 29"/>
            <p:cNvGrpSpPr/>
            <p:nvPr/>
          </p:nvGrpSpPr>
          <p:grpSpPr>
            <a:xfrm>
              <a:off x="3831469" y="2809974"/>
              <a:ext cx="640748" cy="755135"/>
              <a:chOff x="6387251" y="1303035"/>
              <a:chExt cx="905111" cy="1066692"/>
            </a:xfrm>
            <a:solidFill>
              <a:srgbClr val="C00000"/>
            </a:solidFill>
          </p:grpSpPr>
          <p:grpSp>
            <p:nvGrpSpPr>
              <p:cNvPr id="31" name="组合 30"/>
              <p:cNvGrpSpPr/>
              <p:nvPr/>
            </p:nvGrpSpPr>
            <p:grpSpPr>
              <a:xfrm>
                <a:off x="6387251" y="1303035"/>
                <a:ext cx="905111" cy="1066692"/>
                <a:chOff x="3804578" y="1052612"/>
                <a:chExt cx="4344531" cy="5120117"/>
              </a:xfrm>
              <a:grpFill/>
            </p:grpSpPr>
            <p:sp>
              <p:nvSpPr>
                <p:cNvPr id="33" name="矩形: 圆角 8"/>
                <p:cNvSpPr/>
                <p:nvPr/>
              </p:nvSpPr>
              <p:spPr>
                <a:xfrm rot="13002011">
                  <a:off x="5161853" y="4880306"/>
                  <a:ext cx="131444" cy="9966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anose="02010600030101010101" pitchFamily="2" charset="-122"/>
                    <a:cs typeface="+mn-cs"/>
                  </a:endParaRPr>
                </a:p>
              </p:txBody>
            </p:sp>
            <p:sp>
              <p:nvSpPr>
                <p:cNvPr id="34" name="矩形: 圆角 9"/>
                <p:cNvSpPr/>
                <p:nvPr/>
              </p:nvSpPr>
              <p:spPr>
                <a:xfrm rot="12999486">
                  <a:off x="5017341" y="3868683"/>
                  <a:ext cx="188596" cy="14404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anose="02010600030101010101" pitchFamily="2" charset="-122"/>
                    <a:cs typeface="+mn-cs"/>
                  </a:endParaRPr>
                </a:p>
              </p:txBody>
            </p:sp>
            <p:sp>
              <p:nvSpPr>
                <p:cNvPr id="35" name="矩形: 圆角 9"/>
                <p:cNvSpPr/>
                <p:nvPr/>
              </p:nvSpPr>
              <p:spPr>
                <a:xfrm rot="12999486" flipH="1">
                  <a:off x="4851625" y="4504875"/>
                  <a:ext cx="89930" cy="16678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anose="02010600030101010101" pitchFamily="2" charset="-122"/>
                    <a:cs typeface="+mn-cs"/>
                  </a:endParaRPr>
                </a:p>
              </p:txBody>
            </p:sp>
            <p:sp>
              <p:nvSpPr>
                <p:cNvPr id="36" name="矩形: 圆角 8"/>
                <p:cNvSpPr/>
                <p:nvPr/>
              </p:nvSpPr>
              <p:spPr>
                <a:xfrm rot="13002011" flipH="1">
                  <a:off x="6971871" y="1415388"/>
                  <a:ext cx="159894" cy="65054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anose="02010600030101010101" pitchFamily="2" charset="-122"/>
                    <a:cs typeface="+mn-cs"/>
                  </a:endParaRPr>
                </a:p>
              </p:txBody>
            </p:sp>
            <p:sp>
              <p:nvSpPr>
                <p:cNvPr id="37" name="矩形: 圆角 9"/>
                <p:cNvSpPr/>
                <p:nvPr/>
              </p:nvSpPr>
              <p:spPr>
                <a:xfrm rot="12999486" flipH="1">
                  <a:off x="7536896" y="1052612"/>
                  <a:ext cx="67740" cy="116388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anose="02010600030101010101" pitchFamily="2" charset="-122"/>
                    <a:cs typeface="+mn-cs"/>
                  </a:endParaRPr>
                </a:p>
              </p:txBody>
            </p:sp>
            <p:sp>
              <p:nvSpPr>
                <p:cNvPr id="38" name="椭圆 37"/>
                <p:cNvSpPr/>
                <p:nvPr/>
              </p:nvSpPr>
              <p:spPr>
                <a:xfrm>
                  <a:off x="4387336" y="1896861"/>
                  <a:ext cx="3761773" cy="3761773"/>
                </a:xfrm>
                <a:prstGeom prst="ellipse">
                  <a:avLst/>
                </a:prstGeom>
                <a:solidFill>
                  <a:schemeClr val="accent2"/>
                </a:solidFill>
                <a:ln w="15875">
                  <a:solidFill>
                    <a:srgbClr val="F8F8F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anose="02010600030101010101" pitchFamily="2" charset="-122"/>
                    <a:cs typeface="+mn-cs"/>
                  </a:endParaRPr>
                </a:p>
              </p:txBody>
            </p:sp>
            <p:sp>
              <p:nvSpPr>
                <p:cNvPr id="39" name="矩形: 圆角 8"/>
                <p:cNvSpPr/>
                <p:nvPr/>
              </p:nvSpPr>
              <p:spPr>
                <a:xfrm rot="13002011" flipH="1">
                  <a:off x="7950533" y="1487398"/>
                  <a:ext cx="166915" cy="83481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anose="02010600030101010101" pitchFamily="2" charset="-122"/>
                    <a:cs typeface="+mn-cs"/>
                  </a:endParaRPr>
                </a:p>
              </p:txBody>
            </p:sp>
            <p:sp>
              <p:nvSpPr>
                <p:cNvPr id="40" name="矩形: 圆角 8"/>
                <p:cNvSpPr/>
                <p:nvPr/>
              </p:nvSpPr>
              <p:spPr>
                <a:xfrm rot="13002011" flipH="1">
                  <a:off x="7480587" y="5047910"/>
                  <a:ext cx="88434" cy="57752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anose="02010600030101010101" pitchFamily="2" charset="-122"/>
                    <a:cs typeface="+mn-cs"/>
                  </a:endParaRPr>
                </a:p>
              </p:txBody>
            </p:sp>
            <p:sp>
              <p:nvSpPr>
                <p:cNvPr id="41" name="矩形: 圆角 8"/>
                <p:cNvSpPr/>
                <p:nvPr/>
              </p:nvSpPr>
              <p:spPr>
                <a:xfrm rot="13002011" flipH="1">
                  <a:off x="3804578" y="3552146"/>
                  <a:ext cx="45719" cy="44956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anose="02010600030101010101" pitchFamily="2" charset="-122"/>
                    <a:cs typeface="+mn-cs"/>
                  </a:endParaRPr>
                </a:p>
              </p:txBody>
            </p:sp>
            <p:sp>
              <p:nvSpPr>
                <p:cNvPr id="42" name="椭圆 41"/>
                <p:cNvSpPr/>
                <p:nvPr/>
              </p:nvSpPr>
              <p:spPr>
                <a:xfrm flipV="1">
                  <a:off x="6556090" y="1250792"/>
                  <a:ext cx="194020" cy="194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anose="02010600030101010101" pitchFamily="2" charset="-122"/>
                    <a:cs typeface="+mn-cs"/>
                  </a:endParaRPr>
                </a:p>
              </p:txBody>
            </p:sp>
            <p:sp>
              <p:nvSpPr>
                <p:cNvPr id="43" name="椭圆 42"/>
                <p:cNvSpPr/>
                <p:nvPr/>
              </p:nvSpPr>
              <p:spPr>
                <a:xfrm flipV="1">
                  <a:off x="4285488" y="5141434"/>
                  <a:ext cx="101814" cy="1018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anose="02010600030101010101" pitchFamily="2" charset="-122"/>
                    <a:cs typeface="+mn-cs"/>
                  </a:endParaRPr>
                </a:p>
              </p:txBody>
            </p:sp>
          </p:grpSp>
          <p:sp>
            <p:nvSpPr>
              <p:cNvPr id="32" name="文本框 31"/>
              <p:cNvSpPr txBox="1"/>
              <p:nvPr/>
            </p:nvSpPr>
            <p:spPr>
              <a:xfrm>
                <a:off x="6649519" y="1560113"/>
                <a:ext cx="503145" cy="6521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ea typeface="微软雅黑" panose="020B0503020204020204" pitchFamily="34" charset="-122"/>
                    <a:cs typeface="+mn-cs"/>
                  </a:rPr>
                  <a:t>2</a:t>
                </a:r>
                <a:endParaRPr kumimoji="0" lang="en-US" altLang="zh-CN" sz="2400" b="1" i="0" u="none" strike="noStrike" kern="1200" cap="none" spc="0" normalizeH="0" baseline="0" noProof="0" dirty="0">
                  <a:ln>
                    <a:noFill/>
                  </a:ln>
                  <a:solidFill>
                    <a:schemeClr val="bg1"/>
                  </a:solidFill>
                  <a:effectLst/>
                  <a:uLnTx/>
                  <a:uFillTx/>
                  <a:ea typeface="微软雅黑" panose="020B0503020204020204" pitchFamily="34" charset="-122"/>
                  <a:cs typeface="+mn-cs"/>
                </a:endParaRPr>
              </a:p>
            </p:txBody>
          </p:sp>
        </p:grpSp>
        <p:grpSp>
          <p:nvGrpSpPr>
            <p:cNvPr id="44" name="组合 43"/>
            <p:cNvGrpSpPr/>
            <p:nvPr/>
          </p:nvGrpSpPr>
          <p:grpSpPr>
            <a:xfrm>
              <a:off x="3831469" y="3890437"/>
              <a:ext cx="640113" cy="793614"/>
              <a:chOff x="6387251" y="1303035"/>
              <a:chExt cx="904213" cy="1121048"/>
            </a:xfrm>
            <a:solidFill>
              <a:srgbClr val="C00000"/>
            </a:solidFill>
          </p:grpSpPr>
          <p:grpSp>
            <p:nvGrpSpPr>
              <p:cNvPr id="45" name="组合 44"/>
              <p:cNvGrpSpPr/>
              <p:nvPr/>
            </p:nvGrpSpPr>
            <p:grpSpPr>
              <a:xfrm>
                <a:off x="6387251" y="1303035"/>
                <a:ext cx="904213" cy="1121048"/>
                <a:chOff x="3804578" y="1052612"/>
                <a:chExt cx="4340222" cy="5381022"/>
              </a:xfrm>
              <a:grpFill/>
            </p:grpSpPr>
            <p:sp>
              <p:nvSpPr>
                <p:cNvPr id="47" name="矩形: 圆角 8"/>
                <p:cNvSpPr/>
                <p:nvPr/>
              </p:nvSpPr>
              <p:spPr>
                <a:xfrm rot="13002011">
                  <a:off x="5161853" y="4880306"/>
                  <a:ext cx="131444" cy="9966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anose="02010600030101010101" pitchFamily="2" charset="-122"/>
                    <a:cs typeface="+mn-cs"/>
                  </a:endParaRPr>
                </a:p>
              </p:txBody>
            </p:sp>
            <p:sp>
              <p:nvSpPr>
                <p:cNvPr id="48" name="矩形: 圆角 9"/>
                <p:cNvSpPr/>
                <p:nvPr/>
              </p:nvSpPr>
              <p:spPr>
                <a:xfrm rot="12999486">
                  <a:off x="5017341" y="3868683"/>
                  <a:ext cx="188596" cy="14404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anose="02010600030101010101" pitchFamily="2" charset="-122"/>
                    <a:cs typeface="+mn-cs"/>
                  </a:endParaRPr>
                </a:p>
              </p:txBody>
            </p:sp>
            <p:sp>
              <p:nvSpPr>
                <p:cNvPr id="49" name="矩形: 圆角 9"/>
                <p:cNvSpPr/>
                <p:nvPr/>
              </p:nvSpPr>
              <p:spPr>
                <a:xfrm rot="12999486" flipH="1">
                  <a:off x="4851625" y="4504875"/>
                  <a:ext cx="89930" cy="16678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anose="02010600030101010101" pitchFamily="2" charset="-122"/>
                    <a:cs typeface="+mn-cs"/>
                  </a:endParaRPr>
                </a:p>
              </p:txBody>
            </p:sp>
            <p:sp>
              <p:nvSpPr>
                <p:cNvPr id="50" name="矩形: 圆角 8"/>
                <p:cNvSpPr/>
                <p:nvPr/>
              </p:nvSpPr>
              <p:spPr>
                <a:xfrm rot="13002011" flipH="1">
                  <a:off x="6971871" y="1415388"/>
                  <a:ext cx="159894" cy="65054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anose="02010600030101010101" pitchFamily="2" charset="-122"/>
                    <a:cs typeface="+mn-cs"/>
                  </a:endParaRPr>
                </a:p>
              </p:txBody>
            </p:sp>
            <p:sp>
              <p:nvSpPr>
                <p:cNvPr id="51" name="矩形: 圆角 9"/>
                <p:cNvSpPr/>
                <p:nvPr/>
              </p:nvSpPr>
              <p:spPr>
                <a:xfrm rot="12999486" flipH="1">
                  <a:off x="7536896" y="1052612"/>
                  <a:ext cx="67740" cy="116388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anose="02010600030101010101" pitchFamily="2" charset="-122"/>
                    <a:cs typeface="+mn-cs"/>
                  </a:endParaRPr>
                </a:p>
              </p:txBody>
            </p:sp>
            <p:sp>
              <p:nvSpPr>
                <p:cNvPr id="52" name="椭圆 51"/>
                <p:cNvSpPr/>
                <p:nvPr/>
              </p:nvSpPr>
              <p:spPr>
                <a:xfrm>
                  <a:off x="4383027" y="2671860"/>
                  <a:ext cx="3761773" cy="3761774"/>
                </a:xfrm>
                <a:prstGeom prst="ellipse">
                  <a:avLst/>
                </a:prstGeom>
                <a:solidFill>
                  <a:srgbClr val="597AA0"/>
                </a:solidFill>
                <a:ln w="15875">
                  <a:solidFill>
                    <a:srgbClr val="597AA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anose="02010600030101010101" pitchFamily="2" charset="-122"/>
                    <a:cs typeface="+mn-cs"/>
                  </a:endParaRPr>
                </a:p>
              </p:txBody>
            </p:sp>
            <p:sp>
              <p:nvSpPr>
                <p:cNvPr id="53" name="矩形: 圆角 8"/>
                <p:cNvSpPr/>
                <p:nvPr/>
              </p:nvSpPr>
              <p:spPr>
                <a:xfrm rot="13002011" flipH="1">
                  <a:off x="7950533" y="1487398"/>
                  <a:ext cx="166915" cy="83481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anose="02010600030101010101" pitchFamily="2" charset="-122"/>
                    <a:cs typeface="+mn-cs"/>
                  </a:endParaRPr>
                </a:p>
              </p:txBody>
            </p:sp>
            <p:sp>
              <p:nvSpPr>
                <p:cNvPr id="54" name="矩形: 圆角 8"/>
                <p:cNvSpPr/>
                <p:nvPr/>
              </p:nvSpPr>
              <p:spPr>
                <a:xfrm rot="13002011" flipH="1">
                  <a:off x="7480587" y="5047910"/>
                  <a:ext cx="88434" cy="57752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anose="02010600030101010101" pitchFamily="2" charset="-122"/>
                    <a:cs typeface="+mn-cs"/>
                  </a:endParaRPr>
                </a:p>
              </p:txBody>
            </p:sp>
            <p:sp>
              <p:nvSpPr>
                <p:cNvPr id="55" name="矩形: 圆角 8"/>
                <p:cNvSpPr/>
                <p:nvPr/>
              </p:nvSpPr>
              <p:spPr>
                <a:xfrm rot="13002011" flipH="1">
                  <a:off x="3804578" y="3552146"/>
                  <a:ext cx="45719" cy="44956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anose="02010600030101010101" pitchFamily="2" charset="-122"/>
                    <a:cs typeface="+mn-cs"/>
                  </a:endParaRPr>
                </a:p>
              </p:txBody>
            </p:sp>
            <p:sp>
              <p:nvSpPr>
                <p:cNvPr id="56" name="椭圆 55"/>
                <p:cNvSpPr/>
                <p:nvPr/>
              </p:nvSpPr>
              <p:spPr>
                <a:xfrm flipV="1">
                  <a:off x="6556090" y="1250792"/>
                  <a:ext cx="194020" cy="194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anose="02010600030101010101" pitchFamily="2" charset="-122"/>
                    <a:cs typeface="+mn-cs"/>
                  </a:endParaRPr>
                </a:p>
              </p:txBody>
            </p:sp>
            <p:sp>
              <p:nvSpPr>
                <p:cNvPr id="57" name="椭圆 56"/>
                <p:cNvSpPr/>
                <p:nvPr/>
              </p:nvSpPr>
              <p:spPr>
                <a:xfrm flipV="1">
                  <a:off x="4285488" y="5141434"/>
                  <a:ext cx="101814" cy="1018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anose="02010600030101010101" pitchFamily="2" charset="-122"/>
                    <a:cs typeface="+mn-cs"/>
                  </a:endParaRPr>
                </a:p>
              </p:txBody>
            </p:sp>
          </p:grpSp>
          <p:sp>
            <p:nvSpPr>
              <p:cNvPr id="46" name="文本框 45"/>
              <p:cNvSpPr txBox="1"/>
              <p:nvPr/>
            </p:nvSpPr>
            <p:spPr>
              <a:xfrm>
                <a:off x="6648622" y="1689278"/>
                <a:ext cx="503145" cy="6503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ea typeface="微软雅黑" panose="020B0503020204020204" pitchFamily="34" charset="-122"/>
                    <a:cs typeface="+mn-cs"/>
                  </a:rPr>
                  <a:t>3</a:t>
                </a:r>
                <a:endParaRPr kumimoji="0" lang="en-US" altLang="zh-CN" sz="2400" b="1" i="0" u="none" strike="noStrike" kern="1200" cap="none" spc="0" normalizeH="0" baseline="0" noProof="0" dirty="0">
                  <a:ln>
                    <a:noFill/>
                  </a:ln>
                  <a:solidFill>
                    <a:schemeClr val="bg1"/>
                  </a:solidFill>
                  <a:effectLst/>
                  <a:uLnTx/>
                  <a:uFillTx/>
                  <a:ea typeface="微软雅黑" panose="020B0503020204020204" pitchFamily="34" charset="-122"/>
                  <a:cs typeface="+mn-cs"/>
                </a:endParaRPr>
              </a:p>
            </p:txBody>
          </p:sp>
        </p:grpSp>
        <p:grpSp>
          <p:nvGrpSpPr>
            <p:cNvPr id="59" name="组合 58"/>
            <p:cNvGrpSpPr/>
            <p:nvPr/>
          </p:nvGrpSpPr>
          <p:grpSpPr>
            <a:xfrm>
              <a:off x="3831469" y="4679425"/>
              <a:ext cx="648779" cy="1046611"/>
              <a:chOff x="3804578" y="-923712"/>
              <a:chExt cx="4398981" cy="7096441"/>
            </a:xfrm>
            <a:solidFill>
              <a:srgbClr val="C00000"/>
            </a:solidFill>
          </p:grpSpPr>
          <p:sp>
            <p:nvSpPr>
              <p:cNvPr id="61" name="矩形: 圆角 8"/>
              <p:cNvSpPr/>
              <p:nvPr/>
            </p:nvSpPr>
            <p:spPr>
              <a:xfrm rot="13002011">
                <a:off x="5161853" y="4880306"/>
                <a:ext cx="131444" cy="9966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anose="02010600030101010101" pitchFamily="2" charset="-122"/>
                  <a:cs typeface="+mn-cs"/>
                </a:endParaRPr>
              </a:p>
            </p:txBody>
          </p:sp>
          <p:sp>
            <p:nvSpPr>
              <p:cNvPr id="62" name="矩形: 圆角 9"/>
              <p:cNvSpPr/>
              <p:nvPr/>
            </p:nvSpPr>
            <p:spPr>
              <a:xfrm rot="12999486">
                <a:off x="5017341" y="3868683"/>
                <a:ext cx="188596" cy="14404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anose="02010600030101010101" pitchFamily="2" charset="-122"/>
                  <a:cs typeface="+mn-cs"/>
                </a:endParaRPr>
              </a:p>
            </p:txBody>
          </p:sp>
          <p:sp>
            <p:nvSpPr>
              <p:cNvPr id="63" name="矩形: 圆角 9"/>
              <p:cNvSpPr/>
              <p:nvPr/>
            </p:nvSpPr>
            <p:spPr>
              <a:xfrm rot="12999486" flipH="1">
                <a:off x="4851625" y="4504875"/>
                <a:ext cx="89930" cy="16678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anose="02010600030101010101" pitchFamily="2" charset="-122"/>
                  <a:cs typeface="+mn-cs"/>
                </a:endParaRPr>
              </a:p>
            </p:txBody>
          </p:sp>
          <p:sp>
            <p:nvSpPr>
              <p:cNvPr id="64" name="矩形: 圆角 8"/>
              <p:cNvSpPr/>
              <p:nvPr/>
            </p:nvSpPr>
            <p:spPr>
              <a:xfrm rot="13002011" flipH="1">
                <a:off x="6971871" y="1415388"/>
                <a:ext cx="159894" cy="65054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anose="02010600030101010101" pitchFamily="2" charset="-122"/>
                  <a:cs typeface="+mn-cs"/>
                </a:endParaRPr>
              </a:p>
            </p:txBody>
          </p:sp>
          <p:sp>
            <p:nvSpPr>
              <p:cNvPr id="65" name="矩形: 圆角 9"/>
              <p:cNvSpPr/>
              <p:nvPr/>
            </p:nvSpPr>
            <p:spPr>
              <a:xfrm rot="12999486" flipH="1">
                <a:off x="7536896" y="1052612"/>
                <a:ext cx="67740" cy="116388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anose="02010600030101010101" pitchFamily="2" charset="-122"/>
                  <a:cs typeface="+mn-cs"/>
                </a:endParaRPr>
              </a:p>
            </p:txBody>
          </p:sp>
          <p:sp>
            <p:nvSpPr>
              <p:cNvPr id="67" name="矩形: 圆角 8"/>
              <p:cNvSpPr/>
              <p:nvPr/>
            </p:nvSpPr>
            <p:spPr>
              <a:xfrm rot="13002011" flipH="1">
                <a:off x="8036646" y="-923712"/>
                <a:ext cx="166913" cy="83481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anose="02010600030101010101" pitchFamily="2" charset="-122"/>
                  <a:cs typeface="+mn-cs"/>
                </a:endParaRPr>
              </a:p>
            </p:txBody>
          </p:sp>
          <p:sp>
            <p:nvSpPr>
              <p:cNvPr id="68" name="矩形: 圆角 8"/>
              <p:cNvSpPr/>
              <p:nvPr/>
            </p:nvSpPr>
            <p:spPr>
              <a:xfrm rot="13002011" flipH="1">
                <a:off x="7480587" y="5047910"/>
                <a:ext cx="88434" cy="57752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anose="02010600030101010101" pitchFamily="2" charset="-122"/>
                  <a:cs typeface="+mn-cs"/>
                </a:endParaRPr>
              </a:p>
            </p:txBody>
          </p:sp>
          <p:sp>
            <p:nvSpPr>
              <p:cNvPr id="69" name="矩形: 圆角 8"/>
              <p:cNvSpPr/>
              <p:nvPr/>
            </p:nvSpPr>
            <p:spPr>
              <a:xfrm rot="13002011" flipH="1">
                <a:off x="3804578" y="3552146"/>
                <a:ext cx="45719" cy="44956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anose="02010600030101010101" pitchFamily="2" charset="-122"/>
                  <a:cs typeface="+mn-cs"/>
                </a:endParaRPr>
              </a:p>
            </p:txBody>
          </p:sp>
          <p:sp>
            <p:nvSpPr>
              <p:cNvPr id="70" name="椭圆 69"/>
              <p:cNvSpPr/>
              <p:nvPr/>
            </p:nvSpPr>
            <p:spPr>
              <a:xfrm flipV="1">
                <a:off x="5428035" y="1642597"/>
                <a:ext cx="194020" cy="194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anose="02010600030101010101" pitchFamily="2" charset="-122"/>
                  <a:cs typeface="+mn-cs"/>
                </a:endParaRPr>
              </a:p>
            </p:txBody>
          </p:sp>
          <p:sp>
            <p:nvSpPr>
              <p:cNvPr id="71" name="椭圆 70"/>
              <p:cNvSpPr/>
              <p:nvPr/>
            </p:nvSpPr>
            <p:spPr>
              <a:xfrm flipV="1">
                <a:off x="4285488" y="5141434"/>
                <a:ext cx="101814" cy="1018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ea typeface="宋体" panose="02010600030101010101" pitchFamily="2" charset="-122"/>
                  <a:cs typeface="+mn-cs"/>
                </a:endParaRPr>
              </a:p>
            </p:txBody>
          </p:sp>
        </p:grpSp>
        <p:sp>
          <p:nvSpPr>
            <p:cNvPr id="72" name="TextBox 16"/>
            <p:cNvSpPr txBox="1"/>
            <p:nvPr/>
          </p:nvSpPr>
          <p:spPr>
            <a:xfrm>
              <a:off x="1961208" y="1941672"/>
              <a:ext cx="799279" cy="276999"/>
            </a:xfrm>
            <a:prstGeom prst="rect">
              <a:avLst/>
            </a:prstGeom>
            <a:noFill/>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2400" b="1" i="0" u="none" strike="noStrike" kern="1200" cap="none" spc="0" normalizeH="0" baseline="0" noProof="0">
                  <a:ln>
                    <a:noFill/>
                  </a:ln>
                  <a:solidFill>
                    <a:schemeClr val="tx1">
                      <a:lumMod val="85000"/>
                      <a:lumOff val="15000"/>
                    </a:schemeClr>
                  </a:solidFill>
                  <a:effectLst/>
                  <a:uLnTx/>
                  <a:uFillTx/>
                  <a:ea typeface="微软雅黑" panose="020B0503020204020204" pitchFamily="34" charset="-122"/>
                  <a:cs typeface="+mn-cs"/>
                </a:rPr>
                <a:t>201</a:t>
              </a:r>
              <a:r>
                <a:rPr kumimoji="0" lang="en-US" altLang="id-ID" sz="2400" b="1" i="0" u="none" strike="noStrike" kern="1200" cap="none" spc="0" normalizeH="0" baseline="0" noProof="0">
                  <a:ln>
                    <a:noFill/>
                  </a:ln>
                  <a:solidFill>
                    <a:schemeClr val="tx1">
                      <a:lumMod val="85000"/>
                      <a:lumOff val="15000"/>
                    </a:schemeClr>
                  </a:solidFill>
                  <a:effectLst/>
                  <a:uLnTx/>
                  <a:uFillTx/>
                  <a:ea typeface="微软雅黑" panose="020B0503020204020204" pitchFamily="34" charset="-122"/>
                  <a:cs typeface="+mn-cs"/>
                </a:rPr>
                <a:t>5</a:t>
              </a:r>
              <a:endParaRPr kumimoji="0" lang="en-US" altLang="id-ID" sz="2400" b="1" i="0" u="none" strike="noStrike" kern="1200" cap="none" spc="0" normalizeH="0" baseline="0" noProof="0">
                <a:ln>
                  <a:noFill/>
                </a:ln>
                <a:solidFill>
                  <a:schemeClr val="tx1">
                    <a:lumMod val="85000"/>
                    <a:lumOff val="15000"/>
                  </a:schemeClr>
                </a:solidFill>
                <a:effectLst/>
                <a:uLnTx/>
                <a:uFillTx/>
                <a:ea typeface="微软雅黑" panose="020B0503020204020204" pitchFamily="34" charset="-122"/>
                <a:cs typeface="+mn-cs"/>
              </a:endParaRPr>
            </a:p>
          </p:txBody>
        </p:sp>
        <p:sp>
          <p:nvSpPr>
            <p:cNvPr id="86" name="TextBox 16"/>
            <p:cNvSpPr txBox="1"/>
            <p:nvPr/>
          </p:nvSpPr>
          <p:spPr>
            <a:xfrm>
              <a:off x="1961208" y="2991861"/>
              <a:ext cx="799279" cy="276999"/>
            </a:xfrm>
            <a:prstGeom prst="rect">
              <a:avLst/>
            </a:prstGeom>
            <a:noFill/>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2400" b="1" i="0" u="none" strike="noStrike" kern="1200" cap="none" spc="0" normalizeH="0" baseline="0" noProof="0">
                  <a:ln>
                    <a:noFill/>
                  </a:ln>
                  <a:solidFill>
                    <a:schemeClr val="tx1">
                      <a:lumMod val="85000"/>
                      <a:lumOff val="15000"/>
                    </a:schemeClr>
                  </a:solidFill>
                  <a:effectLst/>
                  <a:uLnTx/>
                  <a:uFillTx/>
                  <a:ea typeface="微软雅黑" panose="020B0503020204020204" pitchFamily="34" charset="-122"/>
                  <a:cs typeface="+mn-cs"/>
                </a:rPr>
                <a:t>201</a:t>
              </a:r>
              <a:r>
                <a:rPr kumimoji="0" lang="en-US" sz="2400" b="1" i="0" u="none" strike="noStrike" kern="1200" cap="none" spc="0" normalizeH="0" baseline="0" noProof="0">
                  <a:ln>
                    <a:noFill/>
                  </a:ln>
                  <a:solidFill>
                    <a:schemeClr val="tx1">
                      <a:lumMod val="85000"/>
                      <a:lumOff val="15000"/>
                    </a:schemeClr>
                  </a:solidFill>
                  <a:effectLst/>
                  <a:uLnTx/>
                  <a:uFillTx/>
                  <a:ea typeface="微软雅黑" panose="020B0503020204020204" pitchFamily="34" charset="-122"/>
                  <a:cs typeface="+mn-cs"/>
                </a:rPr>
                <a:t>7</a:t>
              </a:r>
              <a:endParaRPr kumimoji="0" lang="en-US" sz="2400" b="1" i="0" u="none" strike="noStrike" kern="1200" cap="none" spc="0" normalizeH="0" baseline="0" noProof="0">
                <a:ln>
                  <a:noFill/>
                </a:ln>
                <a:solidFill>
                  <a:schemeClr val="tx1">
                    <a:lumMod val="85000"/>
                    <a:lumOff val="15000"/>
                  </a:schemeClr>
                </a:solidFill>
                <a:effectLst/>
                <a:uLnTx/>
                <a:uFillTx/>
                <a:ea typeface="微软雅黑" panose="020B0503020204020204" pitchFamily="34" charset="-122"/>
                <a:cs typeface="+mn-cs"/>
              </a:endParaRPr>
            </a:p>
          </p:txBody>
        </p:sp>
        <p:sp>
          <p:nvSpPr>
            <p:cNvPr id="87" name="TextBox 16"/>
            <p:cNvSpPr txBox="1"/>
            <p:nvPr/>
          </p:nvSpPr>
          <p:spPr>
            <a:xfrm>
              <a:off x="1961104" y="4163704"/>
              <a:ext cx="799279" cy="276999"/>
            </a:xfrm>
            <a:prstGeom prst="rect">
              <a:avLst/>
            </a:prstGeom>
            <a:noFill/>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2400" b="1" i="0" u="none" strike="noStrike" kern="1200" cap="none" spc="0" normalizeH="0" baseline="0" noProof="0" dirty="0">
                  <a:ln>
                    <a:noFill/>
                  </a:ln>
                  <a:solidFill>
                    <a:schemeClr val="tx1">
                      <a:lumMod val="85000"/>
                      <a:lumOff val="15000"/>
                    </a:schemeClr>
                  </a:solidFill>
                  <a:effectLst/>
                  <a:uLnTx/>
                  <a:uFillTx/>
                  <a:ea typeface="微软雅黑" panose="020B0503020204020204" pitchFamily="34" charset="-122"/>
                  <a:cs typeface="+mn-cs"/>
                </a:rPr>
                <a:t>201</a:t>
              </a:r>
              <a:r>
                <a:rPr kumimoji="0" lang="en-US" altLang="zh-CN" sz="2400" b="1" i="0" u="none" strike="noStrike" kern="1200" cap="none" spc="0" normalizeH="0" baseline="0" noProof="0" dirty="0">
                  <a:ln>
                    <a:noFill/>
                  </a:ln>
                  <a:solidFill>
                    <a:schemeClr val="tx1">
                      <a:lumMod val="85000"/>
                      <a:lumOff val="15000"/>
                    </a:schemeClr>
                  </a:solidFill>
                  <a:effectLst/>
                  <a:uLnTx/>
                  <a:uFillTx/>
                  <a:ea typeface="微软雅黑" panose="020B0503020204020204" pitchFamily="34" charset="-122"/>
                  <a:cs typeface="+mn-cs"/>
                </a:rPr>
                <a:t>8</a:t>
              </a:r>
              <a:endParaRPr kumimoji="0" lang="en-US" altLang="zh-CN" sz="2400" b="1" i="0" u="none" strike="noStrike" kern="1200" cap="none" spc="0" normalizeH="0" baseline="0" noProof="0" dirty="0">
                <a:ln>
                  <a:noFill/>
                </a:ln>
                <a:solidFill>
                  <a:schemeClr val="tx1">
                    <a:lumMod val="85000"/>
                    <a:lumOff val="15000"/>
                  </a:schemeClr>
                </a:solidFill>
                <a:effectLst/>
                <a:uLnTx/>
                <a:uFillTx/>
                <a:ea typeface="微软雅黑" panose="020B0503020204020204" pitchFamily="34" charset="-122"/>
                <a:cs typeface="+mn-cs"/>
              </a:endParaRPr>
            </a:p>
          </p:txBody>
        </p:sp>
        <p:cxnSp>
          <p:nvCxnSpPr>
            <p:cNvPr id="88" name="Straight Connector 33"/>
            <p:cNvCxnSpPr/>
            <p:nvPr/>
          </p:nvCxnSpPr>
          <p:spPr>
            <a:xfrm flipH="1">
              <a:off x="2806254" y="4406542"/>
              <a:ext cx="1051738" cy="0"/>
            </a:xfrm>
            <a:prstGeom prst="line">
              <a:avLst/>
            </a:prstGeom>
            <a:ln w="19050" cap="rnd">
              <a:solidFill>
                <a:srgbClr val="C00000"/>
              </a:solidFill>
              <a:prstDash val="sysDot"/>
              <a:round/>
            </a:ln>
          </p:spPr>
          <p:style>
            <a:lnRef idx="1">
              <a:schemeClr val="accent1"/>
            </a:lnRef>
            <a:fillRef idx="0">
              <a:schemeClr val="accent1"/>
            </a:fillRef>
            <a:effectRef idx="0">
              <a:schemeClr val="accent1"/>
            </a:effectRef>
            <a:fontRef idx="minor">
              <a:schemeClr val="tx1"/>
            </a:fontRef>
          </p:style>
        </p:cxnSp>
        <p:cxnSp>
          <p:nvCxnSpPr>
            <p:cNvPr id="89" name="Straight Connector 33"/>
            <p:cNvCxnSpPr/>
            <p:nvPr/>
          </p:nvCxnSpPr>
          <p:spPr>
            <a:xfrm flipH="1">
              <a:off x="2760534" y="3223525"/>
              <a:ext cx="1051738" cy="0"/>
            </a:xfrm>
            <a:prstGeom prst="line">
              <a:avLst/>
            </a:prstGeom>
            <a:ln w="19050" cap="rnd">
              <a:solidFill>
                <a:srgbClr val="C00000"/>
              </a:solidFill>
              <a:prstDash val="sysDot"/>
              <a:round/>
            </a:ln>
          </p:spPr>
          <p:style>
            <a:lnRef idx="1">
              <a:schemeClr val="accent1"/>
            </a:lnRef>
            <a:fillRef idx="0">
              <a:schemeClr val="accent1"/>
            </a:fillRef>
            <a:effectRef idx="0">
              <a:schemeClr val="accent1"/>
            </a:effectRef>
            <a:fontRef idx="minor">
              <a:schemeClr val="tx1"/>
            </a:fontRef>
          </p:style>
        </p:cxnSp>
        <p:cxnSp>
          <p:nvCxnSpPr>
            <p:cNvPr id="91" name="Straight Connector 33"/>
            <p:cNvCxnSpPr/>
            <p:nvPr/>
          </p:nvCxnSpPr>
          <p:spPr>
            <a:xfrm flipH="1">
              <a:off x="2805619" y="2144841"/>
              <a:ext cx="1051738" cy="0"/>
            </a:xfrm>
            <a:prstGeom prst="line">
              <a:avLst/>
            </a:prstGeom>
            <a:ln w="19050" cap="rnd">
              <a:solidFill>
                <a:srgbClr val="C00000"/>
              </a:solidFill>
              <a:prstDash val="sysDot"/>
              <a:round/>
            </a:ln>
          </p:spPr>
          <p:style>
            <a:lnRef idx="1">
              <a:schemeClr val="accent1"/>
            </a:lnRef>
            <a:fillRef idx="0">
              <a:schemeClr val="accent1"/>
            </a:fillRef>
            <a:effectRef idx="0">
              <a:schemeClr val="accent1"/>
            </a:effectRef>
            <a:fontRef idx="minor">
              <a:schemeClr val="tx1"/>
            </a:fontRef>
          </p:style>
        </p:cxnSp>
      </p:grpSp>
      <p:sp>
        <p:nvSpPr>
          <p:cNvPr id="80" name="椭圆 79"/>
          <p:cNvSpPr/>
          <p:nvPr/>
        </p:nvSpPr>
        <p:spPr>
          <a:xfrm>
            <a:off x="3249596" y="5304298"/>
            <a:ext cx="554801" cy="554801"/>
          </a:xfrm>
          <a:prstGeom prst="ellipse">
            <a:avLst/>
          </a:prstGeom>
          <a:solidFill>
            <a:schemeClr val="accent2"/>
          </a:solidFill>
          <a:ln w="15875">
            <a:solidFill>
              <a:srgbClr val="F8F8F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ea typeface="宋体" panose="02010600030101010101" pitchFamily="2" charset="-122"/>
                <a:cs typeface="+mn-cs"/>
              </a:rPr>
              <a:t>4</a:t>
            </a:r>
            <a:endParaRPr kumimoji="0" lang="zh-CN" altLang="en-US" sz="2400" b="1" i="0" u="none" strike="noStrike" kern="1200" cap="none" spc="0" normalizeH="0" baseline="0" noProof="0" dirty="0">
              <a:ln>
                <a:noFill/>
              </a:ln>
              <a:solidFill>
                <a:schemeClr val="bg1"/>
              </a:solidFill>
              <a:effectLst/>
              <a:uLnTx/>
              <a:uFillTx/>
              <a:ea typeface="宋体" panose="02010600030101010101" pitchFamily="2" charset="-122"/>
              <a:cs typeface="+mn-cs"/>
            </a:endParaRPr>
          </a:p>
        </p:txBody>
      </p:sp>
      <p:cxnSp>
        <p:nvCxnSpPr>
          <p:cNvPr id="83" name="Straight Connector 33"/>
          <p:cNvCxnSpPr/>
          <p:nvPr/>
        </p:nvCxnSpPr>
        <p:spPr>
          <a:xfrm flipH="1">
            <a:off x="2091613" y="5581699"/>
            <a:ext cx="1051738" cy="0"/>
          </a:xfrm>
          <a:prstGeom prst="line">
            <a:avLst/>
          </a:prstGeom>
          <a:ln w="19050" cap="rnd">
            <a:solidFill>
              <a:srgbClr val="C00000"/>
            </a:solidFill>
            <a:prstDash val="sysDot"/>
            <a:round/>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1292027" y="5351102"/>
            <a:ext cx="1231900" cy="461665"/>
          </a:xfrm>
          <a:prstGeom prst="rect">
            <a:avLst/>
          </a:prstGeom>
          <a:noFill/>
        </p:spPr>
        <p:txBody>
          <a:bodyPr wrap="square" rtlCol="0">
            <a:spAutoFit/>
          </a:bodyPr>
          <a:lstStyle/>
          <a:p>
            <a:r>
              <a:rPr lang="en-US" altLang="zh-CN" sz="2400" b="1" dirty="0"/>
              <a:t>2021</a:t>
            </a:r>
            <a:endParaRPr lang="zh-CN" altLang="en-US" sz="2400" b="1" dirty="0"/>
          </a:p>
        </p:txBody>
      </p:sp>
    </p:spTree>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rot="1800000">
            <a:off x="2680653" y="1635589"/>
            <a:ext cx="8178981" cy="5918370"/>
          </a:xfrm>
          <a:custGeom>
            <a:avLst/>
            <a:gdLst>
              <a:gd name="connsiteX0" fmla="*/ 0 w 8178981"/>
              <a:gd name="connsiteY0" fmla="*/ 0 h 5913143"/>
              <a:gd name="connsiteX1" fmla="*/ 8178981 w 8178981"/>
              <a:gd name="connsiteY1" fmla="*/ 0 h 5913143"/>
              <a:gd name="connsiteX2" fmla="*/ 8178981 w 8178981"/>
              <a:gd name="connsiteY2" fmla="*/ 5913143 h 5913143"/>
              <a:gd name="connsiteX3" fmla="*/ 0 w 8178981"/>
              <a:gd name="connsiteY3" fmla="*/ 5913143 h 5913143"/>
              <a:gd name="connsiteX4" fmla="*/ 0 w 8178981"/>
              <a:gd name="connsiteY4" fmla="*/ 0 h 5913143"/>
              <a:gd name="connsiteX0-1" fmla="*/ 0 w 8178981"/>
              <a:gd name="connsiteY0-2" fmla="*/ 0 h 5918370"/>
              <a:gd name="connsiteX1-3" fmla="*/ 8178981 w 8178981"/>
              <a:gd name="connsiteY1-4" fmla="*/ 0 h 5918370"/>
              <a:gd name="connsiteX2-5" fmla="*/ 8178981 w 8178981"/>
              <a:gd name="connsiteY2-6" fmla="*/ 5913143 h 5918370"/>
              <a:gd name="connsiteX3-7" fmla="*/ 3465085 w 8178981"/>
              <a:gd name="connsiteY3-8" fmla="*/ 5918370 h 5918370"/>
              <a:gd name="connsiteX4-9" fmla="*/ 0 w 8178981"/>
              <a:gd name="connsiteY4-10" fmla="*/ 5913143 h 5918370"/>
              <a:gd name="connsiteX5" fmla="*/ 0 w 8178981"/>
              <a:gd name="connsiteY5" fmla="*/ 0 h 5918370"/>
              <a:gd name="connsiteX0-11" fmla="*/ 0 w 8178981"/>
              <a:gd name="connsiteY0-12" fmla="*/ 0 h 5918370"/>
              <a:gd name="connsiteX1-13" fmla="*/ 8178981 w 8178981"/>
              <a:gd name="connsiteY1-14" fmla="*/ 0 h 5918370"/>
              <a:gd name="connsiteX2-15" fmla="*/ 8178981 w 8178981"/>
              <a:gd name="connsiteY2-16" fmla="*/ 5913143 h 5918370"/>
              <a:gd name="connsiteX3-17" fmla="*/ 3465085 w 8178981"/>
              <a:gd name="connsiteY3-18" fmla="*/ 5918370 h 5918370"/>
              <a:gd name="connsiteX4-19" fmla="*/ 0 w 8178981"/>
              <a:gd name="connsiteY4-20" fmla="*/ 0 h 59183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178981" h="5918370">
                <a:moveTo>
                  <a:pt x="0" y="0"/>
                </a:moveTo>
                <a:lnTo>
                  <a:pt x="8178981" y="0"/>
                </a:lnTo>
                <a:lnTo>
                  <a:pt x="8178981" y="5913143"/>
                </a:lnTo>
                <a:lnTo>
                  <a:pt x="3465085" y="5918370"/>
                </a:lnTo>
                <a:lnTo>
                  <a:pt x="0" y="0"/>
                </a:lnTo>
                <a:close/>
              </a:path>
            </a:pathLst>
          </a:custGeom>
          <a:gradFill>
            <a:gsLst>
              <a:gs pos="0">
                <a:schemeClr val="bg1">
                  <a:lumMod val="50000"/>
                  <a:alpha val="44000"/>
                </a:schemeClr>
              </a:gs>
              <a:gs pos="75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pic>
        <p:nvPicPr>
          <p:cNvPr id="4" name="图片占位符 3"/>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rcRect l="19999" r="19999"/>
          <a:stretch>
            <a:fillRect/>
          </a:stretch>
        </p:blipFill>
        <p:spPr/>
      </p:pic>
      <p:sp>
        <p:nvSpPr>
          <p:cNvPr id="11" name="任意多边形 10"/>
          <p:cNvSpPr/>
          <p:nvPr/>
        </p:nvSpPr>
        <p:spPr>
          <a:xfrm>
            <a:off x="0" y="0"/>
            <a:ext cx="5696856" cy="6858000"/>
          </a:xfrm>
          <a:custGeom>
            <a:avLst/>
            <a:gdLst>
              <a:gd name="connsiteX0" fmla="*/ 0 w 5696856"/>
              <a:gd name="connsiteY0" fmla="*/ 0 h 6858000"/>
              <a:gd name="connsiteX1" fmla="*/ 4723147 w 5696856"/>
              <a:gd name="connsiteY1" fmla="*/ 0 h 6858000"/>
              <a:gd name="connsiteX2" fmla="*/ 4903966 w 5696856"/>
              <a:gd name="connsiteY2" fmla="*/ 297639 h 6858000"/>
              <a:gd name="connsiteX3" fmla="*/ 5696856 w 5696856"/>
              <a:gd name="connsiteY3" fmla="*/ 3429000 h 6858000"/>
              <a:gd name="connsiteX4" fmla="*/ 4745783 w 5696856"/>
              <a:gd name="connsiteY4" fmla="*/ 6835470 h 6858000"/>
              <a:gd name="connsiteX5" fmla="*/ 4731339 w 5696856"/>
              <a:gd name="connsiteY5" fmla="*/ 6858000 h 6858000"/>
              <a:gd name="connsiteX6" fmla="*/ 0 w 569685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6856" h="6858000">
                <a:moveTo>
                  <a:pt x="0" y="0"/>
                </a:moveTo>
                <a:lnTo>
                  <a:pt x="4723147" y="0"/>
                </a:lnTo>
                <a:lnTo>
                  <a:pt x="4903966" y="297639"/>
                </a:lnTo>
                <a:cubicBezTo>
                  <a:pt x="5409628" y="1228478"/>
                  <a:pt x="5696856" y="2295196"/>
                  <a:pt x="5696856" y="3429000"/>
                </a:cubicBezTo>
                <a:cubicBezTo>
                  <a:pt x="5696856" y="4676186"/>
                  <a:pt x="5349311" y="5842198"/>
                  <a:pt x="4745783" y="6835470"/>
                </a:cubicBezTo>
                <a:lnTo>
                  <a:pt x="4731339" y="6858000"/>
                </a:lnTo>
                <a:lnTo>
                  <a:pt x="0" y="6858000"/>
                </a:lnTo>
                <a:close/>
              </a:path>
            </a:pathLst>
          </a:cu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7" name="文本框 6"/>
          <p:cNvSpPr txBox="1"/>
          <p:nvPr/>
        </p:nvSpPr>
        <p:spPr>
          <a:xfrm>
            <a:off x="6219369" y="2765302"/>
            <a:ext cx="5285445" cy="645160"/>
          </a:xfrm>
          <a:prstGeom prst="rect">
            <a:avLst/>
          </a:prstGeom>
          <a:noFill/>
        </p:spPr>
        <p:txBody>
          <a:bodyPr wrap="square" rtlCol="0">
            <a:spAutoFit/>
            <a:scene3d>
              <a:camera prst="orthographicFront"/>
              <a:lightRig rig="threePt" dir="t"/>
            </a:scene3d>
            <a:sp3d contourW="12700"/>
          </a:bodyPr>
          <a:lstStyle/>
          <a:p>
            <a:pPr lvl="0" algn="ctr">
              <a:defRPr/>
            </a:pPr>
            <a:r>
              <a:rPr lang="zh-CN" altLang="en-US" sz="3600" b="1" dirty="0">
                <a:solidFill>
                  <a:prstClr val="black">
                    <a:lumMod val="85000"/>
                    <a:lumOff val="15000"/>
                  </a:prstClr>
                </a:solidFill>
                <a:latin typeface="微软雅黑" panose="020B0503020204020204" pitchFamily="34" charset="-122"/>
              </a:rPr>
              <a:t>优惠政策内容</a:t>
            </a:r>
            <a:endParaRPr lang="zh-CN" altLang="en-US" sz="3600" b="1" dirty="0">
              <a:solidFill>
                <a:prstClr val="black">
                  <a:lumMod val="85000"/>
                  <a:lumOff val="15000"/>
                </a:prstClr>
              </a:solidFill>
              <a:latin typeface="微软雅黑" panose="020B0503020204020204" pitchFamily="34" charset="-122"/>
            </a:endParaRPr>
          </a:p>
        </p:txBody>
      </p:sp>
      <p:sp>
        <p:nvSpPr>
          <p:cNvPr id="17" name="文本框 16"/>
          <p:cNvSpPr txBox="1"/>
          <p:nvPr/>
        </p:nvSpPr>
        <p:spPr>
          <a:xfrm>
            <a:off x="1617584" y="2427238"/>
            <a:ext cx="2814716" cy="193802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spcBef>
                <a:spcPts val="0"/>
              </a:spcBef>
              <a:spcAft>
                <a:spcPts val="0"/>
              </a:spcAft>
              <a:buClrTx/>
              <a:buSzTx/>
              <a:buFontTx/>
              <a:buNone/>
              <a:defRPr/>
            </a:pPr>
            <a:r>
              <a:rPr kumimoji="0" lang="en-US" altLang="zh-CN" sz="6000" b="1" i="0" u="none" strike="noStrike" kern="1200" cap="none" spc="0" normalizeH="0" baseline="0" noProof="0" dirty="0">
                <a:ln>
                  <a:noFill/>
                </a:ln>
                <a:solidFill>
                  <a:schemeClr val="bg1"/>
                </a:solidFill>
                <a:effectLst/>
                <a:uLnTx/>
                <a:uFillTx/>
                <a:ea typeface="微软雅黑" panose="020B0503020204020204" pitchFamily="34" charset="-122"/>
                <a:cs typeface="+mn-cs"/>
              </a:rPr>
              <a:t>PART </a:t>
            </a:r>
            <a:r>
              <a:rPr kumimoji="0" lang="en-US" altLang="zh-CN" sz="6000" b="1" i="0" u="none" strike="noStrike" kern="1200" cap="none" spc="0" normalizeH="0" baseline="0" noProof="0" dirty="0" smtClean="0">
                <a:ln>
                  <a:noFill/>
                </a:ln>
                <a:solidFill>
                  <a:schemeClr val="bg1"/>
                </a:solidFill>
                <a:effectLst/>
                <a:uLnTx/>
                <a:uFillTx/>
                <a:ea typeface="微软雅黑" panose="020B0503020204020204" pitchFamily="34" charset="-122"/>
                <a:cs typeface="+mn-cs"/>
              </a:rPr>
              <a:t>02</a:t>
            </a:r>
            <a:endParaRPr kumimoji="0" lang="en-US" altLang="zh-CN" sz="6000" b="1" i="0" u="none" strike="noStrike" kern="1200" cap="none" spc="0" normalizeH="0" baseline="0" noProof="0" dirty="0">
              <a:ln>
                <a:noFill/>
              </a:ln>
              <a:solidFill>
                <a:schemeClr val="bg1"/>
              </a:solidFill>
              <a:effectLst/>
              <a:uLnTx/>
              <a:uFillTx/>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1" grpId="0" bldLvl="0" animBg="1"/>
      <p:bldP spid="7"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941804" y="3312319"/>
            <a:ext cx="405524" cy="390340"/>
            <a:chOff x="8905876" y="3073401"/>
            <a:chExt cx="720725" cy="693738"/>
          </a:xfrm>
          <a:solidFill>
            <a:srgbClr val="FEFEFE"/>
          </a:solidFill>
        </p:grpSpPr>
        <p:sp>
          <p:nvSpPr>
            <p:cNvPr id="25" name="Oval 585"/>
            <p:cNvSpPr>
              <a:spLocks noChangeArrowheads="1"/>
            </p:cNvSpPr>
            <p:nvPr/>
          </p:nvSpPr>
          <p:spPr bwMode="auto">
            <a:xfrm>
              <a:off x="9037638" y="3092451"/>
              <a:ext cx="101600" cy="1238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26" name="Oval 586"/>
            <p:cNvSpPr>
              <a:spLocks noChangeArrowheads="1"/>
            </p:cNvSpPr>
            <p:nvPr/>
          </p:nvSpPr>
          <p:spPr bwMode="auto">
            <a:xfrm>
              <a:off x="9437688" y="3092451"/>
              <a:ext cx="98425" cy="1238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27" name="Freeform 587"/>
            <p:cNvSpPr>
              <a:spLocks noEditPoints="1"/>
            </p:cNvSpPr>
            <p:nvPr/>
          </p:nvSpPr>
          <p:spPr bwMode="auto">
            <a:xfrm>
              <a:off x="8905876" y="3227388"/>
              <a:ext cx="261938" cy="501650"/>
            </a:xfrm>
            <a:custGeom>
              <a:avLst/>
              <a:gdLst>
                <a:gd name="T0" fmla="*/ 65 w 70"/>
                <a:gd name="T1" fmla="*/ 79 h 134"/>
                <a:gd name="T2" fmla="*/ 60 w 70"/>
                <a:gd name="T3" fmla="*/ 79 h 134"/>
                <a:gd name="T4" fmla="*/ 66 w 70"/>
                <a:gd name="T5" fmla="*/ 7 h 134"/>
                <a:gd name="T6" fmla="*/ 68 w 70"/>
                <a:gd name="T7" fmla="*/ 2 h 134"/>
                <a:gd name="T8" fmla="*/ 67 w 70"/>
                <a:gd name="T9" fmla="*/ 1 h 134"/>
                <a:gd name="T10" fmla="*/ 66 w 70"/>
                <a:gd name="T11" fmla="*/ 1 h 134"/>
                <a:gd name="T12" fmla="*/ 60 w 70"/>
                <a:gd name="T13" fmla="*/ 1 h 134"/>
                <a:gd name="T14" fmla="*/ 60 w 70"/>
                <a:gd name="T15" fmla="*/ 1 h 134"/>
                <a:gd name="T16" fmla="*/ 65 w 70"/>
                <a:gd name="T17" fmla="*/ 6 h 134"/>
                <a:gd name="T18" fmla="*/ 58 w 70"/>
                <a:gd name="T19" fmla="*/ 9 h 134"/>
                <a:gd name="T20" fmla="*/ 62 w 70"/>
                <a:gd name="T21" fmla="*/ 14 h 134"/>
                <a:gd name="T22" fmla="*/ 53 w 70"/>
                <a:gd name="T23" fmla="*/ 33 h 134"/>
                <a:gd name="T24" fmla="*/ 52 w 70"/>
                <a:gd name="T25" fmla="*/ 6 h 134"/>
                <a:gd name="T26" fmla="*/ 53 w 70"/>
                <a:gd name="T27" fmla="*/ 5 h 134"/>
                <a:gd name="T28" fmla="*/ 51 w 70"/>
                <a:gd name="T29" fmla="*/ 0 h 134"/>
                <a:gd name="T30" fmla="*/ 46 w 70"/>
                <a:gd name="T31" fmla="*/ 0 h 134"/>
                <a:gd name="T32" fmla="*/ 44 w 70"/>
                <a:gd name="T33" fmla="*/ 5 h 134"/>
                <a:gd name="T34" fmla="*/ 45 w 70"/>
                <a:gd name="T35" fmla="*/ 6 h 134"/>
                <a:gd name="T36" fmla="*/ 44 w 70"/>
                <a:gd name="T37" fmla="*/ 33 h 134"/>
                <a:gd name="T38" fmla="*/ 35 w 70"/>
                <a:gd name="T39" fmla="*/ 14 h 134"/>
                <a:gd name="T40" fmla="*/ 39 w 70"/>
                <a:gd name="T41" fmla="*/ 9 h 134"/>
                <a:gd name="T42" fmla="*/ 32 w 70"/>
                <a:gd name="T43" fmla="*/ 6 h 134"/>
                <a:gd name="T44" fmla="*/ 37 w 70"/>
                <a:gd name="T45" fmla="*/ 1 h 134"/>
                <a:gd name="T46" fmla="*/ 37 w 70"/>
                <a:gd name="T47" fmla="*/ 1 h 134"/>
                <a:gd name="T48" fmla="*/ 31 w 70"/>
                <a:gd name="T49" fmla="*/ 1 h 134"/>
                <a:gd name="T50" fmla="*/ 30 w 70"/>
                <a:gd name="T51" fmla="*/ 1 h 134"/>
                <a:gd name="T52" fmla="*/ 25 w 70"/>
                <a:gd name="T53" fmla="*/ 4 h 134"/>
                <a:gd name="T54" fmla="*/ 2 w 70"/>
                <a:gd name="T55" fmla="*/ 28 h 134"/>
                <a:gd name="T56" fmla="*/ 2 w 70"/>
                <a:gd name="T57" fmla="*/ 28 h 134"/>
                <a:gd name="T58" fmla="*/ 2 w 70"/>
                <a:gd name="T59" fmla="*/ 28 h 134"/>
                <a:gd name="T60" fmla="*/ 1 w 70"/>
                <a:gd name="T61" fmla="*/ 38 h 134"/>
                <a:gd name="T62" fmla="*/ 1 w 70"/>
                <a:gd name="T63" fmla="*/ 38 h 134"/>
                <a:gd name="T64" fmla="*/ 1 w 70"/>
                <a:gd name="T65" fmla="*/ 38 h 134"/>
                <a:gd name="T66" fmla="*/ 1 w 70"/>
                <a:gd name="T67" fmla="*/ 38 h 134"/>
                <a:gd name="T68" fmla="*/ 2 w 70"/>
                <a:gd name="T69" fmla="*/ 38 h 134"/>
                <a:gd name="T70" fmla="*/ 2 w 70"/>
                <a:gd name="T71" fmla="*/ 39 h 134"/>
                <a:gd name="T72" fmla="*/ 3 w 70"/>
                <a:gd name="T73" fmla="*/ 41 h 134"/>
                <a:gd name="T74" fmla="*/ 5 w 70"/>
                <a:gd name="T75" fmla="*/ 45 h 134"/>
                <a:gd name="T76" fmla="*/ 9 w 70"/>
                <a:gd name="T77" fmla="*/ 52 h 134"/>
                <a:gd name="T78" fmla="*/ 16 w 70"/>
                <a:gd name="T79" fmla="*/ 67 h 134"/>
                <a:gd name="T80" fmla="*/ 26 w 70"/>
                <a:gd name="T81" fmla="*/ 61 h 134"/>
                <a:gd name="T82" fmla="*/ 26 w 70"/>
                <a:gd name="T83" fmla="*/ 71 h 134"/>
                <a:gd name="T84" fmla="*/ 26 w 70"/>
                <a:gd name="T85" fmla="*/ 71 h 134"/>
                <a:gd name="T86" fmla="*/ 28 w 70"/>
                <a:gd name="T87" fmla="*/ 71 h 134"/>
                <a:gd name="T88" fmla="*/ 29 w 70"/>
                <a:gd name="T89" fmla="*/ 134 h 134"/>
                <a:gd name="T90" fmla="*/ 47 w 70"/>
                <a:gd name="T91" fmla="*/ 134 h 134"/>
                <a:gd name="T92" fmla="*/ 48 w 70"/>
                <a:gd name="T93" fmla="*/ 71 h 134"/>
                <a:gd name="T94" fmla="*/ 49 w 70"/>
                <a:gd name="T95" fmla="*/ 71 h 134"/>
                <a:gd name="T96" fmla="*/ 51 w 70"/>
                <a:gd name="T97" fmla="*/ 134 h 134"/>
                <a:gd name="T98" fmla="*/ 69 w 70"/>
                <a:gd name="T99" fmla="*/ 134 h 134"/>
                <a:gd name="T100" fmla="*/ 70 w 70"/>
                <a:gd name="T101" fmla="*/ 79 h 134"/>
                <a:gd name="T102" fmla="*/ 65 w 70"/>
                <a:gd name="T103" fmla="*/ 79 h 134"/>
                <a:gd name="T104" fmla="*/ 26 w 70"/>
                <a:gd name="T105" fmla="*/ 47 h 134"/>
                <a:gd name="T106" fmla="*/ 24 w 70"/>
                <a:gd name="T107" fmla="*/ 44 h 134"/>
                <a:gd name="T108" fmla="*/ 20 w 70"/>
                <a:gd name="T109" fmla="*/ 37 h 134"/>
                <a:gd name="T110" fmla="*/ 19 w 70"/>
                <a:gd name="T111" fmla="*/ 35 h 134"/>
                <a:gd name="T112" fmla="*/ 27 w 70"/>
                <a:gd name="T113" fmla="*/ 25 h 134"/>
                <a:gd name="T114" fmla="*/ 26 w 70"/>
                <a:gd name="T115" fmla="*/ 4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 h="134">
                  <a:moveTo>
                    <a:pt x="65" y="79"/>
                  </a:moveTo>
                  <a:cubicBezTo>
                    <a:pt x="60" y="79"/>
                    <a:pt x="60" y="79"/>
                    <a:pt x="60" y="79"/>
                  </a:cubicBezTo>
                  <a:cubicBezTo>
                    <a:pt x="66" y="7"/>
                    <a:pt x="66" y="7"/>
                    <a:pt x="66" y="7"/>
                  </a:cubicBezTo>
                  <a:cubicBezTo>
                    <a:pt x="66" y="5"/>
                    <a:pt x="67" y="3"/>
                    <a:pt x="68" y="2"/>
                  </a:cubicBezTo>
                  <a:cubicBezTo>
                    <a:pt x="67" y="1"/>
                    <a:pt x="67" y="1"/>
                    <a:pt x="67" y="1"/>
                  </a:cubicBezTo>
                  <a:cubicBezTo>
                    <a:pt x="66" y="1"/>
                    <a:pt x="66" y="1"/>
                    <a:pt x="66" y="1"/>
                  </a:cubicBezTo>
                  <a:cubicBezTo>
                    <a:pt x="64" y="1"/>
                    <a:pt x="62" y="1"/>
                    <a:pt x="60" y="1"/>
                  </a:cubicBezTo>
                  <a:cubicBezTo>
                    <a:pt x="60" y="1"/>
                    <a:pt x="60" y="1"/>
                    <a:pt x="60" y="1"/>
                  </a:cubicBezTo>
                  <a:cubicBezTo>
                    <a:pt x="65" y="6"/>
                    <a:pt x="65" y="6"/>
                    <a:pt x="65" y="6"/>
                  </a:cubicBezTo>
                  <a:cubicBezTo>
                    <a:pt x="58" y="9"/>
                    <a:pt x="58" y="9"/>
                    <a:pt x="58" y="9"/>
                  </a:cubicBezTo>
                  <a:cubicBezTo>
                    <a:pt x="62" y="14"/>
                    <a:pt x="62" y="14"/>
                    <a:pt x="62" y="14"/>
                  </a:cubicBezTo>
                  <a:cubicBezTo>
                    <a:pt x="53" y="33"/>
                    <a:pt x="53" y="33"/>
                    <a:pt x="53" y="33"/>
                  </a:cubicBezTo>
                  <a:cubicBezTo>
                    <a:pt x="52" y="6"/>
                    <a:pt x="52" y="6"/>
                    <a:pt x="52" y="6"/>
                  </a:cubicBezTo>
                  <a:cubicBezTo>
                    <a:pt x="53" y="5"/>
                    <a:pt x="53" y="5"/>
                    <a:pt x="53" y="5"/>
                  </a:cubicBezTo>
                  <a:cubicBezTo>
                    <a:pt x="51" y="0"/>
                    <a:pt x="51" y="0"/>
                    <a:pt x="51" y="0"/>
                  </a:cubicBezTo>
                  <a:cubicBezTo>
                    <a:pt x="46" y="0"/>
                    <a:pt x="46" y="0"/>
                    <a:pt x="46" y="0"/>
                  </a:cubicBezTo>
                  <a:cubicBezTo>
                    <a:pt x="44" y="5"/>
                    <a:pt x="44" y="5"/>
                    <a:pt x="44" y="5"/>
                  </a:cubicBezTo>
                  <a:cubicBezTo>
                    <a:pt x="45" y="6"/>
                    <a:pt x="45" y="6"/>
                    <a:pt x="45" y="6"/>
                  </a:cubicBezTo>
                  <a:cubicBezTo>
                    <a:pt x="44" y="33"/>
                    <a:pt x="44" y="33"/>
                    <a:pt x="44" y="33"/>
                  </a:cubicBezTo>
                  <a:cubicBezTo>
                    <a:pt x="35" y="14"/>
                    <a:pt x="35" y="14"/>
                    <a:pt x="35" y="14"/>
                  </a:cubicBezTo>
                  <a:cubicBezTo>
                    <a:pt x="39" y="9"/>
                    <a:pt x="39" y="9"/>
                    <a:pt x="39" y="9"/>
                  </a:cubicBezTo>
                  <a:cubicBezTo>
                    <a:pt x="32" y="6"/>
                    <a:pt x="32" y="6"/>
                    <a:pt x="32" y="6"/>
                  </a:cubicBezTo>
                  <a:cubicBezTo>
                    <a:pt x="37" y="1"/>
                    <a:pt x="37" y="1"/>
                    <a:pt x="37" y="1"/>
                  </a:cubicBezTo>
                  <a:cubicBezTo>
                    <a:pt x="37" y="1"/>
                    <a:pt x="37" y="1"/>
                    <a:pt x="37" y="1"/>
                  </a:cubicBezTo>
                  <a:cubicBezTo>
                    <a:pt x="35" y="1"/>
                    <a:pt x="33" y="1"/>
                    <a:pt x="31" y="1"/>
                  </a:cubicBezTo>
                  <a:cubicBezTo>
                    <a:pt x="31" y="1"/>
                    <a:pt x="31" y="1"/>
                    <a:pt x="30" y="1"/>
                  </a:cubicBezTo>
                  <a:cubicBezTo>
                    <a:pt x="28" y="1"/>
                    <a:pt x="26" y="2"/>
                    <a:pt x="25" y="4"/>
                  </a:cubicBezTo>
                  <a:cubicBezTo>
                    <a:pt x="2" y="28"/>
                    <a:pt x="2" y="28"/>
                    <a:pt x="2" y="28"/>
                  </a:cubicBezTo>
                  <a:cubicBezTo>
                    <a:pt x="2" y="28"/>
                    <a:pt x="2" y="28"/>
                    <a:pt x="2" y="28"/>
                  </a:cubicBezTo>
                  <a:cubicBezTo>
                    <a:pt x="2" y="28"/>
                    <a:pt x="2" y="28"/>
                    <a:pt x="2" y="28"/>
                  </a:cubicBezTo>
                  <a:cubicBezTo>
                    <a:pt x="0" y="47"/>
                    <a:pt x="2" y="33"/>
                    <a:pt x="1" y="38"/>
                  </a:cubicBezTo>
                  <a:cubicBezTo>
                    <a:pt x="1" y="38"/>
                    <a:pt x="1" y="38"/>
                    <a:pt x="1" y="38"/>
                  </a:cubicBezTo>
                  <a:cubicBezTo>
                    <a:pt x="1" y="38"/>
                    <a:pt x="1" y="38"/>
                    <a:pt x="1" y="38"/>
                  </a:cubicBezTo>
                  <a:cubicBezTo>
                    <a:pt x="1" y="38"/>
                    <a:pt x="1" y="38"/>
                    <a:pt x="1" y="38"/>
                  </a:cubicBezTo>
                  <a:cubicBezTo>
                    <a:pt x="2" y="38"/>
                    <a:pt x="2" y="38"/>
                    <a:pt x="2" y="38"/>
                  </a:cubicBezTo>
                  <a:cubicBezTo>
                    <a:pt x="2" y="39"/>
                    <a:pt x="2" y="39"/>
                    <a:pt x="2" y="39"/>
                  </a:cubicBezTo>
                  <a:cubicBezTo>
                    <a:pt x="3" y="41"/>
                    <a:pt x="3" y="41"/>
                    <a:pt x="3" y="41"/>
                  </a:cubicBezTo>
                  <a:cubicBezTo>
                    <a:pt x="5" y="45"/>
                    <a:pt x="5" y="45"/>
                    <a:pt x="5" y="45"/>
                  </a:cubicBezTo>
                  <a:cubicBezTo>
                    <a:pt x="9" y="52"/>
                    <a:pt x="9" y="52"/>
                    <a:pt x="9" y="52"/>
                  </a:cubicBezTo>
                  <a:cubicBezTo>
                    <a:pt x="16" y="67"/>
                    <a:pt x="16" y="67"/>
                    <a:pt x="16" y="67"/>
                  </a:cubicBezTo>
                  <a:cubicBezTo>
                    <a:pt x="19" y="65"/>
                    <a:pt x="23" y="63"/>
                    <a:pt x="26" y="61"/>
                  </a:cubicBezTo>
                  <a:cubicBezTo>
                    <a:pt x="26" y="64"/>
                    <a:pt x="26" y="68"/>
                    <a:pt x="26" y="71"/>
                  </a:cubicBezTo>
                  <a:cubicBezTo>
                    <a:pt x="26" y="71"/>
                    <a:pt x="26" y="71"/>
                    <a:pt x="26" y="71"/>
                  </a:cubicBezTo>
                  <a:cubicBezTo>
                    <a:pt x="26" y="71"/>
                    <a:pt x="27" y="71"/>
                    <a:pt x="28" y="71"/>
                  </a:cubicBezTo>
                  <a:cubicBezTo>
                    <a:pt x="29" y="134"/>
                    <a:pt x="29" y="134"/>
                    <a:pt x="29" y="134"/>
                  </a:cubicBezTo>
                  <a:cubicBezTo>
                    <a:pt x="47" y="134"/>
                    <a:pt x="47" y="134"/>
                    <a:pt x="47" y="134"/>
                  </a:cubicBezTo>
                  <a:cubicBezTo>
                    <a:pt x="48" y="116"/>
                    <a:pt x="48" y="84"/>
                    <a:pt x="48" y="71"/>
                  </a:cubicBezTo>
                  <a:cubicBezTo>
                    <a:pt x="48" y="71"/>
                    <a:pt x="49" y="71"/>
                    <a:pt x="49" y="71"/>
                  </a:cubicBezTo>
                  <a:cubicBezTo>
                    <a:pt x="51" y="134"/>
                    <a:pt x="51" y="134"/>
                    <a:pt x="51" y="134"/>
                  </a:cubicBezTo>
                  <a:cubicBezTo>
                    <a:pt x="69" y="134"/>
                    <a:pt x="69" y="134"/>
                    <a:pt x="69" y="134"/>
                  </a:cubicBezTo>
                  <a:cubicBezTo>
                    <a:pt x="70" y="119"/>
                    <a:pt x="70" y="95"/>
                    <a:pt x="70" y="79"/>
                  </a:cubicBezTo>
                  <a:cubicBezTo>
                    <a:pt x="68" y="79"/>
                    <a:pt x="66" y="79"/>
                    <a:pt x="65" y="79"/>
                  </a:cubicBezTo>
                  <a:close/>
                  <a:moveTo>
                    <a:pt x="26" y="47"/>
                  </a:moveTo>
                  <a:cubicBezTo>
                    <a:pt x="24" y="44"/>
                    <a:pt x="24" y="44"/>
                    <a:pt x="24" y="44"/>
                  </a:cubicBezTo>
                  <a:cubicBezTo>
                    <a:pt x="20" y="37"/>
                    <a:pt x="20" y="37"/>
                    <a:pt x="20" y="37"/>
                  </a:cubicBezTo>
                  <a:cubicBezTo>
                    <a:pt x="19" y="35"/>
                    <a:pt x="19" y="35"/>
                    <a:pt x="19" y="35"/>
                  </a:cubicBezTo>
                  <a:cubicBezTo>
                    <a:pt x="27" y="25"/>
                    <a:pt x="27" y="25"/>
                    <a:pt x="27" y="25"/>
                  </a:cubicBezTo>
                  <a:cubicBezTo>
                    <a:pt x="27" y="32"/>
                    <a:pt x="26" y="40"/>
                    <a:pt x="26"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28" name="Freeform 588"/>
            <p:cNvSpPr/>
            <p:nvPr/>
          </p:nvSpPr>
          <p:spPr bwMode="auto">
            <a:xfrm>
              <a:off x="9401176" y="3227388"/>
              <a:ext cx="225425" cy="501650"/>
            </a:xfrm>
            <a:custGeom>
              <a:avLst/>
              <a:gdLst>
                <a:gd name="T0" fmla="*/ 60 w 60"/>
                <a:gd name="T1" fmla="*/ 39 h 134"/>
                <a:gd name="T2" fmla="*/ 60 w 60"/>
                <a:gd name="T3" fmla="*/ 39 h 134"/>
                <a:gd name="T4" fmla="*/ 60 w 60"/>
                <a:gd name="T5" fmla="*/ 39 h 134"/>
                <a:gd name="T6" fmla="*/ 60 w 60"/>
                <a:gd name="T7" fmla="*/ 39 h 134"/>
                <a:gd name="T8" fmla="*/ 60 w 60"/>
                <a:gd name="T9" fmla="*/ 38 h 134"/>
                <a:gd name="T10" fmla="*/ 48 w 60"/>
                <a:gd name="T11" fmla="*/ 7 h 134"/>
                <a:gd name="T12" fmla="*/ 41 w 60"/>
                <a:gd name="T13" fmla="*/ 1 h 134"/>
                <a:gd name="T14" fmla="*/ 41 w 60"/>
                <a:gd name="T15" fmla="*/ 1 h 134"/>
                <a:gd name="T16" fmla="*/ 34 w 60"/>
                <a:gd name="T17" fmla="*/ 1 h 134"/>
                <a:gd name="T18" fmla="*/ 34 w 60"/>
                <a:gd name="T19" fmla="*/ 1 h 134"/>
                <a:gd name="T20" fmla="*/ 40 w 60"/>
                <a:gd name="T21" fmla="*/ 6 h 134"/>
                <a:gd name="T22" fmla="*/ 33 w 60"/>
                <a:gd name="T23" fmla="*/ 9 h 134"/>
                <a:gd name="T24" fmla="*/ 36 w 60"/>
                <a:gd name="T25" fmla="*/ 14 h 134"/>
                <a:gd name="T26" fmla="*/ 28 w 60"/>
                <a:gd name="T27" fmla="*/ 33 h 134"/>
                <a:gd name="T28" fmla="*/ 26 w 60"/>
                <a:gd name="T29" fmla="*/ 6 h 134"/>
                <a:gd name="T30" fmla="*/ 27 w 60"/>
                <a:gd name="T31" fmla="*/ 5 h 134"/>
                <a:gd name="T32" fmla="*/ 26 w 60"/>
                <a:gd name="T33" fmla="*/ 0 h 134"/>
                <a:gd name="T34" fmla="*/ 20 w 60"/>
                <a:gd name="T35" fmla="*/ 0 h 134"/>
                <a:gd name="T36" fmla="*/ 19 w 60"/>
                <a:gd name="T37" fmla="*/ 5 h 134"/>
                <a:gd name="T38" fmla="*/ 20 w 60"/>
                <a:gd name="T39" fmla="*/ 6 h 134"/>
                <a:gd name="T40" fmla="*/ 19 w 60"/>
                <a:gd name="T41" fmla="*/ 33 h 134"/>
                <a:gd name="T42" fmla="*/ 10 w 60"/>
                <a:gd name="T43" fmla="*/ 14 h 134"/>
                <a:gd name="T44" fmla="*/ 13 w 60"/>
                <a:gd name="T45" fmla="*/ 9 h 134"/>
                <a:gd name="T46" fmla="*/ 6 w 60"/>
                <a:gd name="T47" fmla="*/ 6 h 134"/>
                <a:gd name="T48" fmla="*/ 12 w 60"/>
                <a:gd name="T49" fmla="*/ 1 h 134"/>
                <a:gd name="T50" fmla="*/ 12 w 60"/>
                <a:gd name="T51" fmla="*/ 1 h 134"/>
                <a:gd name="T52" fmla="*/ 6 w 60"/>
                <a:gd name="T53" fmla="*/ 1 h 134"/>
                <a:gd name="T54" fmla="*/ 5 w 60"/>
                <a:gd name="T55" fmla="*/ 1 h 134"/>
                <a:gd name="T56" fmla="*/ 0 w 60"/>
                <a:gd name="T57" fmla="*/ 3 h 134"/>
                <a:gd name="T58" fmla="*/ 1 w 60"/>
                <a:gd name="T59" fmla="*/ 7 h 134"/>
                <a:gd name="T60" fmla="*/ 7 w 60"/>
                <a:gd name="T61" fmla="*/ 79 h 134"/>
                <a:gd name="T62" fmla="*/ 2 w 60"/>
                <a:gd name="T63" fmla="*/ 79 h 134"/>
                <a:gd name="T64" fmla="*/ 4 w 60"/>
                <a:gd name="T65" fmla="*/ 134 h 134"/>
                <a:gd name="T66" fmla="*/ 22 w 60"/>
                <a:gd name="T67" fmla="*/ 134 h 134"/>
                <a:gd name="T68" fmla="*/ 22 w 60"/>
                <a:gd name="T69" fmla="*/ 71 h 134"/>
                <a:gd name="T70" fmla="*/ 24 w 60"/>
                <a:gd name="T71" fmla="*/ 71 h 134"/>
                <a:gd name="T72" fmla="*/ 26 w 60"/>
                <a:gd name="T73" fmla="*/ 134 h 134"/>
                <a:gd name="T74" fmla="*/ 44 w 60"/>
                <a:gd name="T75" fmla="*/ 134 h 134"/>
                <a:gd name="T76" fmla="*/ 44 w 60"/>
                <a:gd name="T77" fmla="*/ 73 h 134"/>
                <a:gd name="T78" fmla="*/ 47 w 60"/>
                <a:gd name="T79" fmla="*/ 75 h 134"/>
                <a:gd name="T80" fmla="*/ 54 w 60"/>
                <a:gd name="T81" fmla="*/ 59 h 134"/>
                <a:gd name="T82" fmla="*/ 57 w 60"/>
                <a:gd name="T83" fmla="*/ 52 h 134"/>
                <a:gd name="T84" fmla="*/ 59 w 60"/>
                <a:gd name="T85" fmla="*/ 48 h 134"/>
                <a:gd name="T86" fmla="*/ 59 w 60"/>
                <a:gd name="T87" fmla="*/ 46 h 134"/>
                <a:gd name="T88" fmla="*/ 60 w 60"/>
                <a:gd name="T89" fmla="*/ 46 h 134"/>
                <a:gd name="T90" fmla="*/ 60 w 60"/>
                <a:gd name="T91" fmla="*/ 45 h 134"/>
                <a:gd name="T92" fmla="*/ 60 w 60"/>
                <a:gd name="T93" fmla="*/ 45 h 134"/>
                <a:gd name="T94" fmla="*/ 60 w 60"/>
                <a:gd name="T95" fmla="*/ 3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 h="134">
                  <a:moveTo>
                    <a:pt x="60" y="39"/>
                  </a:moveTo>
                  <a:cubicBezTo>
                    <a:pt x="60" y="39"/>
                    <a:pt x="60" y="39"/>
                    <a:pt x="60" y="39"/>
                  </a:cubicBezTo>
                  <a:cubicBezTo>
                    <a:pt x="60" y="39"/>
                    <a:pt x="60" y="39"/>
                    <a:pt x="60" y="39"/>
                  </a:cubicBezTo>
                  <a:cubicBezTo>
                    <a:pt x="60" y="39"/>
                    <a:pt x="60" y="39"/>
                    <a:pt x="60" y="39"/>
                  </a:cubicBezTo>
                  <a:cubicBezTo>
                    <a:pt x="60" y="38"/>
                    <a:pt x="60" y="38"/>
                    <a:pt x="60" y="38"/>
                  </a:cubicBezTo>
                  <a:cubicBezTo>
                    <a:pt x="48" y="7"/>
                    <a:pt x="48" y="7"/>
                    <a:pt x="48" y="7"/>
                  </a:cubicBezTo>
                  <a:cubicBezTo>
                    <a:pt x="47" y="4"/>
                    <a:pt x="44" y="2"/>
                    <a:pt x="41" y="1"/>
                  </a:cubicBezTo>
                  <a:cubicBezTo>
                    <a:pt x="41" y="1"/>
                    <a:pt x="41" y="1"/>
                    <a:pt x="41" y="1"/>
                  </a:cubicBezTo>
                  <a:cubicBezTo>
                    <a:pt x="39" y="1"/>
                    <a:pt x="36" y="1"/>
                    <a:pt x="34" y="1"/>
                  </a:cubicBezTo>
                  <a:cubicBezTo>
                    <a:pt x="34" y="1"/>
                    <a:pt x="34" y="1"/>
                    <a:pt x="34" y="1"/>
                  </a:cubicBezTo>
                  <a:cubicBezTo>
                    <a:pt x="40" y="6"/>
                    <a:pt x="40" y="6"/>
                    <a:pt x="40" y="6"/>
                  </a:cubicBezTo>
                  <a:cubicBezTo>
                    <a:pt x="33" y="9"/>
                    <a:pt x="33" y="9"/>
                    <a:pt x="33" y="9"/>
                  </a:cubicBezTo>
                  <a:cubicBezTo>
                    <a:pt x="36" y="14"/>
                    <a:pt x="36" y="14"/>
                    <a:pt x="36" y="14"/>
                  </a:cubicBezTo>
                  <a:cubicBezTo>
                    <a:pt x="28" y="33"/>
                    <a:pt x="28" y="33"/>
                    <a:pt x="28" y="33"/>
                  </a:cubicBezTo>
                  <a:cubicBezTo>
                    <a:pt x="26" y="6"/>
                    <a:pt x="26" y="6"/>
                    <a:pt x="26" y="6"/>
                  </a:cubicBezTo>
                  <a:cubicBezTo>
                    <a:pt x="27" y="5"/>
                    <a:pt x="27" y="5"/>
                    <a:pt x="27" y="5"/>
                  </a:cubicBezTo>
                  <a:cubicBezTo>
                    <a:pt x="26" y="0"/>
                    <a:pt x="26" y="0"/>
                    <a:pt x="26" y="0"/>
                  </a:cubicBezTo>
                  <a:cubicBezTo>
                    <a:pt x="20" y="0"/>
                    <a:pt x="20" y="0"/>
                    <a:pt x="20" y="0"/>
                  </a:cubicBezTo>
                  <a:cubicBezTo>
                    <a:pt x="19" y="5"/>
                    <a:pt x="19" y="5"/>
                    <a:pt x="19" y="5"/>
                  </a:cubicBezTo>
                  <a:cubicBezTo>
                    <a:pt x="20" y="6"/>
                    <a:pt x="20" y="6"/>
                    <a:pt x="20" y="6"/>
                  </a:cubicBezTo>
                  <a:cubicBezTo>
                    <a:pt x="19" y="33"/>
                    <a:pt x="19" y="33"/>
                    <a:pt x="19" y="33"/>
                  </a:cubicBezTo>
                  <a:cubicBezTo>
                    <a:pt x="10" y="14"/>
                    <a:pt x="10" y="14"/>
                    <a:pt x="10" y="14"/>
                  </a:cubicBezTo>
                  <a:cubicBezTo>
                    <a:pt x="13" y="9"/>
                    <a:pt x="13" y="9"/>
                    <a:pt x="13" y="9"/>
                  </a:cubicBezTo>
                  <a:cubicBezTo>
                    <a:pt x="6" y="6"/>
                    <a:pt x="6" y="6"/>
                    <a:pt x="6" y="6"/>
                  </a:cubicBezTo>
                  <a:cubicBezTo>
                    <a:pt x="12" y="1"/>
                    <a:pt x="12" y="1"/>
                    <a:pt x="12" y="1"/>
                  </a:cubicBezTo>
                  <a:cubicBezTo>
                    <a:pt x="12" y="1"/>
                    <a:pt x="12" y="1"/>
                    <a:pt x="12" y="1"/>
                  </a:cubicBezTo>
                  <a:cubicBezTo>
                    <a:pt x="10" y="1"/>
                    <a:pt x="8" y="1"/>
                    <a:pt x="6" y="1"/>
                  </a:cubicBezTo>
                  <a:cubicBezTo>
                    <a:pt x="5" y="1"/>
                    <a:pt x="5" y="1"/>
                    <a:pt x="5" y="1"/>
                  </a:cubicBezTo>
                  <a:cubicBezTo>
                    <a:pt x="3" y="1"/>
                    <a:pt x="2" y="2"/>
                    <a:pt x="0" y="3"/>
                  </a:cubicBezTo>
                  <a:cubicBezTo>
                    <a:pt x="0" y="5"/>
                    <a:pt x="1" y="6"/>
                    <a:pt x="1" y="7"/>
                  </a:cubicBezTo>
                  <a:cubicBezTo>
                    <a:pt x="7" y="79"/>
                    <a:pt x="7" y="79"/>
                    <a:pt x="7" y="79"/>
                  </a:cubicBezTo>
                  <a:cubicBezTo>
                    <a:pt x="2" y="79"/>
                    <a:pt x="2" y="79"/>
                    <a:pt x="2" y="79"/>
                  </a:cubicBezTo>
                  <a:cubicBezTo>
                    <a:pt x="4" y="134"/>
                    <a:pt x="4" y="134"/>
                    <a:pt x="4" y="134"/>
                  </a:cubicBezTo>
                  <a:cubicBezTo>
                    <a:pt x="22" y="134"/>
                    <a:pt x="22" y="134"/>
                    <a:pt x="22" y="134"/>
                  </a:cubicBezTo>
                  <a:cubicBezTo>
                    <a:pt x="23" y="116"/>
                    <a:pt x="22" y="84"/>
                    <a:pt x="22" y="71"/>
                  </a:cubicBezTo>
                  <a:cubicBezTo>
                    <a:pt x="23" y="71"/>
                    <a:pt x="23" y="71"/>
                    <a:pt x="24" y="71"/>
                  </a:cubicBezTo>
                  <a:cubicBezTo>
                    <a:pt x="26" y="134"/>
                    <a:pt x="26" y="134"/>
                    <a:pt x="26" y="134"/>
                  </a:cubicBezTo>
                  <a:cubicBezTo>
                    <a:pt x="44" y="134"/>
                    <a:pt x="44" y="134"/>
                    <a:pt x="44" y="134"/>
                  </a:cubicBezTo>
                  <a:cubicBezTo>
                    <a:pt x="45" y="117"/>
                    <a:pt x="44" y="87"/>
                    <a:pt x="44" y="73"/>
                  </a:cubicBezTo>
                  <a:cubicBezTo>
                    <a:pt x="45" y="74"/>
                    <a:pt x="46" y="74"/>
                    <a:pt x="47" y="75"/>
                  </a:cubicBezTo>
                  <a:cubicBezTo>
                    <a:pt x="54" y="59"/>
                    <a:pt x="54" y="59"/>
                    <a:pt x="54" y="59"/>
                  </a:cubicBezTo>
                  <a:cubicBezTo>
                    <a:pt x="57" y="52"/>
                    <a:pt x="57" y="52"/>
                    <a:pt x="57" y="52"/>
                  </a:cubicBezTo>
                  <a:cubicBezTo>
                    <a:pt x="59" y="48"/>
                    <a:pt x="59" y="48"/>
                    <a:pt x="59" y="48"/>
                  </a:cubicBezTo>
                  <a:cubicBezTo>
                    <a:pt x="59" y="46"/>
                    <a:pt x="59" y="46"/>
                    <a:pt x="59" y="46"/>
                  </a:cubicBezTo>
                  <a:cubicBezTo>
                    <a:pt x="60" y="46"/>
                    <a:pt x="60" y="46"/>
                    <a:pt x="60" y="46"/>
                  </a:cubicBezTo>
                  <a:cubicBezTo>
                    <a:pt x="60" y="45"/>
                    <a:pt x="60" y="45"/>
                    <a:pt x="60" y="45"/>
                  </a:cubicBezTo>
                  <a:cubicBezTo>
                    <a:pt x="60" y="45"/>
                    <a:pt x="60" y="45"/>
                    <a:pt x="60" y="45"/>
                  </a:cubicBezTo>
                  <a:cubicBezTo>
                    <a:pt x="60" y="43"/>
                    <a:pt x="59" y="52"/>
                    <a:pt x="60"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29" name="Oval 589"/>
            <p:cNvSpPr>
              <a:spLocks noChangeArrowheads="1"/>
            </p:cNvSpPr>
            <p:nvPr/>
          </p:nvSpPr>
          <p:spPr bwMode="auto">
            <a:xfrm>
              <a:off x="9224963" y="3073401"/>
              <a:ext cx="107950" cy="1349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30" name="Freeform 590"/>
            <p:cNvSpPr/>
            <p:nvPr/>
          </p:nvSpPr>
          <p:spPr bwMode="auto">
            <a:xfrm>
              <a:off x="9150351" y="3219451"/>
              <a:ext cx="258763" cy="547688"/>
            </a:xfrm>
            <a:custGeom>
              <a:avLst/>
              <a:gdLst>
                <a:gd name="T0" fmla="*/ 54 w 69"/>
                <a:gd name="T1" fmla="*/ 1 h 146"/>
                <a:gd name="T2" fmla="*/ 54 w 69"/>
                <a:gd name="T3" fmla="*/ 1 h 146"/>
                <a:gd name="T4" fmla="*/ 47 w 69"/>
                <a:gd name="T5" fmla="*/ 0 h 146"/>
                <a:gd name="T6" fmla="*/ 46 w 69"/>
                <a:gd name="T7" fmla="*/ 1 h 146"/>
                <a:gd name="T8" fmla="*/ 53 w 69"/>
                <a:gd name="T9" fmla="*/ 6 h 146"/>
                <a:gd name="T10" fmla="*/ 45 w 69"/>
                <a:gd name="T11" fmla="*/ 9 h 146"/>
                <a:gd name="T12" fmla="*/ 49 w 69"/>
                <a:gd name="T13" fmla="*/ 15 h 146"/>
                <a:gd name="T14" fmla="*/ 39 w 69"/>
                <a:gd name="T15" fmla="*/ 36 h 146"/>
                <a:gd name="T16" fmla="*/ 38 w 69"/>
                <a:gd name="T17" fmla="*/ 7 h 146"/>
                <a:gd name="T18" fmla="*/ 39 w 69"/>
                <a:gd name="T19" fmla="*/ 6 h 146"/>
                <a:gd name="T20" fmla="*/ 37 w 69"/>
                <a:gd name="T21" fmla="*/ 0 h 146"/>
                <a:gd name="T22" fmla="*/ 32 w 69"/>
                <a:gd name="T23" fmla="*/ 0 h 146"/>
                <a:gd name="T24" fmla="*/ 30 w 69"/>
                <a:gd name="T25" fmla="*/ 6 h 146"/>
                <a:gd name="T26" fmla="*/ 31 w 69"/>
                <a:gd name="T27" fmla="*/ 7 h 146"/>
                <a:gd name="T28" fmla="*/ 30 w 69"/>
                <a:gd name="T29" fmla="*/ 36 h 146"/>
                <a:gd name="T30" fmla="*/ 20 w 69"/>
                <a:gd name="T31" fmla="*/ 15 h 146"/>
                <a:gd name="T32" fmla="*/ 24 w 69"/>
                <a:gd name="T33" fmla="*/ 9 h 146"/>
                <a:gd name="T34" fmla="*/ 16 w 69"/>
                <a:gd name="T35" fmla="*/ 6 h 146"/>
                <a:gd name="T36" fmla="*/ 22 w 69"/>
                <a:gd name="T37" fmla="*/ 1 h 146"/>
                <a:gd name="T38" fmla="*/ 22 w 69"/>
                <a:gd name="T39" fmla="*/ 0 h 146"/>
                <a:gd name="T40" fmla="*/ 15 w 69"/>
                <a:gd name="T41" fmla="*/ 1 h 146"/>
                <a:gd name="T42" fmla="*/ 15 w 69"/>
                <a:gd name="T43" fmla="*/ 1 h 146"/>
                <a:gd name="T44" fmla="*/ 7 w 69"/>
                <a:gd name="T45" fmla="*/ 9 h 146"/>
                <a:gd name="T46" fmla="*/ 0 w 69"/>
                <a:gd name="T47" fmla="*/ 76 h 146"/>
                <a:gd name="T48" fmla="*/ 10 w 69"/>
                <a:gd name="T49" fmla="*/ 77 h 146"/>
                <a:gd name="T50" fmla="*/ 10 w 69"/>
                <a:gd name="T51" fmla="*/ 77 h 146"/>
                <a:gd name="T52" fmla="*/ 11 w 69"/>
                <a:gd name="T53" fmla="*/ 77 h 146"/>
                <a:gd name="T54" fmla="*/ 12 w 69"/>
                <a:gd name="T55" fmla="*/ 77 h 146"/>
                <a:gd name="T56" fmla="*/ 14 w 69"/>
                <a:gd name="T57" fmla="*/ 146 h 146"/>
                <a:gd name="T58" fmla="*/ 33 w 69"/>
                <a:gd name="T59" fmla="*/ 146 h 146"/>
                <a:gd name="T60" fmla="*/ 33 w 69"/>
                <a:gd name="T61" fmla="*/ 77 h 146"/>
                <a:gd name="T62" fmla="*/ 35 w 69"/>
                <a:gd name="T63" fmla="*/ 77 h 146"/>
                <a:gd name="T64" fmla="*/ 38 w 69"/>
                <a:gd name="T65" fmla="*/ 146 h 146"/>
                <a:gd name="T66" fmla="*/ 57 w 69"/>
                <a:gd name="T67" fmla="*/ 146 h 146"/>
                <a:gd name="T68" fmla="*/ 57 w 69"/>
                <a:gd name="T69" fmla="*/ 77 h 146"/>
                <a:gd name="T70" fmla="*/ 59 w 69"/>
                <a:gd name="T71" fmla="*/ 77 h 146"/>
                <a:gd name="T72" fmla="*/ 59 w 69"/>
                <a:gd name="T73" fmla="*/ 77 h 146"/>
                <a:gd name="T74" fmla="*/ 59 w 69"/>
                <a:gd name="T75" fmla="*/ 77 h 146"/>
                <a:gd name="T76" fmla="*/ 69 w 69"/>
                <a:gd name="T77" fmla="*/ 76 h 146"/>
                <a:gd name="T78" fmla="*/ 62 w 69"/>
                <a:gd name="T79" fmla="*/ 9 h 146"/>
                <a:gd name="T80" fmla="*/ 54 w 69"/>
                <a:gd name="T81" fmla="*/ 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 h="146">
                  <a:moveTo>
                    <a:pt x="54" y="1"/>
                  </a:moveTo>
                  <a:cubicBezTo>
                    <a:pt x="54" y="1"/>
                    <a:pt x="54" y="1"/>
                    <a:pt x="54" y="1"/>
                  </a:cubicBezTo>
                  <a:cubicBezTo>
                    <a:pt x="51" y="1"/>
                    <a:pt x="49" y="1"/>
                    <a:pt x="47" y="0"/>
                  </a:cubicBezTo>
                  <a:cubicBezTo>
                    <a:pt x="46" y="1"/>
                    <a:pt x="46" y="1"/>
                    <a:pt x="46" y="1"/>
                  </a:cubicBezTo>
                  <a:cubicBezTo>
                    <a:pt x="53" y="6"/>
                    <a:pt x="53" y="6"/>
                    <a:pt x="53" y="6"/>
                  </a:cubicBezTo>
                  <a:cubicBezTo>
                    <a:pt x="45" y="9"/>
                    <a:pt x="45" y="9"/>
                    <a:pt x="45" y="9"/>
                  </a:cubicBezTo>
                  <a:cubicBezTo>
                    <a:pt x="49" y="15"/>
                    <a:pt x="49" y="15"/>
                    <a:pt x="49" y="15"/>
                  </a:cubicBezTo>
                  <a:cubicBezTo>
                    <a:pt x="39" y="36"/>
                    <a:pt x="39" y="36"/>
                    <a:pt x="39" y="36"/>
                  </a:cubicBezTo>
                  <a:cubicBezTo>
                    <a:pt x="38" y="7"/>
                    <a:pt x="38" y="7"/>
                    <a:pt x="38" y="7"/>
                  </a:cubicBezTo>
                  <a:cubicBezTo>
                    <a:pt x="39" y="6"/>
                    <a:pt x="39" y="6"/>
                    <a:pt x="39" y="6"/>
                  </a:cubicBezTo>
                  <a:cubicBezTo>
                    <a:pt x="37" y="0"/>
                    <a:pt x="37" y="0"/>
                    <a:pt x="37" y="0"/>
                  </a:cubicBezTo>
                  <a:cubicBezTo>
                    <a:pt x="32" y="0"/>
                    <a:pt x="32" y="0"/>
                    <a:pt x="32" y="0"/>
                  </a:cubicBezTo>
                  <a:cubicBezTo>
                    <a:pt x="30" y="6"/>
                    <a:pt x="30" y="6"/>
                    <a:pt x="30" y="6"/>
                  </a:cubicBezTo>
                  <a:cubicBezTo>
                    <a:pt x="31" y="7"/>
                    <a:pt x="31" y="7"/>
                    <a:pt x="31" y="7"/>
                  </a:cubicBezTo>
                  <a:cubicBezTo>
                    <a:pt x="30" y="36"/>
                    <a:pt x="30" y="36"/>
                    <a:pt x="30" y="36"/>
                  </a:cubicBezTo>
                  <a:cubicBezTo>
                    <a:pt x="20" y="15"/>
                    <a:pt x="20" y="15"/>
                    <a:pt x="20" y="15"/>
                  </a:cubicBezTo>
                  <a:cubicBezTo>
                    <a:pt x="24" y="9"/>
                    <a:pt x="24" y="9"/>
                    <a:pt x="24" y="9"/>
                  </a:cubicBezTo>
                  <a:cubicBezTo>
                    <a:pt x="16" y="6"/>
                    <a:pt x="16" y="6"/>
                    <a:pt x="16" y="6"/>
                  </a:cubicBezTo>
                  <a:cubicBezTo>
                    <a:pt x="22" y="1"/>
                    <a:pt x="22" y="1"/>
                    <a:pt x="22" y="1"/>
                  </a:cubicBezTo>
                  <a:cubicBezTo>
                    <a:pt x="22" y="0"/>
                    <a:pt x="22" y="0"/>
                    <a:pt x="22" y="0"/>
                  </a:cubicBezTo>
                  <a:cubicBezTo>
                    <a:pt x="20" y="1"/>
                    <a:pt x="18" y="1"/>
                    <a:pt x="15" y="1"/>
                  </a:cubicBezTo>
                  <a:cubicBezTo>
                    <a:pt x="15" y="1"/>
                    <a:pt x="15" y="1"/>
                    <a:pt x="15" y="1"/>
                  </a:cubicBezTo>
                  <a:cubicBezTo>
                    <a:pt x="11" y="1"/>
                    <a:pt x="7" y="4"/>
                    <a:pt x="7" y="9"/>
                  </a:cubicBezTo>
                  <a:cubicBezTo>
                    <a:pt x="0" y="76"/>
                    <a:pt x="0" y="76"/>
                    <a:pt x="0" y="76"/>
                  </a:cubicBezTo>
                  <a:cubicBezTo>
                    <a:pt x="3" y="77"/>
                    <a:pt x="7" y="77"/>
                    <a:pt x="10" y="77"/>
                  </a:cubicBezTo>
                  <a:cubicBezTo>
                    <a:pt x="10" y="77"/>
                    <a:pt x="10" y="77"/>
                    <a:pt x="10" y="77"/>
                  </a:cubicBezTo>
                  <a:cubicBezTo>
                    <a:pt x="10" y="77"/>
                    <a:pt x="10" y="77"/>
                    <a:pt x="11" y="77"/>
                  </a:cubicBezTo>
                  <a:cubicBezTo>
                    <a:pt x="11" y="77"/>
                    <a:pt x="11" y="77"/>
                    <a:pt x="12" y="77"/>
                  </a:cubicBezTo>
                  <a:cubicBezTo>
                    <a:pt x="14" y="146"/>
                    <a:pt x="14" y="146"/>
                    <a:pt x="14" y="146"/>
                  </a:cubicBezTo>
                  <a:cubicBezTo>
                    <a:pt x="33" y="146"/>
                    <a:pt x="33" y="146"/>
                    <a:pt x="33" y="146"/>
                  </a:cubicBezTo>
                  <a:cubicBezTo>
                    <a:pt x="34" y="126"/>
                    <a:pt x="34" y="91"/>
                    <a:pt x="33" y="77"/>
                  </a:cubicBezTo>
                  <a:cubicBezTo>
                    <a:pt x="34" y="77"/>
                    <a:pt x="35" y="77"/>
                    <a:pt x="35" y="77"/>
                  </a:cubicBezTo>
                  <a:cubicBezTo>
                    <a:pt x="38" y="146"/>
                    <a:pt x="38" y="146"/>
                    <a:pt x="38" y="146"/>
                  </a:cubicBezTo>
                  <a:cubicBezTo>
                    <a:pt x="57" y="146"/>
                    <a:pt x="57" y="146"/>
                    <a:pt x="57" y="146"/>
                  </a:cubicBezTo>
                  <a:cubicBezTo>
                    <a:pt x="58" y="126"/>
                    <a:pt x="57" y="91"/>
                    <a:pt x="57" y="77"/>
                  </a:cubicBezTo>
                  <a:cubicBezTo>
                    <a:pt x="58" y="77"/>
                    <a:pt x="58" y="77"/>
                    <a:pt x="59" y="77"/>
                  </a:cubicBezTo>
                  <a:cubicBezTo>
                    <a:pt x="59" y="77"/>
                    <a:pt x="59" y="77"/>
                    <a:pt x="59" y="77"/>
                  </a:cubicBezTo>
                  <a:cubicBezTo>
                    <a:pt x="59" y="77"/>
                    <a:pt x="59" y="77"/>
                    <a:pt x="59" y="77"/>
                  </a:cubicBezTo>
                  <a:cubicBezTo>
                    <a:pt x="62" y="77"/>
                    <a:pt x="66" y="77"/>
                    <a:pt x="69" y="76"/>
                  </a:cubicBezTo>
                  <a:cubicBezTo>
                    <a:pt x="62" y="9"/>
                    <a:pt x="62" y="9"/>
                    <a:pt x="62" y="9"/>
                  </a:cubicBezTo>
                  <a:cubicBezTo>
                    <a:pt x="62" y="4"/>
                    <a:pt x="58" y="1"/>
                    <a:pt x="5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grpSp>
      <p:grpSp>
        <p:nvGrpSpPr>
          <p:cNvPr id="34" name="组合 33"/>
          <p:cNvGrpSpPr/>
          <p:nvPr/>
        </p:nvGrpSpPr>
        <p:grpSpPr>
          <a:xfrm>
            <a:off x="6405178" y="4830747"/>
            <a:ext cx="407311" cy="398378"/>
            <a:chOff x="8905875" y="4843463"/>
            <a:chExt cx="723900" cy="708025"/>
          </a:xfrm>
          <a:solidFill>
            <a:srgbClr val="FEFEFE"/>
          </a:solidFill>
        </p:grpSpPr>
        <p:sp>
          <p:nvSpPr>
            <p:cNvPr id="35" name="Freeform 797"/>
            <p:cNvSpPr/>
            <p:nvPr/>
          </p:nvSpPr>
          <p:spPr bwMode="auto">
            <a:xfrm>
              <a:off x="8905875" y="4843463"/>
              <a:ext cx="723900" cy="465138"/>
            </a:xfrm>
            <a:custGeom>
              <a:avLst/>
              <a:gdLst>
                <a:gd name="T0" fmla="*/ 193 w 193"/>
                <a:gd name="T1" fmla="*/ 84 h 124"/>
                <a:gd name="T2" fmla="*/ 153 w 193"/>
                <a:gd name="T3" fmla="*/ 44 h 124"/>
                <a:gd name="T4" fmla="*/ 141 w 193"/>
                <a:gd name="T5" fmla="*/ 46 h 124"/>
                <a:gd name="T6" fmla="*/ 91 w 193"/>
                <a:gd name="T7" fmla="*/ 0 h 124"/>
                <a:gd name="T8" fmla="*/ 40 w 193"/>
                <a:gd name="T9" fmla="*/ 51 h 124"/>
                <a:gd name="T10" fmla="*/ 41 w 193"/>
                <a:gd name="T11" fmla="*/ 61 h 124"/>
                <a:gd name="T12" fmla="*/ 31 w 193"/>
                <a:gd name="T13" fmla="*/ 61 h 124"/>
                <a:gd name="T14" fmla="*/ 0 w 193"/>
                <a:gd name="T15" fmla="*/ 92 h 124"/>
                <a:gd name="T16" fmla="*/ 31 w 193"/>
                <a:gd name="T17" fmla="*/ 124 h 124"/>
                <a:gd name="T18" fmla="*/ 157 w 193"/>
                <a:gd name="T19" fmla="*/ 124 h 124"/>
                <a:gd name="T20" fmla="*/ 180 w 193"/>
                <a:gd name="T21" fmla="*/ 113 h 124"/>
                <a:gd name="T22" fmla="*/ 193 w 193"/>
                <a:gd name="T23" fmla="*/ 8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124">
                  <a:moveTo>
                    <a:pt x="193" y="84"/>
                  </a:moveTo>
                  <a:cubicBezTo>
                    <a:pt x="193" y="62"/>
                    <a:pt x="176" y="44"/>
                    <a:pt x="153" y="44"/>
                  </a:cubicBezTo>
                  <a:cubicBezTo>
                    <a:pt x="149" y="44"/>
                    <a:pt x="145" y="44"/>
                    <a:pt x="141" y="46"/>
                  </a:cubicBezTo>
                  <a:cubicBezTo>
                    <a:pt x="139" y="20"/>
                    <a:pt x="117" y="0"/>
                    <a:pt x="91" y="0"/>
                  </a:cubicBezTo>
                  <a:cubicBezTo>
                    <a:pt x="62" y="0"/>
                    <a:pt x="40" y="23"/>
                    <a:pt x="40" y="51"/>
                  </a:cubicBezTo>
                  <a:cubicBezTo>
                    <a:pt x="40" y="54"/>
                    <a:pt x="40" y="57"/>
                    <a:pt x="41" y="61"/>
                  </a:cubicBezTo>
                  <a:cubicBezTo>
                    <a:pt x="31" y="61"/>
                    <a:pt x="31" y="61"/>
                    <a:pt x="31" y="61"/>
                  </a:cubicBezTo>
                  <a:cubicBezTo>
                    <a:pt x="14" y="61"/>
                    <a:pt x="0" y="75"/>
                    <a:pt x="0" y="92"/>
                  </a:cubicBezTo>
                  <a:cubicBezTo>
                    <a:pt x="0" y="109"/>
                    <a:pt x="14" y="124"/>
                    <a:pt x="31" y="124"/>
                  </a:cubicBezTo>
                  <a:cubicBezTo>
                    <a:pt x="157" y="124"/>
                    <a:pt x="157" y="124"/>
                    <a:pt x="157" y="124"/>
                  </a:cubicBezTo>
                  <a:cubicBezTo>
                    <a:pt x="166" y="124"/>
                    <a:pt x="175" y="120"/>
                    <a:pt x="180" y="113"/>
                  </a:cubicBezTo>
                  <a:cubicBezTo>
                    <a:pt x="188" y="106"/>
                    <a:pt x="193" y="95"/>
                    <a:pt x="193"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36" name="Freeform 798"/>
            <p:cNvSpPr/>
            <p:nvPr/>
          </p:nvSpPr>
          <p:spPr bwMode="auto">
            <a:xfrm>
              <a:off x="9097963" y="5443538"/>
              <a:ext cx="339725" cy="107950"/>
            </a:xfrm>
            <a:custGeom>
              <a:avLst/>
              <a:gdLst>
                <a:gd name="T0" fmla="*/ 46 w 91"/>
                <a:gd name="T1" fmla="*/ 29 h 29"/>
                <a:gd name="T2" fmla="*/ 0 w 91"/>
                <a:gd name="T3" fmla="*/ 10 h 29"/>
                <a:gd name="T4" fmla="*/ 11 w 91"/>
                <a:gd name="T5" fmla="*/ 0 h 29"/>
                <a:gd name="T6" fmla="*/ 80 w 91"/>
                <a:gd name="T7" fmla="*/ 0 h 29"/>
                <a:gd name="T8" fmla="*/ 91 w 91"/>
                <a:gd name="T9" fmla="*/ 10 h 29"/>
                <a:gd name="T10" fmla="*/ 46 w 91"/>
                <a:gd name="T11" fmla="*/ 29 h 29"/>
              </a:gdLst>
              <a:ahLst/>
              <a:cxnLst>
                <a:cxn ang="0">
                  <a:pos x="T0" y="T1"/>
                </a:cxn>
                <a:cxn ang="0">
                  <a:pos x="T2" y="T3"/>
                </a:cxn>
                <a:cxn ang="0">
                  <a:pos x="T4" y="T5"/>
                </a:cxn>
                <a:cxn ang="0">
                  <a:pos x="T6" y="T7"/>
                </a:cxn>
                <a:cxn ang="0">
                  <a:pos x="T8" y="T9"/>
                </a:cxn>
                <a:cxn ang="0">
                  <a:pos x="T10" y="T11"/>
                </a:cxn>
              </a:cxnLst>
              <a:rect l="0" t="0" r="r" b="b"/>
              <a:pathLst>
                <a:path w="91" h="29">
                  <a:moveTo>
                    <a:pt x="46" y="29"/>
                  </a:moveTo>
                  <a:cubicBezTo>
                    <a:pt x="29" y="29"/>
                    <a:pt x="13" y="23"/>
                    <a:pt x="0" y="10"/>
                  </a:cubicBezTo>
                  <a:cubicBezTo>
                    <a:pt x="11" y="0"/>
                    <a:pt x="11" y="0"/>
                    <a:pt x="11" y="0"/>
                  </a:cubicBezTo>
                  <a:cubicBezTo>
                    <a:pt x="30" y="19"/>
                    <a:pt x="61" y="19"/>
                    <a:pt x="80" y="0"/>
                  </a:cubicBezTo>
                  <a:cubicBezTo>
                    <a:pt x="91" y="10"/>
                    <a:pt x="91" y="10"/>
                    <a:pt x="91" y="10"/>
                  </a:cubicBezTo>
                  <a:cubicBezTo>
                    <a:pt x="78" y="23"/>
                    <a:pt x="62" y="29"/>
                    <a:pt x="4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37" name="Freeform 799"/>
            <p:cNvSpPr/>
            <p:nvPr/>
          </p:nvSpPr>
          <p:spPr bwMode="auto">
            <a:xfrm>
              <a:off x="9175750" y="5364163"/>
              <a:ext cx="184150" cy="79375"/>
            </a:xfrm>
            <a:custGeom>
              <a:avLst/>
              <a:gdLst>
                <a:gd name="T0" fmla="*/ 25 w 49"/>
                <a:gd name="T1" fmla="*/ 21 h 21"/>
                <a:gd name="T2" fmla="*/ 0 w 49"/>
                <a:gd name="T3" fmla="*/ 11 h 21"/>
                <a:gd name="T4" fmla="*/ 10 w 49"/>
                <a:gd name="T5" fmla="*/ 0 h 21"/>
                <a:gd name="T6" fmla="*/ 39 w 49"/>
                <a:gd name="T7" fmla="*/ 0 h 21"/>
                <a:gd name="T8" fmla="*/ 49 w 49"/>
                <a:gd name="T9" fmla="*/ 11 h 21"/>
                <a:gd name="T10" fmla="*/ 25 w 49"/>
                <a:gd name="T11" fmla="*/ 21 h 21"/>
              </a:gdLst>
              <a:ahLst/>
              <a:cxnLst>
                <a:cxn ang="0">
                  <a:pos x="T0" y="T1"/>
                </a:cxn>
                <a:cxn ang="0">
                  <a:pos x="T2" y="T3"/>
                </a:cxn>
                <a:cxn ang="0">
                  <a:pos x="T4" y="T5"/>
                </a:cxn>
                <a:cxn ang="0">
                  <a:pos x="T6" y="T7"/>
                </a:cxn>
                <a:cxn ang="0">
                  <a:pos x="T8" y="T9"/>
                </a:cxn>
                <a:cxn ang="0">
                  <a:pos x="T10" y="T11"/>
                </a:cxn>
              </a:cxnLst>
              <a:rect l="0" t="0" r="r" b="b"/>
              <a:pathLst>
                <a:path w="49" h="21">
                  <a:moveTo>
                    <a:pt x="25" y="21"/>
                  </a:moveTo>
                  <a:cubicBezTo>
                    <a:pt x="16" y="21"/>
                    <a:pt x="7" y="17"/>
                    <a:pt x="0" y="11"/>
                  </a:cubicBezTo>
                  <a:cubicBezTo>
                    <a:pt x="10" y="0"/>
                    <a:pt x="10" y="0"/>
                    <a:pt x="10" y="0"/>
                  </a:cubicBezTo>
                  <a:cubicBezTo>
                    <a:pt x="18" y="8"/>
                    <a:pt x="31" y="8"/>
                    <a:pt x="39" y="0"/>
                  </a:cubicBezTo>
                  <a:cubicBezTo>
                    <a:pt x="49" y="11"/>
                    <a:pt x="49" y="11"/>
                    <a:pt x="49" y="11"/>
                  </a:cubicBezTo>
                  <a:cubicBezTo>
                    <a:pt x="42" y="17"/>
                    <a:pt x="34" y="21"/>
                    <a:pt x="2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grpSp>
      <p:grpSp>
        <p:nvGrpSpPr>
          <p:cNvPr id="38" name="组合 37"/>
          <p:cNvGrpSpPr/>
          <p:nvPr/>
        </p:nvGrpSpPr>
        <p:grpSpPr>
          <a:xfrm>
            <a:off x="4957882" y="1797932"/>
            <a:ext cx="373368" cy="387660"/>
            <a:chOff x="10518775" y="3081338"/>
            <a:chExt cx="663575" cy="688975"/>
          </a:xfrm>
          <a:solidFill>
            <a:srgbClr val="FEFEFE"/>
          </a:solidFill>
        </p:grpSpPr>
        <p:sp>
          <p:nvSpPr>
            <p:cNvPr id="39" name="Oval 800"/>
            <p:cNvSpPr>
              <a:spLocks noChangeArrowheads="1"/>
            </p:cNvSpPr>
            <p:nvPr/>
          </p:nvSpPr>
          <p:spPr bwMode="auto">
            <a:xfrm>
              <a:off x="10590213" y="3433763"/>
              <a:ext cx="127000" cy="1603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40" name="Freeform 801"/>
            <p:cNvSpPr/>
            <p:nvPr/>
          </p:nvSpPr>
          <p:spPr bwMode="auto">
            <a:xfrm>
              <a:off x="10518775" y="3609975"/>
              <a:ext cx="112713" cy="160338"/>
            </a:xfrm>
            <a:custGeom>
              <a:avLst/>
              <a:gdLst>
                <a:gd name="T0" fmla="*/ 19 w 30"/>
                <a:gd name="T1" fmla="*/ 18 h 43"/>
                <a:gd name="T2" fmla="*/ 23 w 30"/>
                <a:gd name="T3" fmla="*/ 11 h 43"/>
                <a:gd name="T4" fmla="*/ 14 w 30"/>
                <a:gd name="T5" fmla="*/ 6 h 43"/>
                <a:gd name="T6" fmla="*/ 22 w 30"/>
                <a:gd name="T7" fmla="*/ 0 h 43"/>
                <a:gd name="T8" fmla="*/ 22 w 30"/>
                <a:gd name="T9" fmla="*/ 0 h 43"/>
                <a:gd name="T10" fmla="*/ 13 w 30"/>
                <a:gd name="T11" fmla="*/ 1 h 43"/>
                <a:gd name="T12" fmla="*/ 12 w 30"/>
                <a:gd name="T13" fmla="*/ 1 h 43"/>
                <a:gd name="T14" fmla="*/ 12 w 30"/>
                <a:gd name="T15" fmla="*/ 1 h 43"/>
                <a:gd name="T16" fmla="*/ 2 w 30"/>
                <a:gd name="T17" fmla="*/ 11 h 43"/>
                <a:gd name="T18" fmla="*/ 0 w 30"/>
                <a:gd name="T19" fmla="*/ 31 h 43"/>
                <a:gd name="T20" fmla="*/ 30 w 30"/>
                <a:gd name="T21" fmla="*/ 43 h 43"/>
                <a:gd name="T22" fmla="*/ 30 w 30"/>
                <a:gd name="T23" fmla="*/ 42 h 43"/>
                <a:gd name="T24" fmla="*/ 19 w 30"/>
                <a:gd name="T25" fmla="*/ 1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3">
                  <a:moveTo>
                    <a:pt x="19" y="18"/>
                  </a:moveTo>
                  <a:cubicBezTo>
                    <a:pt x="23" y="11"/>
                    <a:pt x="23" y="11"/>
                    <a:pt x="23" y="11"/>
                  </a:cubicBezTo>
                  <a:cubicBezTo>
                    <a:pt x="14" y="6"/>
                    <a:pt x="14" y="6"/>
                    <a:pt x="14" y="6"/>
                  </a:cubicBezTo>
                  <a:cubicBezTo>
                    <a:pt x="22" y="0"/>
                    <a:pt x="22" y="0"/>
                    <a:pt x="22" y="0"/>
                  </a:cubicBezTo>
                  <a:cubicBezTo>
                    <a:pt x="22" y="0"/>
                    <a:pt x="22" y="0"/>
                    <a:pt x="22" y="0"/>
                  </a:cubicBezTo>
                  <a:cubicBezTo>
                    <a:pt x="19" y="0"/>
                    <a:pt x="16" y="0"/>
                    <a:pt x="13" y="1"/>
                  </a:cubicBezTo>
                  <a:cubicBezTo>
                    <a:pt x="13" y="1"/>
                    <a:pt x="13" y="1"/>
                    <a:pt x="12" y="1"/>
                  </a:cubicBezTo>
                  <a:cubicBezTo>
                    <a:pt x="12" y="1"/>
                    <a:pt x="12" y="1"/>
                    <a:pt x="12" y="1"/>
                  </a:cubicBezTo>
                  <a:cubicBezTo>
                    <a:pt x="7" y="1"/>
                    <a:pt x="2" y="5"/>
                    <a:pt x="2" y="11"/>
                  </a:cubicBezTo>
                  <a:cubicBezTo>
                    <a:pt x="0" y="31"/>
                    <a:pt x="0" y="31"/>
                    <a:pt x="0" y="31"/>
                  </a:cubicBezTo>
                  <a:cubicBezTo>
                    <a:pt x="9" y="37"/>
                    <a:pt x="19" y="42"/>
                    <a:pt x="30" y="43"/>
                  </a:cubicBezTo>
                  <a:cubicBezTo>
                    <a:pt x="30" y="42"/>
                    <a:pt x="30" y="42"/>
                    <a:pt x="30" y="42"/>
                  </a:cubicBezTo>
                  <a:lnTo>
                    <a:pt x="19"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41" name="Freeform 802"/>
            <p:cNvSpPr/>
            <p:nvPr/>
          </p:nvSpPr>
          <p:spPr bwMode="auto">
            <a:xfrm>
              <a:off x="10675938" y="3609975"/>
              <a:ext cx="112713" cy="160338"/>
            </a:xfrm>
            <a:custGeom>
              <a:avLst/>
              <a:gdLst>
                <a:gd name="T0" fmla="*/ 29 w 30"/>
                <a:gd name="T1" fmla="*/ 11 h 43"/>
                <a:gd name="T2" fmla="*/ 18 w 30"/>
                <a:gd name="T3" fmla="*/ 1 h 43"/>
                <a:gd name="T4" fmla="*/ 18 w 30"/>
                <a:gd name="T5" fmla="*/ 1 h 43"/>
                <a:gd name="T6" fmla="*/ 17 w 30"/>
                <a:gd name="T7" fmla="*/ 1 h 43"/>
                <a:gd name="T8" fmla="*/ 8 w 30"/>
                <a:gd name="T9" fmla="*/ 0 h 43"/>
                <a:gd name="T10" fmla="*/ 8 w 30"/>
                <a:gd name="T11" fmla="*/ 0 h 43"/>
                <a:gd name="T12" fmla="*/ 16 w 30"/>
                <a:gd name="T13" fmla="*/ 6 h 43"/>
                <a:gd name="T14" fmla="*/ 7 w 30"/>
                <a:gd name="T15" fmla="*/ 11 h 43"/>
                <a:gd name="T16" fmla="*/ 11 w 30"/>
                <a:gd name="T17" fmla="*/ 18 h 43"/>
                <a:gd name="T18" fmla="*/ 0 w 30"/>
                <a:gd name="T19" fmla="*/ 42 h 43"/>
                <a:gd name="T20" fmla="*/ 0 w 30"/>
                <a:gd name="T21" fmla="*/ 43 h 43"/>
                <a:gd name="T22" fmla="*/ 30 w 30"/>
                <a:gd name="T23" fmla="*/ 30 h 43"/>
                <a:gd name="T24" fmla="*/ 29 w 30"/>
                <a:gd name="T25"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3">
                  <a:moveTo>
                    <a:pt x="29" y="11"/>
                  </a:moveTo>
                  <a:cubicBezTo>
                    <a:pt x="28" y="5"/>
                    <a:pt x="23" y="1"/>
                    <a:pt x="18" y="1"/>
                  </a:cubicBezTo>
                  <a:cubicBezTo>
                    <a:pt x="18" y="1"/>
                    <a:pt x="18" y="1"/>
                    <a:pt x="18" y="1"/>
                  </a:cubicBezTo>
                  <a:cubicBezTo>
                    <a:pt x="17" y="1"/>
                    <a:pt x="17" y="1"/>
                    <a:pt x="17" y="1"/>
                  </a:cubicBezTo>
                  <a:cubicBezTo>
                    <a:pt x="14" y="0"/>
                    <a:pt x="11" y="0"/>
                    <a:pt x="8" y="0"/>
                  </a:cubicBezTo>
                  <a:cubicBezTo>
                    <a:pt x="8" y="0"/>
                    <a:pt x="8" y="0"/>
                    <a:pt x="8" y="0"/>
                  </a:cubicBezTo>
                  <a:cubicBezTo>
                    <a:pt x="16" y="6"/>
                    <a:pt x="16" y="6"/>
                    <a:pt x="16" y="6"/>
                  </a:cubicBezTo>
                  <a:cubicBezTo>
                    <a:pt x="7" y="11"/>
                    <a:pt x="7" y="11"/>
                    <a:pt x="7" y="11"/>
                  </a:cubicBezTo>
                  <a:cubicBezTo>
                    <a:pt x="11" y="18"/>
                    <a:pt x="11" y="18"/>
                    <a:pt x="11" y="18"/>
                  </a:cubicBezTo>
                  <a:cubicBezTo>
                    <a:pt x="0" y="42"/>
                    <a:pt x="0" y="42"/>
                    <a:pt x="0" y="42"/>
                  </a:cubicBezTo>
                  <a:cubicBezTo>
                    <a:pt x="0" y="43"/>
                    <a:pt x="0" y="43"/>
                    <a:pt x="0" y="43"/>
                  </a:cubicBezTo>
                  <a:cubicBezTo>
                    <a:pt x="11" y="42"/>
                    <a:pt x="22" y="37"/>
                    <a:pt x="30" y="30"/>
                  </a:cubicBezTo>
                  <a:lnTo>
                    <a:pt x="29"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42" name="Freeform 803"/>
            <p:cNvSpPr/>
            <p:nvPr/>
          </p:nvSpPr>
          <p:spPr bwMode="auto">
            <a:xfrm>
              <a:off x="10631488" y="3602038"/>
              <a:ext cx="44450" cy="168275"/>
            </a:xfrm>
            <a:custGeom>
              <a:avLst/>
              <a:gdLst>
                <a:gd name="T0" fmla="*/ 10 w 12"/>
                <a:gd name="T1" fmla="*/ 10 h 45"/>
                <a:gd name="T2" fmla="*/ 12 w 12"/>
                <a:gd name="T3" fmla="*/ 8 h 45"/>
                <a:gd name="T4" fmla="*/ 9 w 12"/>
                <a:gd name="T5" fmla="*/ 0 h 45"/>
                <a:gd name="T6" fmla="*/ 2 w 12"/>
                <a:gd name="T7" fmla="*/ 0 h 45"/>
                <a:gd name="T8" fmla="*/ 0 w 12"/>
                <a:gd name="T9" fmla="*/ 8 h 45"/>
                <a:gd name="T10" fmla="*/ 2 w 12"/>
                <a:gd name="T11" fmla="*/ 10 h 45"/>
                <a:gd name="T12" fmla="*/ 0 w 12"/>
                <a:gd name="T13" fmla="*/ 44 h 45"/>
                <a:gd name="T14" fmla="*/ 0 w 12"/>
                <a:gd name="T15" fmla="*/ 45 h 45"/>
                <a:gd name="T16" fmla="*/ 6 w 12"/>
                <a:gd name="T17" fmla="*/ 45 h 45"/>
                <a:gd name="T18" fmla="*/ 12 w 12"/>
                <a:gd name="T19" fmla="*/ 45 h 45"/>
                <a:gd name="T20" fmla="*/ 12 w 12"/>
                <a:gd name="T21" fmla="*/ 44 h 45"/>
                <a:gd name="T22" fmla="*/ 10 w 12"/>
                <a:gd name="T23"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5">
                  <a:moveTo>
                    <a:pt x="10" y="10"/>
                  </a:moveTo>
                  <a:cubicBezTo>
                    <a:pt x="12" y="8"/>
                    <a:pt x="12" y="8"/>
                    <a:pt x="12" y="8"/>
                  </a:cubicBezTo>
                  <a:cubicBezTo>
                    <a:pt x="9" y="0"/>
                    <a:pt x="9" y="0"/>
                    <a:pt x="9" y="0"/>
                  </a:cubicBezTo>
                  <a:cubicBezTo>
                    <a:pt x="2" y="0"/>
                    <a:pt x="2" y="0"/>
                    <a:pt x="2" y="0"/>
                  </a:cubicBezTo>
                  <a:cubicBezTo>
                    <a:pt x="0" y="8"/>
                    <a:pt x="0" y="8"/>
                    <a:pt x="0" y="8"/>
                  </a:cubicBezTo>
                  <a:cubicBezTo>
                    <a:pt x="2" y="10"/>
                    <a:pt x="2" y="10"/>
                    <a:pt x="2" y="10"/>
                  </a:cubicBezTo>
                  <a:cubicBezTo>
                    <a:pt x="0" y="44"/>
                    <a:pt x="0" y="44"/>
                    <a:pt x="0" y="44"/>
                  </a:cubicBezTo>
                  <a:cubicBezTo>
                    <a:pt x="0" y="45"/>
                    <a:pt x="0" y="45"/>
                    <a:pt x="0" y="45"/>
                  </a:cubicBezTo>
                  <a:cubicBezTo>
                    <a:pt x="2" y="45"/>
                    <a:pt x="4" y="45"/>
                    <a:pt x="6" y="45"/>
                  </a:cubicBezTo>
                  <a:cubicBezTo>
                    <a:pt x="8" y="45"/>
                    <a:pt x="10" y="45"/>
                    <a:pt x="12" y="45"/>
                  </a:cubicBezTo>
                  <a:cubicBezTo>
                    <a:pt x="12" y="44"/>
                    <a:pt x="12" y="44"/>
                    <a:pt x="12" y="44"/>
                  </a:cubicBezTo>
                  <a:lnTo>
                    <a:pt x="1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43" name="Freeform 804"/>
            <p:cNvSpPr>
              <a:spLocks noEditPoints="1"/>
            </p:cNvSpPr>
            <p:nvPr/>
          </p:nvSpPr>
          <p:spPr bwMode="auto">
            <a:xfrm>
              <a:off x="10690225" y="3081338"/>
              <a:ext cx="492125" cy="427038"/>
            </a:xfrm>
            <a:custGeom>
              <a:avLst/>
              <a:gdLst>
                <a:gd name="T0" fmla="*/ 113 w 131"/>
                <a:gd name="T1" fmla="*/ 0 h 114"/>
                <a:gd name="T2" fmla="*/ 18 w 131"/>
                <a:gd name="T3" fmla="*/ 0 h 114"/>
                <a:gd name="T4" fmla="*/ 0 w 131"/>
                <a:gd name="T5" fmla="*/ 18 h 114"/>
                <a:gd name="T6" fmla="*/ 0 w 131"/>
                <a:gd name="T7" fmla="*/ 68 h 114"/>
                <a:gd name="T8" fmla="*/ 18 w 131"/>
                <a:gd name="T9" fmla="*/ 86 h 114"/>
                <a:gd name="T10" fmla="*/ 33 w 131"/>
                <a:gd name="T11" fmla="*/ 86 h 114"/>
                <a:gd name="T12" fmla="*/ 14 w 131"/>
                <a:gd name="T13" fmla="*/ 114 h 114"/>
                <a:gd name="T14" fmla="*/ 69 w 131"/>
                <a:gd name="T15" fmla="*/ 86 h 114"/>
                <a:gd name="T16" fmla="*/ 113 w 131"/>
                <a:gd name="T17" fmla="*/ 86 h 114"/>
                <a:gd name="T18" fmla="*/ 131 w 131"/>
                <a:gd name="T19" fmla="*/ 68 h 114"/>
                <a:gd name="T20" fmla="*/ 131 w 131"/>
                <a:gd name="T21" fmla="*/ 18 h 114"/>
                <a:gd name="T22" fmla="*/ 113 w 131"/>
                <a:gd name="T23" fmla="*/ 0 h 114"/>
                <a:gd name="T24" fmla="*/ 37 w 131"/>
                <a:gd name="T25" fmla="*/ 52 h 114"/>
                <a:gd name="T26" fmla="*/ 29 w 131"/>
                <a:gd name="T27" fmla="*/ 44 h 114"/>
                <a:gd name="T28" fmla="*/ 37 w 131"/>
                <a:gd name="T29" fmla="*/ 36 h 114"/>
                <a:gd name="T30" fmla="*/ 45 w 131"/>
                <a:gd name="T31" fmla="*/ 44 h 114"/>
                <a:gd name="T32" fmla="*/ 37 w 131"/>
                <a:gd name="T33" fmla="*/ 52 h 114"/>
                <a:gd name="T34" fmla="*/ 65 w 131"/>
                <a:gd name="T35" fmla="*/ 52 h 114"/>
                <a:gd name="T36" fmla="*/ 57 w 131"/>
                <a:gd name="T37" fmla="*/ 44 h 114"/>
                <a:gd name="T38" fmla="*/ 65 w 131"/>
                <a:gd name="T39" fmla="*/ 36 h 114"/>
                <a:gd name="T40" fmla="*/ 73 w 131"/>
                <a:gd name="T41" fmla="*/ 44 h 114"/>
                <a:gd name="T42" fmla="*/ 65 w 131"/>
                <a:gd name="T43" fmla="*/ 52 h 114"/>
                <a:gd name="T44" fmla="*/ 93 w 131"/>
                <a:gd name="T45" fmla="*/ 52 h 114"/>
                <a:gd name="T46" fmla="*/ 85 w 131"/>
                <a:gd name="T47" fmla="*/ 44 h 114"/>
                <a:gd name="T48" fmla="*/ 93 w 131"/>
                <a:gd name="T49" fmla="*/ 36 h 114"/>
                <a:gd name="T50" fmla="*/ 101 w 131"/>
                <a:gd name="T51" fmla="*/ 44 h 114"/>
                <a:gd name="T52" fmla="*/ 93 w 131"/>
                <a:gd name="T5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1" h="114">
                  <a:moveTo>
                    <a:pt x="113" y="0"/>
                  </a:moveTo>
                  <a:cubicBezTo>
                    <a:pt x="18" y="0"/>
                    <a:pt x="18" y="0"/>
                    <a:pt x="18" y="0"/>
                  </a:cubicBezTo>
                  <a:cubicBezTo>
                    <a:pt x="8" y="0"/>
                    <a:pt x="0" y="8"/>
                    <a:pt x="0" y="18"/>
                  </a:cubicBezTo>
                  <a:cubicBezTo>
                    <a:pt x="0" y="68"/>
                    <a:pt x="0" y="68"/>
                    <a:pt x="0" y="68"/>
                  </a:cubicBezTo>
                  <a:cubicBezTo>
                    <a:pt x="0" y="78"/>
                    <a:pt x="8" y="86"/>
                    <a:pt x="18" y="86"/>
                  </a:cubicBezTo>
                  <a:cubicBezTo>
                    <a:pt x="33" y="86"/>
                    <a:pt x="33" y="86"/>
                    <a:pt x="33" y="86"/>
                  </a:cubicBezTo>
                  <a:cubicBezTo>
                    <a:pt x="14" y="114"/>
                    <a:pt x="14" y="114"/>
                    <a:pt x="14" y="114"/>
                  </a:cubicBezTo>
                  <a:cubicBezTo>
                    <a:pt x="69" y="86"/>
                    <a:pt x="69" y="86"/>
                    <a:pt x="69" y="86"/>
                  </a:cubicBezTo>
                  <a:cubicBezTo>
                    <a:pt x="113" y="86"/>
                    <a:pt x="113" y="86"/>
                    <a:pt x="113" y="86"/>
                  </a:cubicBezTo>
                  <a:cubicBezTo>
                    <a:pt x="123" y="86"/>
                    <a:pt x="131" y="78"/>
                    <a:pt x="131" y="68"/>
                  </a:cubicBezTo>
                  <a:cubicBezTo>
                    <a:pt x="131" y="18"/>
                    <a:pt x="131" y="18"/>
                    <a:pt x="131" y="18"/>
                  </a:cubicBezTo>
                  <a:cubicBezTo>
                    <a:pt x="131" y="8"/>
                    <a:pt x="123" y="0"/>
                    <a:pt x="113" y="0"/>
                  </a:cubicBezTo>
                  <a:close/>
                  <a:moveTo>
                    <a:pt x="37" y="52"/>
                  </a:moveTo>
                  <a:cubicBezTo>
                    <a:pt x="33" y="52"/>
                    <a:pt x="29" y="48"/>
                    <a:pt x="29" y="44"/>
                  </a:cubicBezTo>
                  <a:cubicBezTo>
                    <a:pt x="29" y="40"/>
                    <a:pt x="33" y="36"/>
                    <a:pt x="37" y="36"/>
                  </a:cubicBezTo>
                  <a:cubicBezTo>
                    <a:pt x="41" y="36"/>
                    <a:pt x="45" y="40"/>
                    <a:pt x="45" y="44"/>
                  </a:cubicBezTo>
                  <a:cubicBezTo>
                    <a:pt x="45" y="48"/>
                    <a:pt x="41" y="52"/>
                    <a:pt x="37" y="52"/>
                  </a:cubicBezTo>
                  <a:close/>
                  <a:moveTo>
                    <a:pt x="65" y="52"/>
                  </a:moveTo>
                  <a:cubicBezTo>
                    <a:pt x="61" y="52"/>
                    <a:pt x="57" y="48"/>
                    <a:pt x="57" y="44"/>
                  </a:cubicBezTo>
                  <a:cubicBezTo>
                    <a:pt x="57" y="40"/>
                    <a:pt x="61" y="36"/>
                    <a:pt x="65" y="36"/>
                  </a:cubicBezTo>
                  <a:cubicBezTo>
                    <a:pt x="69" y="36"/>
                    <a:pt x="73" y="40"/>
                    <a:pt x="73" y="44"/>
                  </a:cubicBezTo>
                  <a:cubicBezTo>
                    <a:pt x="73" y="48"/>
                    <a:pt x="69" y="52"/>
                    <a:pt x="65" y="52"/>
                  </a:cubicBezTo>
                  <a:close/>
                  <a:moveTo>
                    <a:pt x="93" y="52"/>
                  </a:moveTo>
                  <a:cubicBezTo>
                    <a:pt x="89" y="52"/>
                    <a:pt x="85" y="48"/>
                    <a:pt x="85" y="44"/>
                  </a:cubicBezTo>
                  <a:cubicBezTo>
                    <a:pt x="85" y="40"/>
                    <a:pt x="89" y="36"/>
                    <a:pt x="93" y="36"/>
                  </a:cubicBezTo>
                  <a:cubicBezTo>
                    <a:pt x="97" y="36"/>
                    <a:pt x="101" y="40"/>
                    <a:pt x="101" y="44"/>
                  </a:cubicBezTo>
                  <a:cubicBezTo>
                    <a:pt x="101" y="48"/>
                    <a:pt x="97" y="52"/>
                    <a:pt x="93"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44" name="Oval 805"/>
            <p:cNvSpPr>
              <a:spLocks noChangeArrowheads="1"/>
            </p:cNvSpPr>
            <p:nvPr/>
          </p:nvSpPr>
          <p:spPr bwMode="auto">
            <a:xfrm>
              <a:off x="10871200" y="3478213"/>
              <a:ext cx="85725" cy="1079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45" name="Freeform 806"/>
            <p:cNvSpPr/>
            <p:nvPr/>
          </p:nvSpPr>
          <p:spPr bwMode="auto">
            <a:xfrm>
              <a:off x="10825163" y="3594100"/>
              <a:ext cx="176213" cy="90488"/>
            </a:xfrm>
            <a:custGeom>
              <a:avLst/>
              <a:gdLst>
                <a:gd name="T0" fmla="*/ 23 w 47"/>
                <a:gd name="T1" fmla="*/ 24 h 24"/>
                <a:gd name="T2" fmla="*/ 47 w 47"/>
                <a:gd name="T3" fmla="*/ 18 h 24"/>
                <a:gd name="T4" fmla="*/ 46 w 47"/>
                <a:gd name="T5" fmla="*/ 8 h 24"/>
                <a:gd name="T6" fmla="*/ 40 w 47"/>
                <a:gd name="T7" fmla="*/ 1 h 24"/>
                <a:gd name="T8" fmla="*/ 39 w 47"/>
                <a:gd name="T9" fmla="*/ 1 h 24"/>
                <a:gd name="T10" fmla="*/ 38 w 47"/>
                <a:gd name="T11" fmla="*/ 1 h 24"/>
                <a:gd name="T12" fmla="*/ 8 w 47"/>
                <a:gd name="T13" fmla="*/ 1 h 24"/>
                <a:gd name="T14" fmla="*/ 7 w 47"/>
                <a:gd name="T15" fmla="*/ 1 h 24"/>
                <a:gd name="T16" fmla="*/ 7 w 47"/>
                <a:gd name="T17" fmla="*/ 1 h 24"/>
                <a:gd name="T18" fmla="*/ 0 w 47"/>
                <a:gd name="T19" fmla="*/ 8 h 24"/>
                <a:gd name="T20" fmla="*/ 0 w 47"/>
                <a:gd name="T21" fmla="*/ 18 h 24"/>
                <a:gd name="T22" fmla="*/ 23 w 47"/>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24">
                  <a:moveTo>
                    <a:pt x="23" y="24"/>
                  </a:moveTo>
                  <a:cubicBezTo>
                    <a:pt x="32" y="24"/>
                    <a:pt x="40" y="21"/>
                    <a:pt x="47" y="18"/>
                  </a:cubicBezTo>
                  <a:cubicBezTo>
                    <a:pt x="46" y="8"/>
                    <a:pt x="46" y="8"/>
                    <a:pt x="46" y="8"/>
                  </a:cubicBezTo>
                  <a:cubicBezTo>
                    <a:pt x="46" y="4"/>
                    <a:pt x="43" y="1"/>
                    <a:pt x="40" y="1"/>
                  </a:cubicBezTo>
                  <a:cubicBezTo>
                    <a:pt x="39" y="1"/>
                    <a:pt x="39" y="1"/>
                    <a:pt x="39" y="1"/>
                  </a:cubicBezTo>
                  <a:cubicBezTo>
                    <a:pt x="39" y="1"/>
                    <a:pt x="39" y="1"/>
                    <a:pt x="38" y="1"/>
                  </a:cubicBezTo>
                  <a:cubicBezTo>
                    <a:pt x="28" y="0"/>
                    <a:pt x="18" y="0"/>
                    <a:pt x="8" y="1"/>
                  </a:cubicBezTo>
                  <a:cubicBezTo>
                    <a:pt x="8" y="1"/>
                    <a:pt x="8" y="1"/>
                    <a:pt x="7" y="1"/>
                  </a:cubicBezTo>
                  <a:cubicBezTo>
                    <a:pt x="7" y="1"/>
                    <a:pt x="7" y="1"/>
                    <a:pt x="7" y="1"/>
                  </a:cubicBezTo>
                  <a:cubicBezTo>
                    <a:pt x="4" y="1"/>
                    <a:pt x="1" y="4"/>
                    <a:pt x="0" y="8"/>
                  </a:cubicBezTo>
                  <a:cubicBezTo>
                    <a:pt x="0" y="18"/>
                    <a:pt x="0" y="18"/>
                    <a:pt x="0" y="18"/>
                  </a:cubicBezTo>
                  <a:cubicBezTo>
                    <a:pt x="7" y="21"/>
                    <a:pt x="15" y="24"/>
                    <a:pt x="2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grpSp>
      <p:grpSp>
        <p:nvGrpSpPr>
          <p:cNvPr id="46" name="组合 45"/>
          <p:cNvGrpSpPr/>
          <p:nvPr/>
        </p:nvGrpSpPr>
        <p:grpSpPr>
          <a:xfrm>
            <a:off x="4930639" y="4821368"/>
            <a:ext cx="427855" cy="417136"/>
            <a:chOff x="5753100" y="4821238"/>
            <a:chExt cx="760413" cy="741362"/>
          </a:xfrm>
          <a:solidFill>
            <a:srgbClr val="FEFEFE"/>
          </a:solidFill>
        </p:grpSpPr>
        <p:sp>
          <p:nvSpPr>
            <p:cNvPr id="47" name="Freeform 915"/>
            <p:cNvSpPr/>
            <p:nvPr/>
          </p:nvSpPr>
          <p:spPr bwMode="auto">
            <a:xfrm>
              <a:off x="6064250" y="4821238"/>
              <a:ext cx="104775" cy="123825"/>
            </a:xfrm>
            <a:custGeom>
              <a:avLst/>
              <a:gdLst>
                <a:gd name="T0" fmla="*/ 11 w 28"/>
                <a:gd name="T1" fmla="*/ 32 h 33"/>
                <a:gd name="T2" fmla="*/ 26 w 28"/>
                <a:gd name="T3" fmla="*/ 19 h 33"/>
                <a:gd name="T4" fmla="*/ 17 w 28"/>
                <a:gd name="T5" fmla="*/ 1 h 33"/>
                <a:gd name="T6" fmla="*/ 1 w 28"/>
                <a:gd name="T7" fmla="*/ 14 h 33"/>
                <a:gd name="T8" fmla="*/ 11 w 28"/>
                <a:gd name="T9" fmla="*/ 32 h 33"/>
              </a:gdLst>
              <a:ahLst/>
              <a:cxnLst>
                <a:cxn ang="0">
                  <a:pos x="T0" y="T1"/>
                </a:cxn>
                <a:cxn ang="0">
                  <a:pos x="T2" y="T3"/>
                </a:cxn>
                <a:cxn ang="0">
                  <a:pos x="T4" y="T5"/>
                </a:cxn>
                <a:cxn ang="0">
                  <a:pos x="T6" y="T7"/>
                </a:cxn>
                <a:cxn ang="0">
                  <a:pos x="T8" y="T9"/>
                </a:cxn>
              </a:cxnLst>
              <a:rect l="0" t="0" r="r" b="b"/>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48" name="Freeform 916"/>
            <p:cNvSpPr/>
            <p:nvPr/>
          </p:nvSpPr>
          <p:spPr bwMode="auto">
            <a:xfrm>
              <a:off x="5838825" y="4929188"/>
              <a:ext cx="471488" cy="492125"/>
            </a:xfrm>
            <a:custGeom>
              <a:avLst/>
              <a:gdLst>
                <a:gd name="T0" fmla="*/ 27 w 126"/>
                <a:gd name="T1" fmla="*/ 32 h 131"/>
                <a:gd name="T2" fmla="*/ 40 w 126"/>
                <a:gd name="T3" fmla="*/ 22 h 131"/>
                <a:gd name="T4" fmla="*/ 26 w 126"/>
                <a:gd name="T5" fmla="*/ 62 h 131"/>
                <a:gd name="T6" fmla="*/ 26 w 126"/>
                <a:gd name="T7" fmla="*/ 62 h 131"/>
                <a:gd name="T8" fmla="*/ 36 w 126"/>
                <a:gd name="T9" fmla="*/ 66 h 131"/>
                <a:gd name="T10" fmla="*/ 31 w 126"/>
                <a:gd name="T11" fmla="*/ 91 h 131"/>
                <a:gd name="T12" fmla="*/ 17 w 126"/>
                <a:gd name="T13" fmla="*/ 123 h 131"/>
                <a:gd name="T14" fmla="*/ 32 w 126"/>
                <a:gd name="T15" fmla="*/ 131 h 131"/>
                <a:gd name="T16" fmla="*/ 51 w 126"/>
                <a:gd name="T17" fmla="*/ 88 h 131"/>
                <a:gd name="T18" fmla="*/ 54 w 126"/>
                <a:gd name="T19" fmla="*/ 74 h 131"/>
                <a:gd name="T20" fmla="*/ 75 w 126"/>
                <a:gd name="T21" fmla="*/ 75 h 131"/>
                <a:gd name="T22" fmla="*/ 73 w 126"/>
                <a:gd name="T23" fmla="*/ 79 h 131"/>
                <a:gd name="T24" fmla="*/ 70 w 126"/>
                <a:gd name="T25" fmla="*/ 96 h 131"/>
                <a:gd name="T26" fmla="*/ 86 w 126"/>
                <a:gd name="T27" fmla="*/ 100 h 131"/>
                <a:gd name="T28" fmla="*/ 92 w 126"/>
                <a:gd name="T29" fmla="*/ 80 h 131"/>
                <a:gd name="T30" fmla="*/ 95 w 126"/>
                <a:gd name="T31" fmla="*/ 69 h 131"/>
                <a:gd name="T32" fmla="*/ 86 w 126"/>
                <a:gd name="T33" fmla="*/ 57 h 131"/>
                <a:gd name="T34" fmla="*/ 86 w 126"/>
                <a:gd name="T35" fmla="*/ 57 h 131"/>
                <a:gd name="T36" fmla="*/ 85 w 126"/>
                <a:gd name="T37" fmla="*/ 57 h 131"/>
                <a:gd name="T38" fmla="*/ 84 w 126"/>
                <a:gd name="T39" fmla="*/ 57 h 131"/>
                <a:gd name="T40" fmla="*/ 81 w 126"/>
                <a:gd name="T41" fmla="*/ 56 h 131"/>
                <a:gd name="T42" fmla="*/ 76 w 126"/>
                <a:gd name="T43" fmla="*/ 56 h 131"/>
                <a:gd name="T44" fmla="*/ 66 w 126"/>
                <a:gd name="T45" fmla="*/ 55 h 131"/>
                <a:gd name="T46" fmla="*/ 74 w 126"/>
                <a:gd name="T47" fmla="*/ 27 h 131"/>
                <a:gd name="T48" fmla="*/ 78 w 126"/>
                <a:gd name="T49" fmla="*/ 33 h 131"/>
                <a:gd name="T50" fmla="*/ 83 w 126"/>
                <a:gd name="T51" fmla="*/ 39 h 131"/>
                <a:gd name="T52" fmla="*/ 84 w 126"/>
                <a:gd name="T53" fmla="*/ 40 h 131"/>
                <a:gd name="T54" fmla="*/ 91 w 126"/>
                <a:gd name="T55" fmla="*/ 45 h 131"/>
                <a:gd name="T56" fmla="*/ 91 w 126"/>
                <a:gd name="T57" fmla="*/ 45 h 131"/>
                <a:gd name="T58" fmla="*/ 91 w 126"/>
                <a:gd name="T59" fmla="*/ 45 h 131"/>
                <a:gd name="T60" fmla="*/ 92 w 126"/>
                <a:gd name="T61" fmla="*/ 45 h 131"/>
                <a:gd name="T62" fmla="*/ 95 w 126"/>
                <a:gd name="T63" fmla="*/ 45 h 131"/>
                <a:gd name="T64" fmla="*/ 126 w 126"/>
                <a:gd name="T65" fmla="*/ 45 h 131"/>
                <a:gd name="T66" fmla="*/ 126 w 126"/>
                <a:gd name="T67" fmla="*/ 28 h 131"/>
                <a:gd name="T68" fmla="*/ 95 w 126"/>
                <a:gd name="T69" fmla="*/ 29 h 131"/>
                <a:gd name="T70" fmla="*/ 94 w 126"/>
                <a:gd name="T71" fmla="*/ 29 h 131"/>
                <a:gd name="T72" fmla="*/ 91 w 126"/>
                <a:gd name="T73" fmla="*/ 24 h 131"/>
                <a:gd name="T74" fmla="*/ 81 w 126"/>
                <a:gd name="T75" fmla="*/ 12 h 131"/>
                <a:gd name="T76" fmla="*/ 75 w 126"/>
                <a:gd name="T77" fmla="*/ 9 h 131"/>
                <a:gd name="T78" fmla="*/ 74 w 126"/>
                <a:gd name="T79" fmla="*/ 8 h 131"/>
                <a:gd name="T80" fmla="*/ 76 w 126"/>
                <a:gd name="T81" fmla="*/ 14 h 131"/>
                <a:gd name="T82" fmla="*/ 71 w 126"/>
                <a:gd name="T83" fmla="*/ 16 h 131"/>
                <a:gd name="T84" fmla="*/ 71 w 126"/>
                <a:gd name="T85" fmla="*/ 21 h 131"/>
                <a:gd name="T86" fmla="*/ 61 w 126"/>
                <a:gd name="T87" fmla="*/ 37 h 131"/>
                <a:gd name="T88" fmla="*/ 68 w 126"/>
                <a:gd name="T89" fmla="*/ 12 h 131"/>
                <a:gd name="T90" fmla="*/ 69 w 126"/>
                <a:gd name="T91" fmla="*/ 11 h 131"/>
                <a:gd name="T92" fmla="*/ 70 w 126"/>
                <a:gd name="T93" fmla="*/ 6 h 131"/>
                <a:gd name="T94" fmla="*/ 68 w 126"/>
                <a:gd name="T95" fmla="*/ 5 h 131"/>
                <a:gd name="T96" fmla="*/ 65 w 126"/>
                <a:gd name="T97" fmla="*/ 10 h 131"/>
                <a:gd name="T98" fmla="*/ 65 w 126"/>
                <a:gd name="T99" fmla="*/ 11 h 131"/>
                <a:gd name="T100" fmla="*/ 57 w 126"/>
                <a:gd name="T101" fmla="*/ 35 h 131"/>
                <a:gd name="T102" fmla="*/ 58 w 126"/>
                <a:gd name="T103" fmla="*/ 17 h 131"/>
                <a:gd name="T104" fmla="*/ 61 w 126"/>
                <a:gd name="T105" fmla="*/ 12 h 131"/>
                <a:gd name="T106" fmla="*/ 59 w 126"/>
                <a:gd name="T107" fmla="*/ 8 h 131"/>
                <a:gd name="T108" fmla="*/ 63 w 126"/>
                <a:gd name="T109" fmla="*/ 4 h 131"/>
                <a:gd name="T110" fmla="*/ 53 w 126"/>
                <a:gd name="T111" fmla="*/ 1 h 131"/>
                <a:gd name="T112" fmla="*/ 44 w 126"/>
                <a:gd name="T113" fmla="*/ 1 h 131"/>
                <a:gd name="T114" fmla="*/ 18 w 126"/>
                <a:gd name="T115" fmla="*/ 19 h 131"/>
                <a:gd name="T116" fmla="*/ 0 w 126"/>
                <a:gd name="T117" fmla="*/ 49 h 131"/>
                <a:gd name="T118" fmla="*/ 15 w 126"/>
                <a:gd name="T119" fmla="*/ 57 h 131"/>
                <a:gd name="T120" fmla="*/ 27 w 126"/>
                <a:gd name="T121" fmla="*/ 3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49" name="Freeform 917"/>
            <p:cNvSpPr>
              <a:spLocks noEditPoints="1"/>
            </p:cNvSpPr>
            <p:nvPr/>
          </p:nvSpPr>
          <p:spPr bwMode="auto">
            <a:xfrm>
              <a:off x="5753100" y="5135563"/>
              <a:ext cx="168275" cy="153988"/>
            </a:xfrm>
            <a:custGeom>
              <a:avLst/>
              <a:gdLst>
                <a:gd name="T0" fmla="*/ 5 w 45"/>
                <a:gd name="T1" fmla="*/ 33 h 41"/>
                <a:gd name="T2" fmla="*/ 7 w 45"/>
                <a:gd name="T3" fmla="*/ 32 h 41"/>
                <a:gd name="T4" fmla="*/ 7 w 45"/>
                <a:gd name="T5" fmla="*/ 32 h 41"/>
                <a:gd name="T6" fmla="*/ 29 w 45"/>
                <a:gd name="T7" fmla="*/ 39 h 41"/>
                <a:gd name="T8" fmla="*/ 29 w 45"/>
                <a:gd name="T9" fmla="*/ 39 h 41"/>
                <a:gd name="T10" fmla="*/ 30 w 45"/>
                <a:gd name="T11" fmla="*/ 41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1 h 41"/>
                <a:gd name="T28" fmla="*/ 32 w 45"/>
                <a:gd name="T29" fmla="*/ 4 h 41"/>
                <a:gd name="T30" fmla="*/ 25 w 45"/>
                <a:gd name="T31" fmla="*/ 1 h 41"/>
                <a:gd name="T32" fmla="*/ 17 w 45"/>
                <a:gd name="T33" fmla="*/ 5 h 41"/>
                <a:gd name="T34" fmla="*/ 17 w 45"/>
                <a:gd name="T35" fmla="*/ 6 h 41"/>
                <a:gd name="T36" fmla="*/ 12 w 45"/>
                <a:gd name="T37" fmla="*/ 4 h 41"/>
                <a:gd name="T38" fmla="*/ 7 w 45"/>
                <a:gd name="T39" fmla="*/ 7 h 41"/>
                <a:gd name="T40" fmla="*/ 1 w 45"/>
                <a:gd name="T41" fmla="*/ 25 h 41"/>
                <a:gd name="T42" fmla="*/ 3 w 45"/>
                <a:gd name="T43" fmla="*/ 30 h 41"/>
                <a:gd name="T44" fmla="*/ 3 w 45"/>
                <a:gd name="T45" fmla="*/ 31 h 41"/>
                <a:gd name="T46" fmla="*/ 3 w 45"/>
                <a:gd name="T47" fmla="*/ 32 h 41"/>
                <a:gd name="T48" fmla="*/ 5 w 45"/>
                <a:gd name="T49" fmla="*/ 33 h 41"/>
                <a:gd name="T50" fmla="*/ 20 w 45"/>
                <a:gd name="T51" fmla="*/ 6 h 41"/>
                <a:gd name="T52" fmla="*/ 24 w 45"/>
                <a:gd name="T53" fmla="*/ 4 h 41"/>
                <a:gd name="T54" fmla="*/ 31 w 45"/>
                <a:gd name="T55" fmla="*/ 7 h 41"/>
                <a:gd name="T56" fmla="*/ 33 w 45"/>
                <a:gd name="T57" fmla="*/ 10 h 41"/>
                <a:gd name="T58" fmla="*/ 33 w 45"/>
                <a:gd name="T59" fmla="*/ 10 h 41"/>
                <a:gd name="T60" fmla="*/ 20 w 45"/>
                <a:gd name="T6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50" name="Freeform 918"/>
            <p:cNvSpPr/>
            <p:nvPr/>
          </p:nvSpPr>
          <p:spPr bwMode="auto">
            <a:xfrm>
              <a:off x="5764213" y="5105400"/>
              <a:ext cx="749300" cy="457200"/>
            </a:xfrm>
            <a:custGeom>
              <a:avLst/>
              <a:gdLst>
                <a:gd name="T0" fmla="*/ 472 w 472"/>
                <a:gd name="T1" fmla="*/ 0 h 288"/>
                <a:gd name="T2" fmla="*/ 389 w 472"/>
                <a:gd name="T3" fmla="*/ 33 h 288"/>
                <a:gd name="T4" fmla="*/ 406 w 472"/>
                <a:gd name="T5" fmla="*/ 45 h 288"/>
                <a:gd name="T6" fmla="*/ 302 w 472"/>
                <a:gd name="T7" fmla="*/ 156 h 288"/>
                <a:gd name="T8" fmla="*/ 210 w 472"/>
                <a:gd name="T9" fmla="*/ 147 h 288"/>
                <a:gd name="T10" fmla="*/ 137 w 472"/>
                <a:gd name="T11" fmla="*/ 222 h 288"/>
                <a:gd name="T12" fmla="*/ 61 w 472"/>
                <a:gd name="T13" fmla="*/ 184 h 288"/>
                <a:gd name="T14" fmla="*/ 0 w 472"/>
                <a:gd name="T15" fmla="*/ 262 h 288"/>
                <a:gd name="T16" fmla="*/ 33 w 472"/>
                <a:gd name="T17" fmla="*/ 288 h 288"/>
                <a:gd name="T18" fmla="*/ 73 w 472"/>
                <a:gd name="T19" fmla="*/ 239 h 288"/>
                <a:gd name="T20" fmla="*/ 146 w 472"/>
                <a:gd name="T21" fmla="*/ 274 h 288"/>
                <a:gd name="T22" fmla="*/ 226 w 472"/>
                <a:gd name="T23" fmla="*/ 191 h 288"/>
                <a:gd name="T24" fmla="*/ 318 w 472"/>
                <a:gd name="T25" fmla="*/ 201 h 288"/>
                <a:gd name="T26" fmla="*/ 441 w 472"/>
                <a:gd name="T27" fmla="*/ 71 h 288"/>
                <a:gd name="T28" fmla="*/ 465 w 472"/>
                <a:gd name="T29" fmla="*/ 88 h 288"/>
                <a:gd name="T30" fmla="*/ 472 w 472"/>
                <a:gd name="T31"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2" h="288">
                  <a:moveTo>
                    <a:pt x="472" y="0"/>
                  </a:moveTo>
                  <a:lnTo>
                    <a:pt x="389" y="33"/>
                  </a:lnTo>
                  <a:lnTo>
                    <a:pt x="406" y="45"/>
                  </a:lnTo>
                  <a:lnTo>
                    <a:pt x="302" y="156"/>
                  </a:lnTo>
                  <a:lnTo>
                    <a:pt x="210" y="147"/>
                  </a:lnTo>
                  <a:lnTo>
                    <a:pt x="137" y="222"/>
                  </a:lnTo>
                  <a:lnTo>
                    <a:pt x="61" y="184"/>
                  </a:lnTo>
                  <a:lnTo>
                    <a:pt x="0" y="262"/>
                  </a:lnTo>
                  <a:lnTo>
                    <a:pt x="33" y="288"/>
                  </a:lnTo>
                  <a:lnTo>
                    <a:pt x="73" y="239"/>
                  </a:lnTo>
                  <a:lnTo>
                    <a:pt x="146" y="274"/>
                  </a:lnTo>
                  <a:lnTo>
                    <a:pt x="226" y="191"/>
                  </a:lnTo>
                  <a:lnTo>
                    <a:pt x="318" y="201"/>
                  </a:lnTo>
                  <a:lnTo>
                    <a:pt x="441" y="71"/>
                  </a:lnTo>
                  <a:lnTo>
                    <a:pt x="465" y="88"/>
                  </a:lnTo>
                  <a:lnTo>
                    <a:pt x="4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grpSp>
      <p:sp>
        <p:nvSpPr>
          <p:cNvPr id="51" name="Freeform 954"/>
          <p:cNvSpPr>
            <a:spLocks noEditPoints="1"/>
          </p:cNvSpPr>
          <p:nvPr/>
        </p:nvSpPr>
        <p:spPr bwMode="auto">
          <a:xfrm>
            <a:off x="6456464" y="1773561"/>
            <a:ext cx="389147" cy="436402"/>
          </a:xfrm>
          <a:custGeom>
            <a:avLst/>
            <a:gdLst>
              <a:gd name="T0" fmla="*/ 141 w 697"/>
              <a:gd name="T1" fmla="*/ 217 h 782"/>
              <a:gd name="T2" fmla="*/ 141 w 697"/>
              <a:gd name="T3" fmla="*/ 314 h 782"/>
              <a:gd name="T4" fmla="*/ 121 w 697"/>
              <a:gd name="T5" fmla="*/ 288 h 782"/>
              <a:gd name="T6" fmla="*/ 138 w 697"/>
              <a:gd name="T7" fmla="*/ 282 h 782"/>
              <a:gd name="T8" fmla="*/ 137 w 697"/>
              <a:gd name="T9" fmla="*/ 269 h 782"/>
              <a:gd name="T10" fmla="*/ 136 w 697"/>
              <a:gd name="T11" fmla="*/ 238 h 782"/>
              <a:gd name="T12" fmla="*/ 145 w 697"/>
              <a:gd name="T13" fmla="*/ 230 h 782"/>
              <a:gd name="T14" fmla="*/ 157 w 697"/>
              <a:gd name="T15" fmla="*/ 241 h 782"/>
              <a:gd name="T16" fmla="*/ 142 w 697"/>
              <a:gd name="T17" fmla="*/ 247 h 782"/>
              <a:gd name="T18" fmla="*/ 145 w 697"/>
              <a:gd name="T19" fmla="*/ 259 h 782"/>
              <a:gd name="T20" fmla="*/ 144 w 697"/>
              <a:gd name="T21" fmla="*/ 291 h 782"/>
              <a:gd name="T22" fmla="*/ 136 w 697"/>
              <a:gd name="T23" fmla="*/ 300 h 782"/>
              <a:gd name="T24" fmla="*/ 121 w 697"/>
              <a:gd name="T25" fmla="*/ 288 h 782"/>
              <a:gd name="T26" fmla="*/ 248 w 697"/>
              <a:gd name="T27" fmla="*/ 233 h 782"/>
              <a:gd name="T28" fmla="*/ 456 w 697"/>
              <a:gd name="T29" fmla="*/ 233 h 782"/>
              <a:gd name="T30" fmla="*/ 359 w 697"/>
              <a:gd name="T31" fmla="*/ 289 h 782"/>
              <a:gd name="T32" fmla="*/ 340 w 697"/>
              <a:gd name="T33" fmla="*/ 308 h 782"/>
              <a:gd name="T34" fmla="*/ 309 w 697"/>
              <a:gd name="T35" fmla="*/ 283 h 782"/>
              <a:gd name="T36" fmla="*/ 345 w 697"/>
              <a:gd name="T37" fmla="*/ 269 h 782"/>
              <a:gd name="T38" fmla="*/ 343 w 697"/>
              <a:gd name="T39" fmla="*/ 242 h 782"/>
              <a:gd name="T40" fmla="*/ 341 w 697"/>
              <a:gd name="T41" fmla="*/ 175 h 782"/>
              <a:gd name="T42" fmla="*/ 359 w 697"/>
              <a:gd name="T43" fmla="*/ 158 h 782"/>
              <a:gd name="T44" fmla="*/ 386 w 697"/>
              <a:gd name="T45" fmla="*/ 180 h 782"/>
              <a:gd name="T46" fmla="*/ 354 w 697"/>
              <a:gd name="T47" fmla="*/ 194 h 782"/>
              <a:gd name="T48" fmla="*/ 361 w 697"/>
              <a:gd name="T49" fmla="*/ 221 h 782"/>
              <a:gd name="T50" fmla="*/ 359 w 697"/>
              <a:gd name="T51" fmla="*/ 289 h 782"/>
              <a:gd name="T52" fmla="*/ 122 w 697"/>
              <a:gd name="T53" fmla="*/ 426 h 782"/>
              <a:gd name="T54" fmla="*/ 255 w 697"/>
              <a:gd name="T55" fmla="*/ 426 h 782"/>
              <a:gd name="T56" fmla="*/ 193 w 697"/>
              <a:gd name="T57" fmla="*/ 462 h 782"/>
              <a:gd name="T58" fmla="*/ 181 w 697"/>
              <a:gd name="T59" fmla="*/ 474 h 782"/>
              <a:gd name="T60" fmla="*/ 161 w 697"/>
              <a:gd name="T61" fmla="*/ 458 h 782"/>
              <a:gd name="T62" fmla="*/ 184 w 697"/>
              <a:gd name="T63" fmla="*/ 449 h 782"/>
              <a:gd name="T64" fmla="*/ 183 w 697"/>
              <a:gd name="T65" fmla="*/ 431 h 782"/>
              <a:gd name="T66" fmla="*/ 182 w 697"/>
              <a:gd name="T67" fmla="*/ 389 h 782"/>
              <a:gd name="T68" fmla="*/ 194 w 697"/>
              <a:gd name="T69" fmla="*/ 378 h 782"/>
              <a:gd name="T70" fmla="*/ 211 w 697"/>
              <a:gd name="T71" fmla="*/ 392 h 782"/>
              <a:gd name="T72" fmla="*/ 190 w 697"/>
              <a:gd name="T73" fmla="*/ 401 h 782"/>
              <a:gd name="T74" fmla="*/ 194 w 697"/>
              <a:gd name="T75" fmla="*/ 418 h 782"/>
              <a:gd name="T76" fmla="*/ 193 w 697"/>
              <a:gd name="T77" fmla="*/ 462 h 782"/>
              <a:gd name="T78" fmla="*/ 601 w 697"/>
              <a:gd name="T79" fmla="*/ 366 h 782"/>
              <a:gd name="T80" fmla="*/ 585 w 697"/>
              <a:gd name="T81" fmla="*/ 182 h 782"/>
              <a:gd name="T82" fmla="*/ 298 w 697"/>
              <a:gd name="T83" fmla="*/ 0 h 782"/>
              <a:gd name="T84" fmla="*/ 2 w 697"/>
              <a:gd name="T85" fmla="*/ 302 h 782"/>
              <a:gd name="T86" fmla="*/ 0 w 697"/>
              <a:gd name="T87" fmla="*/ 781 h 782"/>
              <a:gd name="T88" fmla="*/ 433 w 697"/>
              <a:gd name="T89" fmla="*/ 674 h 782"/>
              <a:gd name="T90" fmla="*/ 563 w 697"/>
              <a:gd name="T91" fmla="*/ 673 h 782"/>
              <a:gd name="T92" fmla="*/ 564 w 697"/>
              <a:gd name="T93" fmla="*/ 673 h 782"/>
              <a:gd name="T94" fmla="*/ 595 w 697"/>
              <a:gd name="T95" fmla="*/ 577 h 782"/>
              <a:gd name="T96" fmla="*/ 561 w 697"/>
              <a:gd name="T97" fmla="*/ 554 h 782"/>
              <a:gd name="T98" fmla="*/ 598 w 697"/>
              <a:gd name="T99" fmla="*/ 536 h 782"/>
              <a:gd name="T100" fmla="*/ 595 w 697"/>
              <a:gd name="T101" fmla="*/ 527 h 782"/>
              <a:gd name="T102" fmla="*/ 652 w 697"/>
              <a:gd name="T103" fmla="*/ 426 h 782"/>
              <a:gd name="T104" fmla="*/ 141 w 697"/>
              <a:gd name="T105" fmla="*/ 201 h 782"/>
              <a:gd name="T106" fmla="*/ 141 w 697"/>
              <a:gd name="T107" fmla="*/ 329 h 782"/>
              <a:gd name="T108" fmla="*/ 189 w 697"/>
              <a:gd name="T109" fmla="*/ 514 h 782"/>
              <a:gd name="T110" fmla="*/ 189 w 697"/>
              <a:gd name="T111" fmla="*/ 337 h 782"/>
              <a:gd name="T112" fmla="*/ 189 w 697"/>
              <a:gd name="T113" fmla="*/ 514 h 782"/>
              <a:gd name="T114" fmla="*/ 215 w 697"/>
              <a:gd name="T115" fmla="*/ 233 h 782"/>
              <a:gd name="T116" fmla="*/ 489 w 697"/>
              <a:gd name="T117" fmla="*/ 233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7" h="782">
                <a:moveTo>
                  <a:pt x="189" y="265"/>
                </a:moveTo>
                <a:cubicBezTo>
                  <a:pt x="189" y="238"/>
                  <a:pt x="168" y="217"/>
                  <a:pt x="141" y="217"/>
                </a:cubicBezTo>
                <a:cubicBezTo>
                  <a:pt x="115" y="217"/>
                  <a:pt x="93" y="238"/>
                  <a:pt x="93" y="265"/>
                </a:cubicBezTo>
                <a:cubicBezTo>
                  <a:pt x="93" y="292"/>
                  <a:pt x="115" y="314"/>
                  <a:pt x="141" y="314"/>
                </a:cubicBezTo>
                <a:cubicBezTo>
                  <a:pt x="168" y="314"/>
                  <a:pt x="189" y="292"/>
                  <a:pt x="189" y="265"/>
                </a:cubicBezTo>
                <a:moveTo>
                  <a:pt x="121" y="288"/>
                </a:moveTo>
                <a:cubicBezTo>
                  <a:pt x="124" y="278"/>
                  <a:pt x="124" y="278"/>
                  <a:pt x="124" y="278"/>
                </a:cubicBezTo>
                <a:cubicBezTo>
                  <a:pt x="127" y="280"/>
                  <a:pt x="132" y="282"/>
                  <a:pt x="138" y="282"/>
                </a:cubicBezTo>
                <a:cubicBezTo>
                  <a:pt x="143" y="282"/>
                  <a:pt x="146" y="280"/>
                  <a:pt x="146" y="277"/>
                </a:cubicBezTo>
                <a:cubicBezTo>
                  <a:pt x="146" y="273"/>
                  <a:pt x="144" y="271"/>
                  <a:pt x="137" y="269"/>
                </a:cubicBezTo>
                <a:cubicBezTo>
                  <a:pt x="128" y="266"/>
                  <a:pt x="122" y="262"/>
                  <a:pt x="122" y="254"/>
                </a:cubicBezTo>
                <a:cubicBezTo>
                  <a:pt x="122" y="246"/>
                  <a:pt x="127" y="240"/>
                  <a:pt x="136" y="238"/>
                </a:cubicBezTo>
                <a:cubicBezTo>
                  <a:pt x="136" y="230"/>
                  <a:pt x="136" y="230"/>
                  <a:pt x="136" y="230"/>
                </a:cubicBezTo>
                <a:cubicBezTo>
                  <a:pt x="145" y="230"/>
                  <a:pt x="145" y="230"/>
                  <a:pt x="145" y="230"/>
                </a:cubicBezTo>
                <a:cubicBezTo>
                  <a:pt x="145" y="238"/>
                  <a:pt x="145" y="238"/>
                  <a:pt x="145" y="238"/>
                </a:cubicBezTo>
                <a:cubicBezTo>
                  <a:pt x="150" y="238"/>
                  <a:pt x="154" y="239"/>
                  <a:pt x="157" y="241"/>
                </a:cubicBezTo>
                <a:cubicBezTo>
                  <a:pt x="155" y="250"/>
                  <a:pt x="155" y="250"/>
                  <a:pt x="155" y="250"/>
                </a:cubicBezTo>
                <a:cubicBezTo>
                  <a:pt x="152" y="249"/>
                  <a:pt x="148" y="247"/>
                  <a:pt x="142" y="247"/>
                </a:cubicBezTo>
                <a:cubicBezTo>
                  <a:pt x="137" y="247"/>
                  <a:pt x="135" y="250"/>
                  <a:pt x="135" y="252"/>
                </a:cubicBezTo>
                <a:cubicBezTo>
                  <a:pt x="135" y="255"/>
                  <a:pt x="138" y="257"/>
                  <a:pt x="145" y="259"/>
                </a:cubicBezTo>
                <a:cubicBezTo>
                  <a:pt x="155" y="263"/>
                  <a:pt x="159" y="268"/>
                  <a:pt x="159" y="275"/>
                </a:cubicBezTo>
                <a:cubicBezTo>
                  <a:pt x="159" y="283"/>
                  <a:pt x="154" y="290"/>
                  <a:pt x="144" y="291"/>
                </a:cubicBezTo>
                <a:cubicBezTo>
                  <a:pt x="144" y="300"/>
                  <a:pt x="144" y="300"/>
                  <a:pt x="144" y="300"/>
                </a:cubicBezTo>
                <a:cubicBezTo>
                  <a:pt x="136" y="300"/>
                  <a:pt x="136" y="300"/>
                  <a:pt x="136" y="300"/>
                </a:cubicBezTo>
                <a:cubicBezTo>
                  <a:pt x="136" y="292"/>
                  <a:pt x="136" y="292"/>
                  <a:pt x="136" y="292"/>
                </a:cubicBezTo>
                <a:cubicBezTo>
                  <a:pt x="130" y="292"/>
                  <a:pt x="125" y="290"/>
                  <a:pt x="121" y="288"/>
                </a:cubicBezTo>
                <a:moveTo>
                  <a:pt x="352" y="128"/>
                </a:moveTo>
                <a:cubicBezTo>
                  <a:pt x="295" y="128"/>
                  <a:pt x="248" y="175"/>
                  <a:pt x="248" y="233"/>
                </a:cubicBezTo>
                <a:cubicBezTo>
                  <a:pt x="248" y="291"/>
                  <a:pt x="295" y="338"/>
                  <a:pt x="352" y="338"/>
                </a:cubicBezTo>
                <a:cubicBezTo>
                  <a:pt x="410" y="338"/>
                  <a:pt x="456" y="291"/>
                  <a:pt x="456" y="233"/>
                </a:cubicBezTo>
                <a:cubicBezTo>
                  <a:pt x="456" y="175"/>
                  <a:pt x="410" y="128"/>
                  <a:pt x="352" y="128"/>
                </a:cubicBezTo>
                <a:moveTo>
                  <a:pt x="359" y="289"/>
                </a:moveTo>
                <a:cubicBezTo>
                  <a:pt x="359" y="308"/>
                  <a:pt x="359" y="308"/>
                  <a:pt x="359" y="308"/>
                </a:cubicBezTo>
                <a:cubicBezTo>
                  <a:pt x="340" y="308"/>
                  <a:pt x="340" y="308"/>
                  <a:pt x="340" y="308"/>
                </a:cubicBezTo>
                <a:cubicBezTo>
                  <a:pt x="340" y="291"/>
                  <a:pt x="340" y="291"/>
                  <a:pt x="340" y="291"/>
                </a:cubicBezTo>
                <a:cubicBezTo>
                  <a:pt x="328" y="290"/>
                  <a:pt x="316" y="287"/>
                  <a:pt x="309" y="283"/>
                </a:cubicBezTo>
                <a:cubicBezTo>
                  <a:pt x="314" y="261"/>
                  <a:pt x="314" y="261"/>
                  <a:pt x="314" y="261"/>
                </a:cubicBezTo>
                <a:cubicBezTo>
                  <a:pt x="322" y="266"/>
                  <a:pt x="333" y="269"/>
                  <a:pt x="345" y="269"/>
                </a:cubicBezTo>
                <a:cubicBezTo>
                  <a:pt x="356" y="269"/>
                  <a:pt x="363" y="265"/>
                  <a:pt x="363" y="258"/>
                </a:cubicBezTo>
                <a:cubicBezTo>
                  <a:pt x="363" y="251"/>
                  <a:pt x="357" y="246"/>
                  <a:pt x="343" y="242"/>
                </a:cubicBezTo>
                <a:cubicBezTo>
                  <a:pt x="324" y="235"/>
                  <a:pt x="310" y="226"/>
                  <a:pt x="310" y="208"/>
                </a:cubicBezTo>
                <a:cubicBezTo>
                  <a:pt x="310" y="192"/>
                  <a:pt x="322" y="179"/>
                  <a:pt x="341" y="175"/>
                </a:cubicBezTo>
                <a:cubicBezTo>
                  <a:pt x="341" y="158"/>
                  <a:pt x="341" y="158"/>
                  <a:pt x="341" y="158"/>
                </a:cubicBezTo>
                <a:cubicBezTo>
                  <a:pt x="359" y="158"/>
                  <a:pt x="359" y="158"/>
                  <a:pt x="359" y="158"/>
                </a:cubicBezTo>
                <a:cubicBezTo>
                  <a:pt x="359" y="174"/>
                  <a:pt x="359" y="174"/>
                  <a:pt x="359" y="174"/>
                </a:cubicBezTo>
                <a:cubicBezTo>
                  <a:pt x="372" y="174"/>
                  <a:pt x="380" y="177"/>
                  <a:pt x="386" y="180"/>
                </a:cubicBezTo>
                <a:cubicBezTo>
                  <a:pt x="381" y="201"/>
                  <a:pt x="381" y="201"/>
                  <a:pt x="381" y="201"/>
                </a:cubicBezTo>
                <a:cubicBezTo>
                  <a:pt x="376" y="199"/>
                  <a:pt x="368" y="194"/>
                  <a:pt x="354" y="194"/>
                </a:cubicBezTo>
                <a:cubicBezTo>
                  <a:pt x="342" y="194"/>
                  <a:pt x="338" y="200"/>
                  <a:pt x="338" y="205"/>
                </a:cubicBezTo>
                <a:cubicBezTo>
                  <a:pt x="338" y="211"/>
                  <a:pt x="345" y="215"/>
                  <a:pt x="361" y="221"/>
                </a:cubicBezTo>
                <a:cubicBezTo>
                  <a:pt x="383" y="228"/>
                  <a:pt x="391" y="239"/>
                  <a:pt x="391" y="255"/>
                </a:cubicBezTo>
                <a:cubicBezTo>
                  <a:pt x="391" y="272"/>
                  <a:pt x="380" y="286"/>
                  <a:pt x="359" y="289"/>
                </a:cubicBezTo>
                <a:moveTo>
                  <a:pt x="189" y="358"/>
                </a:moveTo>
                <a:cubicBezTo>
                  <a:pt x="152" y="358"/>
                  <a:pt x="122" y="389"/>
                  <a:pt x="122" y="426"/>
                </a:cubicBezTo>
                <a:cubicBezTo>
                  <a:pt x="122" y="463"/>
                  <a:pt x="152" y="493"/>
                  <a:pt x="189" y="493"/>
                </a:cubicBezTo>
                <a:cubicBezTo>
                  <a:pt x="226" y="493"/>
                  <a:pt x="255" y="463"/>
                  <a:pt x="255" y="426"/>
                </a:cubicBezTo>
                <a:cubicBezTo>
                  <a:pt x="255" y="389"/>
                  <a:pt x="226" y="358"/>
                  <a:pt x="189" y="358"/>
                </a:cubicBezTo>
                <a:moveTo>
                  <a:pt x="193" y="462"/>
                </a:moveTo>
                <a:cubicBezTo>
                  <a:pt x="193" y="474"/>
                  <a:pt x="193" y="474"/>
                  <a:pt x="193" y="474"/>
                </a:cubicBezTo>
                <a:cubicBezTo>
                  <a:pt x="181" y="474"/>
                  <a:pt x="181" y="474"/>
                  <a:pt x="181" y="474"/>
                </a:cubicBezTo>
                <a:cubicBezTo>
                  <a:pt x="181" y="463"/>
                  <a:pt x="181" y="463"/>
                  <a:pt x="181" y="463"/>
                </a:cubicBezTo>
                <a:cubicBezTo>
                  <a:pt x="173" y="462"/>
                  <a:pt x="166" y="460"/>
                  <a:pt x="161" y="458"/>
                </a:cubicBezTo>
                <a:cubicBezTo>
                  <a:pt x="165" y="444"/>
                  <a:pt x="165" y="444"/>
                  <a:pt x="165" y="444"/>
                </a:cubicBezTo>
                <a:cubicBezTo>
                  <a:pt x="170" y="446"/>
                  <a:pt x="177" y="449"/>
                  <a:pt x="184" y="449"/>
                </a:cubicBezTo>
                <a:cubicBezTo>
                  <a:pt x="191" y="449"/>
                  <a:pt x="196" y="446"/>
                  <a:pt x="196" y="442"/>
                </a:cubicBezTo>
                <a:cubicBezTo>
                  <a:pt x="196" y="437"/>
                  <a:pt x="192" y="434"/>
                  <a:pt x="183" y="431"/>
                </a:cubicBezTo>
                <a:cubicBezTo>
                  <a:pt x="171" y="427"/>
                  <a:pt x="162" y="421"/>
                  <a:pt x="162" y="410"/>
                </a:cubicBezTo>
                <a:cubicBezTo>
                  <a:pt x="162" y="399"/>
                  <a:pt x="169" y="391"/>
                  <a:pt x="182" y="389"/>
                </a:cubicBezTo>
                <a:cubicBezTo>
                  <a:pt x="182" y="378"/>
                  <a:pt x="182" y="378"/>
                  <a:pt x="182" y="378"/>
                </a:cubicBezTo>
                <a:cubicBezTo>
                  <a:pt x="194" y="378"/>
                  <a:pt x="194" y="378"/>
                  <a:pt x="194" y="378"/>
                </a:cubicBezTo>
                <a:cubicBezTo>
                  <a:pt x="194" y="388"/>
                  <a:pt x="194" y="388"/>
                  <a:pt x="194" y="388"/>
                </a:cubicBezTo>
                <a:cubicBezTo>
                  <a:pt x="201" y="388"/>
                  <a:pt x="207" y="390"/>
                  <a:pt x="211" y="392"/>
                </a:cubicBezTo>
                <a:cubicBezTo>
                  <a:pt x="207" y="405"/>
                  <a:pt x="207" y="405"/>
                  <a:pt x="207" y="405"/>
                </a:cubicBezTo>
                <a:cubicBezTo>
                  <a:pt x="204" y="404"/>
                  <a:pt x="199" y="401"/>
                  <a:pt x="190" y="401"/>
                </a:cubicBezTo>
                <a:cubicBezTo>
                  <a:pt x="183" y="401"/>
                  <a:pt x="180" y="404"/>
                  <a:pt x="180" y="408"/>
                </a:cubicBezTo>
                <a:cubicBezTo>
                  <a:pt x="180" y="412"/>
                  <a:pt x="184" y="414"/>
                  <a:pt x="194" y="418"/>
                </a:cubicBezTo>
                <a:cubicBezTo>
                  <a:pt x="208" y="423"/>
                  <a:pt x="214" y="429"/>
                  <a:pt x="214" y="440"/>
                </a:cubicBezTo>
                <a:cubicBezTo>
                  <a:pt x="214" y="451"/>
                  <a:pt x="207" y="459"/>
                  <a:pt x="193" y="462"/>
                </a:cubicBezTo>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3" y="673"/>
                  <a:pt x="563"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path>
            </a:pathLst>
          </a:custGeom>
          <a:solidFill>
            <a:srgbClr val="FEFEFE"/>
          </a:solidFill>
          <a:ln>
            <a:noFill/>
          </a:ln>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2" name="TextBox 48"/>
          <p:cNvSpPr txBox="1"/>
          <p:nvPr/>
        </p:nvSpPr>
        <p:spPr>
          <a:xfrm>
            <a:off x="1045210" y="308610"/>
            <a:ext cx="9360662" cy="553998"/>
          </a:xfrm>
          <a:prstGeom prst="rect">
            <a:avLst/>
          </a:prstGeom>
          <a:noFill/>
        </p:spPr>
        <p:txBody>
          <a:bodyPr wrap="square" lIns="0" tIns="0" rIns="0" bIns="0" rtlCol="0">
            <a:spAutoFit/>
          </a:bodyPr>
          <a:lstStyle/>
          <a:p>
            <a:pPr lvl="0">
              <a:defRPr/>
            </a:pPr>
            <a:r>
              <a:rPr lang="zh-CN" altLang="en-US" sz="3600" b="1" dirty="0">
                <a:solidFill>
                  <a:schemeClr val="tx1">
                    <a:lumMod val="85000"/>
                    <a:lumOff val="15000"/>
                  </a:schemeClr>
                </a:solidFill>
                <a:sym typeface="+mn-ea"/>
              </a:rPr>
              <a:t>（一</a:t>
            </a:r>
            <a:r>
              <a:rPr lang="zh-CN" altLang="en-US" sz="3600" b="1" dirty="0" smtClean="0">
                <a:solidFill>
                  <a:schemeClr val="tx1">
                    <a:lumMod val="85000"/>
                    <a:lumOff val="15000"/>
                  </a:schemeClr>
                </a:solidFill>
                <a:sym typeface="+mn-ea"/>
              </a:rPr>
              <a:t>）延续执行研发费用加计扣除</a:t>
            </a:r>
            <a:r>
              <a:rPr lang="en-US" altLang="zh-CN" sz="3600" b="1" dirty="0" smtClean="0">
                <a:solidFill>
                  <a:schemeClr val="tx1">
                    <a:lumMod val="85000"/>
                    <a:lumOff val="15000"/>
                  </a:schemeClr>
                </a:solidFill>
                <a:sym typeface="+mn-ea"/>
              </a:rPr>
              <a:t>75%</a:t>
            </a:r>
            <a:r>
              <a:rPr lang="zh-CN" altLang="en-US" sz="3600" b="1" dirty="0" smtClean="0">
                <a:solidFill>
                  <a:schemeClr val="tx1">
                    <a:lumMod val="85000"/>
                    <a:lumOff val="15000"/>
                  </a:schemeClr>
                </a:solidFill>
                <a:sym typeface="+mn-ea"/>
              </a:rPr>
              <a:t>的政策</a:t>
            </a:r>
            <a:endParaRPr lang="zh-CN" altLang="en-US" sz="3600" b="1" dirty="0">
              <a:solidFill>
                <a:schemeClr val="tx1">
                  <a:lumMod val="85000"/>
                  <a:lumOff val="15000"/>
                </a:schemeClr>
              </a:solidFill>
              <a:sym typeface="+mn-ea"/>
            </a:endParaRPr>
          </a:p>
        </p:txBody>
      </p:sp>
      <p:sp>
        <p:nvSpPr>
          <p:cNvPr id="3" name="文本框 2"/>
          <p:cNvSpPr txBox="1"/>
          <p:nvPr/>
        </p:nvSpPr>
        <p:spPr>
          <a:xfrm>
            <a:off x="1127240" y="1862211"/>
            <a:ext cx="10159769" cy="4030980"/>
          </a:xfrm>
          <a:prstGeom prst="rect">
            <a:avLst/>
          </a:prstGeom>
          <a:noFill/>
        </p:spPr>
        <p:txBody>
          <a:bodyPr wrap="square" rtlCol="0">
            <a:spAutoFit/>
          </a:bodyPr>
          <a:lstStyle/>
          <a:p>
            <a:pPr>
              <a:lnSpc>
                <a:spcPct val="200000"/>
              </a:lnSpc>
            </a:pPr>
            <a:r>
              <a:rPr lang="en-US" sz="2400" dirty="0"/>
              <a:t>        1.</a:t>
            </a:r>
            <a:r>
              <a:rPr sz="2400" dirty="0"/>
              <a:t>2018年1月1日至2023年12月31日期间</a:t>
            </a:r>
            <a:r>
              <a:rPr lang="zh-CN" altLang="en-US" sz="2400" dirty="0">
                <a:latin typeface="+mn-ea"/>
              </a:rPr>
              <a:t>，企业</a:t>
            </a:r>
            <a:r>
              <a:rPr lang="zh-CN" altLang="en-US" sz="2400" dirty="0"/>
              <a:t>开展研发活动中实际发生的研发费用，未形成无形资产计入当期损益的，在按规定据实扣除的基础上，按照本年度实际发生额的</a:t>
            </a:r>
            <a:r>
              <a:rPr lang="en-US" altLang="zh-CN" sz="2800" b="1" dirty="0">
                <a:solidFill>
                  <a:srgbClr val="FF0000"/>
                </a:solidFill>
              </a:rPr>
              <a:t>75%</a:t>
            </a:r>
            <a:r>
              <a:rPr lang="zh-CN" altLang="en-US" sz="2400" dirty="0"/>
              <a:t>，从本年度应纳税所得额中扣除。</a:t>
            </a:r>
            <a:endParaRPr lang="zh-CN" altLang="en-US" sz="2400" dirty="0"/>
          </a:p>
          <a:p>
            <a:pPr>
              <a:lnSpc>
                <a:spcPct val="200000"/>
              </a:lnSpc>
            </a:pPr>
            <a:r>
              <a:rPr lang="en-US" altLang="zh-CN" sz="2400" dirty="0"/>
              <a:t>        2.</a:t>
            </a:r>
            <a:r>
              <a:rPr sz="2400" dirty="0">
                <a:sym typeface="+mn-ea"/>
              </a:rPr>
              <a:t>2018年1月1日至2023年12月31日期间</a:t>
            </a:r>
            <a:r>
              <a:rPr lang="zh-CN" altLang="en-US" sz="2400" dirty="0">
                <a:latin typeface="+mn-ea"/>
                <a:sym typeface="+mn-ea"/>
              </a:rPr>
              <a:t>，企业</a:t>
            </a:r>
            <a:r>
              <a:rPr lang="zh-CN" altLang="en-US" sz="2400" dirty="0">
                <a:sym typeface="+mn-ea"/>
              </a:rPr>
              <a:t>开展研发活动中实际发生的研发费用</a:t>
            </a:r>
            <a:r>
              <a:rPr lang="zh-CN" altLang="en-US" sz="2400" dirty="0"/>
              <a:t>形成无形资产的，按照无形资产成本的</a:t>
            </a:r>
            <a:r>
              <a:rPr lang="en-US" altLang="zh-CN" sz="2800" b="1" dirty="0">
                <a:solidFill>
                  <a:srgbClr val="FF0000"/>
                </a:solidFill>
              </a:rPr>
              <a:t>175%</a:t>
            </a:r>
            <a:r>
              <a:rPr lang="zh-CN" altLang="en-US" sz="2400" dirty="0"/>
              <a:t>在税前摊销。</a:t>
            </a:r>
            <a:endParaRPr lang="zh-CN" altLang="en-US" sz="2400" dirty="0"/>
          </a:p>
        </p:txBody>
      </p:sp>
      <p:grpSp>
        <p:nvGrpSpPr>
          <p:cNvPr id="53" name="组合 1"/>
          <p:cNvGrpSpPr/>
          <p:nvPr/>
        </p:nvGrpSpPr>
        <p:grpSpPr bwMode="auto">
          <a:xfrm>
            <a:off x="8232540" y="1007291"/>
            <a:ext cx="4098472" cy="855133"/>
            <a:chOff x="605774" y="1604159"/>
            <a:chExt cx="3810000" cy="854477"/>
          </a:xfrm>
        </p:grpSpPr>
        <p:cxnSp>
          <p:nvCxnSpPr>
            <p:cNvPr id="54" name="koppt-连接线"/>
            <p:cNvCxnSpPr/>
            <p:nvPr/>
          </p:nvCxnSpPr>
          <p:spPr>
            <a:xfrm>
              <a:off x="605774" y="2458636"/>
              <a:ext cx="3810000" cy="0"/>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sp>
          <p:nvSpPr>
            <p:cNvPr id="55" name="koppt-数据"/>
            <p:cNvSpPr txBox="1">
              <a:spLocks noChangeArrowheads="1"/>
            </p:cNvSpPr>
            <p:nvPr/>
          </p:nvSpPr>
          <p:spPr bwMode="auto">
            <a:xfrm>
              <a:off x="873431" y="1604159"/>
              <a:ext cx="3335962" cy="79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6" tIns="60948" rIns="121896" bIns="60948">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sz="4400" b="1" dirty="0">
                  <a:solidFill>
                    <a:schemeClr val="accent1"/>
                  </a:solidFill>
                  <a:latin typeface="微软雅黑" panose="020B0503020204020204" pitchFamily="34" charset="-122"/>
                </a:rPr>
                <a:t>75%</a:t>
              </a:r>
              <a:r>
                <a:rPr lang="zh-CN" altLang="en-US" sz="4400" b="1" dirty="0">
                  <a:solidFill>
                    <a:schemeClr val="accent1"/>
                  </a:solidFill>
                  <a:latin typeface="微软雅黑" panose="020B0503020204020204" pitchFamily="34" charset="-122"/>
                </a:rPr>
                <a:t>，</a:t>
              </a:r>
              <a:r>
                <a:rPr lang="en-US" altLang="zh-CN" sz="4400" b="1" dirty="0">
                  <a:solidFill>
                    <a:schemeClr val="accent1"/>
                  </a:solidFill>
                  <a:latin typeface="微软雅黑" panose="020B0503020204020204" pitchFamily="34" charset="-122"/>
                </a:rPr>
                <a:t>175%</a:t>
              </a:r>
              <a:endParaRPr lang="id-ID" altLang="zh-CN" sz="4400" b="1" dirty="0">
                <a:solidFill>
                  <a:schemeClr val="accent1"/>
                </a:solidFill>
                <a:latin typeface="微软雅黑" panose="020B0503020204020204" pitchFamily="34" charset="-122"/>
                <a:cs typeface="Arial" panose="020B0604020202020204" pitchFamily="34" charset="0"/>
              </a:endParaRPr>
            </a:p>
          </p:txBody>
        </p:sp>
      </p:grpSp>
    </p:spTree>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23"/>
          <p:cNvGrpSpPr/>
          <p:nvPr/>
        </p:nvGrpSpPr>
        <p:grpSpPr>
          <a:xfrm>
            <a:off x="4941804" y="3312319"/>
            <a:ext cx="405524" cy="390340"/>
            <a:chOff x="8905876" y="3073401"/>
            <a:chExt cx="720725" cy="693738"/>
          </a:xfrm>
          <a:solidFill>
            <a:srgbClr val="FEFEFE"/>
          </a:solidFill>
        </p:grpSpPr>
        <p:sp>
          <p:nvSpPr>
            <p:cNvPr id="25" name="Oval 585"/>
            <p:cNvSpPr>
              <a:spLocks noChangeArrowheads="1"/>
            </p:cNvSpPr>
            <p:nvPr/>
          </p:nvSpPr>
          <p:spPr bwMode="auto">
            <a:xfrm>
              <a:off x="9037638" y="3092451"/>
              <a:ext cx="101600" cy="1238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26" name="Oval 586"/>
            <p:cNvSpPr>
              <a:spLocks noChangeArrowheads="1"/>
            </p:cNvSpPr>
            <p:nvPr/>
          </p:nvSpPr>
          <p:spPr bwMode="auto">
            <a:xfrm>
              <a:off x="9437688" y="3092451"/>
              <a:ext cx="98425" cy="1238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27" name="Freeform 587"/>
            <p:cNvSpPr>
              <a:spLocks noEditPoints="1"/>
            </p:cNvSpPr>
            <p:nvPr/>
          </p:nvSpPr>
          <p:spPr bwMode="auto">
            <a:xfrm>
              <a:off x="8905876" y="3227388"/>
              <a:ext cx="261938" cy="501650"/>
            </a:xfrm>
            <a:custGeom>
              <a:avLst/>
              <a:gdLst>
                <a:gd name="T0" fmla="*/ 65 w 70"/>
                <a:gd name="T1" fmla="*/ 79 h 134"/>
                <a:gd name="T2" fmla="*/ 60 w 70"/>
                <a:gd name="T3" fmla="*/ 79 h 134"/>
                <a:gd name="T4" fmla="*/ 66 w 70"/>
                <a:gd name="T5" fmla="*/ 7 h 134"/>
                <a:gd name="T6" fmla="*/ 68 w 70"/>
                <a:gd name="T7" fmla="*/ 2 h 134"/>
                <a:gd name="T8" fmla="*/ 67 w 70"/>
                <a:gd name="T9" fmla="*/ 1 h 134"/>
                <a:gd name="T10" fmla="*/ 66 w 70"/>
                <a:gd name="T11" fmla="*/ 1 h 134"/>
                <a:gd name="T12" fmla="*/ 60 w 70"/>
                <a:gd name="T13" fmla="*/ 1 h 134"/>
                <a:gd name="T14" fmla="*/ 60 w 70"/>
                <a:gd name="T15" fmla="*/ 1 h 134"/>
                <a:gd name="T16" fmla="*/ 65 w 70"/>
                <a:gd name="T17" fmla="*/ 6 h 134"/>
                <a:gd name="T18" fmla="*/ 58 w 70"/>
                <a:gd name="T19" fmla="*/ 9 h 134"/>
                <a:gd name="T20" fmla="*/ 62 w 70"/>
                <a:gd name="T21" fmla="*/ 14 h 134"/>
                <a:gd name="T22" fmla="*/ 53 w 70"/>
                <a:gd name="T23" fmla="*/ 33 h 134"/>
                <a:gd name="T24" fmla="*/ 52 w 70"/>
                <a:gd name="T25" fmla="*/ 6 h 134"/>
                <a:gd name="T26" fmla="*/ 53 w 70"/>
                <a:gd name="T27" fmla="*/ 5 h 134"/>
                <a:gd name="T28" fmla="*/ 51 w 70"/>
                <a:gd name="T29" fmla="*/ 0 h 134"/>
                <a:gd name="T30" fmla="*/ 46 w 70"/>
                <a:gd name="T31" fmla="*/ 0 h 134"/>
                <a:gd name="T32" fmla="*/ 44 w 70"/>
                <a:gd name="T33" fmla="*/ 5 h 134"/>
                <a:gd name="T34" fmla="*/ 45 w 70"/>
                <a:gd name="T35" fmla="*/ 6 h 134"/>
                <a:gd name="T36" fmla="*/ 44 w 70"/>
                <a:gd name="T37" fmla="*/ 33 h 134"/>
                <a:gd name="T38" fmla="*/ 35 w 70"/>
                <a:gd name="T39" fmla="*/ 14 h 134"/>
                <a:gd name="T40" fmla="*/ 39 w 70"/>
                <a:gd name="T41" fmla="*/ 9 h 134"/>
                <a:gd name="T42" fmla="*/ 32 w 70"/>
                <a:gd name="T43" fmla="*/ 6 h 134"/>
                <a:gd name="T44" fmla="*/ 37 w 70"/>
                <a:gd name="T45" fmla="*/ 1 h 134"/>
                <a:gd name="T46" fmla="*/ 37 w 70"/>
                <a:gd name="T47" fmla="*/ 1 h 134"/>
                <a:gd name="T48" fmla="*/ 31 w 70"/>
                <a:gd name="T49" fmla="*/ 1 h 134"/>
                <a:gd name="T50" fmla="*/ 30 w 70"/>
                <a:gd name="T51" fmla="*/ 1 h 134"/>
                <a:gd name="T52" fmla="*/ 25 w 70"/>
                <a:gd name="T53" fmla="*/ 4 h 134"/>
                <a:gd name="T54" fmla="*/ 2 w 70"/>
                <a:gd name="T55" fmla="*/ 28 h 134"/>
                <a:gd name="T56" fmla="*/ 2 w 70"/>
                <a:gd name="T57" fmla="*/ 28 h 134"/>
                <a:gd name="T58" fmla="*/ 2 w 70"/>
                <a:gd name="T59" fmla="*/ 28 h 134"/>
                <a:gd name="T60" fmla="*/ 1 w 70"/>
                <a:gd name="T61" fmla="*/ 38 h 134"/>
                <a:gd name="T62" fmla="*/ 1 w 70"/>
                <a:gd name="T63" fmla="*/ 38 h 134"/>
                <a:gd name="T64" fmla="*/ 1 w 70"/>
                <a:gd name="T65" fmla="*/ 38 h 134"/>
                <a:gd name="T66" fmla="*/ 1 w 70"/>
                <a:gd name="T67" fmla="*/ 38 h 134"/>
                <a:gd name="T68" fmla="*/ 2 w 70"/>
                <a:gd name="T69" fmla="*/ 38 h 134"/>
                <a:gd name="T70" fmla="*/ 2 w 70"/>
                <a:gd name="T71" fmla="*/ 39 h 134"/>
                <a:gd name="T72" fmla="*/ 3 w 70"/>
                <a:gd name="T73" fmla="*/ 41 h 134"/>
                <a:gd name="T74" fmla="*/ 5 w 70"/>
                <a:gd name="T75" fmla="*/ 45 h 134"/>
                <a:gd name="T76" fmla="*/ 9 w 70"/>
                <a:gd name="T77" fmla="*/ 52 h 134"/>
                <a:gd name="T78" fmla="*/ 16 w 70"/>
                <a:gd name="T79" fmla="*/ 67 h 134"/>
                <a:gd name="T80" fmla="*/ 26 w 70"/>
                <a:gd name="T81" fmla="*/ 61 h 134"/>
                <a:gd name="T82" fmla="*/ 26 w 70"/>
                <a:gd name="T83" fmla="*/ 71 h 134"/>
                <a:gd name="T84" fmla="*/ 26 w 70"/>
                <a:gd name="T85" fmla="*/ 71 h 134"/>
                <a:gd name="T86" fmla="*/ 28 w 70"/>
                <a:gd name="T87" fmla="*/ 71 h 134"/>
                <a:gd name="T88" fmla="*/ 29 w 70"/>
                <a:gd name="T89" fmla="*/ 134 h 134"/>
                <a:gd name="T90" fmla="*/ 47 w 70"/>
                <a:gd name="T91" fmla="*/ 134 h 134"/>
                <a:gd name="T92" fmla="*/ 48 w 70"/>
                <a:gd name="T93" fmla="*/ 71 h 134"/>
                <a:gd name="T94" fmla="*/ 49 w 70"/>
                <a:gd name="T95" fmla="*/ 71 h 134"/>
                <a:gd name="T96" fmla="*/ 51 w 70"/>
                <a:gd name="T97" fmla="*/ 134 h 134"/>
                <a:gd name="T98" fmla="*/ 69 w 70"/>
                <a:gd name="T99" fmla="*/ 134 h 134"/>
                <a:gd name="T100" fmla="*/ 70 w 70"/>
                <a:gd name="T101" fmla="*/ 79 h 134"/>
                <a:gd name="T102" fmla="*/ 65 w 70"/>
                <a:gd name="T103" fmla="*/ 79 h 134"/>
                <a:gd name="T104" fmla="*/ 26 w 70"/>
                <a:gd name="T105" fmla="*/ 47 h 134"/>
                <a:gd name="T106" fmla="*/ 24 w 70"/>
                <a:gd name="T107" fmla="*/ 44 h 134"/>
                <a:gd name="T108" fmla="*/ 20 w 70"/>
                <a:gd name="T109" fmla="*/ 37 h 134"/>
                <a:gd name="T110" fmla="*/ 19 w 70"/>
                <a:gd name="T111" fmla="*/ 35 h 134"/>
                <a:gd name="T112" fmla="*/ 27 w 70"/>
                <a:gd name="T113" fmla="*/ 25 h 134"/>
                <a:gd name="T114" fmla="*/ 26 w 70"/>
                <a:gd name="T115" fmla="*/ 4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 h="134">
                  <a:moveTo>
                    <a:pt x="65" y="79"/>
                  </a:moveTo>
                  <a:cubicBezTo>
                    <a:pt x="60" y="79"/>
                    <a:pt x="60" y="79"/>
                    <a:pt x="60" y="79"/>
                  </a:cubicBezTo>
                  <a:cubicBezTo>
                    <a:pt x="66" y="7"/>
                    <a:pt x="66" y="7"/>
                    <a:pt x="66" y="7"/>
                  </a:cubicBezTo>
                  <a:cubicBezTo>
                    <a:pt x="66" y="5"/>
                    <a:pt x="67" y="3"/>
                    <a:pt x="68" y="2"/>
                  </a:cubicBezTo>
                  <a:cubicBezTo>
                    <a:pt x="67" y="1"/>
                    <a:pt x="67" y="1"/>
                    <a:pt x="67" y="1"/>
                  </a:cubicBezTo>
                  <a:cubicBezTo>
                    <a:pt x="66" y="1"/>
                    <a:pt x="66" y="1"/>
                    <a:pt x="66" y="1"/>
                  </a:cubicBezTo>
                  <a:cubicBezTo>
                    <a:pt x="64" y="1"/>
                    <a:pt x="62" y="1"/>
                    <a:pt x="60" y="1"/>
                  </a:cubicBezTo>
                  <a:cubicBezTo>
                    <a:pt x="60" y="1"/>
                    <a:pt x="60" y="1"/>
                    <a:pt x="60" y="1"/>
                  </a:cubicBezTo>
                  <a:cubicBezTo>
                    <a:pt x="65" y="6"/>
                    <a:pt x="65" y="6"/>
                    <a:pt x="65" y="6"/>
                  </a:cubicBezTo>
                  <a:cubicBezTo>
                    <a:pt x="58" y="9"/>
                    <a:pt x="58" y="9"/>
                    <a:pt x="58" y="9"/>
                  </a:cubicBezTo>
                  <a:cubicBezTo>
                    <a:pt x="62" y="14"/>
                    <a:pt x="62" y="14"/>
                    <a:pt x="62" y="14"/>
                  </a:cubicBezTo>
                  <a:cubicBezTo>
                    <a:pt x="53" y="33"/>
                    <a:pt x="53" y="33"/>
                    <a:pt x="53" y="33"/>
                  </a:cubicBezTo>
                  <a:cubicBezTo>
                    <a:pt x="52" y="6"/>
                    <a:pt x="52" y="6"/>
                    <a:pt x="52" y="6"/>
                  </a:cubicBezTo>
                  <a:cubicBezTo>
                    <a:pt x="53" y="5"/>
                    <a:pt x="53" y="5"/>
                    <a:pt x="53" y="5"/>
                  </a:cubicBezTo>
                  <a:cubicBezTo>
                    <a:pt x="51" y="0"/>
                    <a:pt x="51" y="0"/>
                    <a:pt x="51" y="0"/>
                  </a:cubicBezTo>
                  <a:cubicBezTo>
                    <a:pt x="46" y="0"/>
                    <a:pt x="46" y="0"/>
                    <a:pt x="46" y="0"/>
                  </a:cubicBezTo>
                  <a:cubicBezTo>
                    <a:pt x="44" y="5"/>
                    <a:pt x="44" y="5"/>
                    <a:pt x="44" y="5"/>
                  </a:cubicBezTo>
                  <a:cubicBezTo>
                    <a:pt x="45" y="6"/>
                    <a:pt x="45" y="6"/>
                    <a:pt x="45" y="6"/>
                  </a:cubicBezTo>
                  <a:cubicBezTo>
                    <a:pt x="44" y="33"/>
                    <a:pt x="44" y="33"/>
                    <a:pt x="44" y="33"/>
                  </a:cubicBezTo>
                  <a:cubicBezTo>
                    <a:pt x="35" y="14"/>
                    <a:pt x="35" y="14"/>
                    <a:pt x="35" y="14"/>
                  </a:cubicBezTo>
                  <a:cubicBezTo>
                    <a:pt x="39" y="9"/>
                    <a:pt x="39" y="9"/>
                    <a:pt x="39" y="9"/>
                  </a:cubicBezTo>
                  <a:cubicBezTo>
                    <a:pt x="32" y="6"/>
                    <a:pt x="32" y="6"/>
                    <a:pt x="32" y="6"/>
                  </a:cubicBezTo>
                  <a:cubicBezTo>
                    <a:pt x="37" y="1"/>
                    <a:pt x="37" y="1"/>
                    <a:pt x="37" y="1"/>
                  </a:cubicBezTo>
                  <a:cubicBezTo>
                    <a:pt x="37" y="1"/>
                    <a:pt x="37" y="1"/>
                    <a:pt x="37" y="1"/>
                  </a:cubicBezTo>
                  <a:cubicBezTo>
                    <a:pt x="35" y="1"/>
                    <a:pt x="33" y="1"/>
                    <a:pt x="31" y="1"/>
                  </a:cubicBezTo>
                  <a:cubicBezTo>
                    <a:pt x="31" y="1"/>
                    <a:pt x="31" y="1"/>
                    <a:pt x="30" y="1"/>
                  </a:cubicBezTo>
                  <a:cubicBezTo>
                    <a:pt x="28" y="1"/>
                    <a:pt x="26" y="2"/>
                    <a:pt x="25" y="4"/>
                  </a:cubicBezTo>
                  <a:cubicBezTo>
                    <a:pt x="2" y="28"/>
                    <a:pt x="2" y="28"/>
                    <a:pt x="2" y="28"/>
                  </a:cubicBezTo>
                  <a:cubicBezTo>
                    <a:pt x="2" y="28"/>
                    <a:pt x="2" y="28"/>
                    <a:pt x="2" y="28"/>
                  </a:cubicBezTo>
                  <a:cubicBezTo>
                    <a:pt x="2" y="28"/>
                    <a:pt x="2" y="28"/>
                    <a:pt x="2" y="28"/>
                  </a:cubicBezTo>
                  <a:cubicBezTo>
                    <a:pt x="0" y="47"/>
                    <a:pt x="2" y="33"/>
                    <a:pt x="1" y="38"/>
                  </a:cubicBezTo>
                  <a:cubicBezTo>
                    <a:pt x="1" y="38"/>
                    <a:pt x="1" y="38"/>
                    <a:pt x="1" y="38"/>
                  </a:cubicBezTo>
                  <a:cubicBezTo>
                    <a:pt x="1" y="38"/>
                    <a:pt x="1" y="38"/>
                    <a:pt x="1" y="38"/>
                  </a:cubicBezTo>
                  <a:cubicBezTo>
                    <a:pt x="1" y="38"/>
                    <a:pt x="1" y="38"/>
                    <a:pt x="1" y="38"/>
                  </a:cubicBezTo>
                  <a:cubicBezTo>
                    <a:pt x="2" y="38"/>
                    <a:pt x="2" y="38"/>
                    <a:pt x="2" y="38"/>
                  </a:cubicBezTo>
                  <a:cubicBezTo>
                    <a:pt x="2" y="39"/>
                    <a:pt x="2" y="39"/>
                    <a:pt x="2" y="39"/>
                  </a:cubicBezTo>
                  <a:cubicBezTo>
                    <a:pt x="3" y="41"/>
                    <a:pt x="3" y="41"/>
                    <a:pt x="3" y="41"/>
                  </a:cubicBezTo>
                  <a:cubicBezTo>
                    <a:pt x="5" y="45"/>
                    <a:pt x="5" y="45"/>
                    <a:pt x="5" y="45"/>
                  </a:cubicBezTo>
                  <a:cubicBezTo>
                    <a:pt x="9" y="52"/>
                    <a:pt x="9" y="52"/>
                    <a:pt x="9" y="52"/>
                  </a:cubicBezTo>
                  <a:cubicBezTo>
                    <a:pt x="16" y="67"/>
                    <a:pt x="16" y="67"/>
                    <a:pt x="16" y="67"/>
                  </a:cubicBezTo>
                  <a:cubicBezTo>
                    <a:pt x="19" y="65"/>
                    <a:pt x="23" y="63"/>
                    <a:pt x="26" y="61"/>
                  </a:cubicBezTo>
                  <a:cubicBezTo>
                    <a:pt x="26" y="64"/>
                    <a:pt x="26" y="68"/>
                    <a:pt x="26" y="71"/>
                  </a:cubicBezTo>
                  <a:cubicBezTo>
                    <a:pt x="26" y="71"/>
                    <a:pt x="26" y="71"/>
                    <a:pt x="26" y="71"/>
                  </a:cubicBezTo>
                  <a:cubicBezTo>
                    <a:pt x="26" y="71"/>
                    <a:pt x="27" y="71"/>
                    <a:pt x="28" y="71"/>
                  </a:cubicBezTo>
                  <a:cubicBezTo>
                    <a:pt x="29" y="134"/>
                    <a:pt x="29" y="134"/>
                    <a:pt x="29" y="134"/>
                  </a:cubicBezTo>
                  <a:cubicBezTo>
                    <a:pt x="47" y="134"/>
                    <a:pt x="47" y="134"/>
                    <a:pt x="47" y="134"/>
                  </a:cubicBezTo>
                  <a:cubicBezTo>
                    <a:pt x="48" y="116"/>
                    <a:pt x="48" y="84"/>
                    <a:pt x="48" y="71"/>
                  </a:cubicBezTo>
                  <a:cubicBezTo>
                    <a:pt x="48" y="71"/>
                    <a:pt x="49" y="71"/>
                    <a:pt x="49" y="71"/>
                  </a:cubicBezTo>
                  <a:cubicBezTo>
                    <a:pt x="51" y="134"/>
                    <a:pt x="51" y="134"/>
                    <a:pt x="51" y="134"/>
                  </a:cubicBezTo>
                  <a:cubicBezTo>
                    <a:pt x="69" y="134"/>
                    <a:pt x="69" y="134"/>
                    <a:pt x="69" y="134"/>
                  </a:cubicBezTo>
                  <a:cubicBezTo>
                    <a:pt x="70" y="119"/>
                    <a:pt x="70" y="95"/>
                    <a:pt x="70" y="79"/>
                  </a:cubicBezTo>
                  <a:cubicBezTo>
                    <a:pt x="68" y="79"/>
                    <a:pt x="66" y="79"/>
                    <a:pt x="65" y="79"/>
                  </a:cubicBezTo>
                  <a:close/>
                  <a:moveTo>
                    <a:pt x="26" y="47"/>
                  </a:moveTo>
                  <a:cubicBezTo>
                    <a:pt x="24" y="44"/>
                    <a:pt x="24" y="44"/>
                    <a:pt x="24" y="44"/>
                  </a:cubicBezTo>
                  <a:cubicBezTo>
                    <a:pt x="20" y="37"/>
                    <a:pt x="20" y="37"/>
                    <a:pt x="20" y="37"/>
                  </a:cubicBezTo>
                  <a:cubicBezTo>
                    <a:pt x="19" y="35"/>
                    <a:pt x="19" y="35"/>
                    <a:pt x="19" y="35"/>
                  </a:cubicBezTo>
                  <a:cubicBezTo>
                    <a:pt x="27" y="25"/>
                    <a:pt x="27" y="25"/>
                    <a:pt x="27" y="25"/>
                  </a:cubicBezTo>
                  <a:cubicBezTo>
                    <a:pt x="27" y="32"/>
                    <a:pt x="26" y="40"/>
                    <a:pt x="26"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28" name="Freeform 588"/>
            <p:cNvSpPr/>
            <p:nvPr/>
          </p:nvSpPr>
          <p:spPr bwMode="auto">
            <a:xfrm>
              <a:off x="9401176" y="3227388"/>
              <a:ext cx="225425" cy="501650"/>
            </a:xfrm>
            <a:custGeom>
              <a:avLst/>
              <a:gdLst>
                <a:gd name="T0" fmla="*/ 60 w 60"/>
                <a:gd name="T1" fmla="*/ 39 h 134"/>
                <a:gd name="T2" fmla="*/ 60 w 60"/>
                <a:gd name="T3" fmla="*/ 39 h 134"/>
                <a:gd name="T4" fmla="*/ 60 w 60"/>
                <a:gd name="T5" fmla="*/ 39 h 134"/>
                <a:gd name="T6" fmla="*/ 60 w 60"/>
                <a:gd name="T7" fmla="*/ 39 h 134"/>
                <a:gd name="T8" fmla="*/ 60 w 60"/>
                <a:gd name="T9" fmla="*/ 38 h 134"/>
                <a:gd name="T10" fmla="*/ 48 w 60"/>
                <a:gd name="T11" fmla="*/ 7 h 134"/>
                <a:gd name="T12" fmla="*/ 41 w 60"/>
                <a:gd name="T13" fmla="*/ 1 h 134"/>
                <a:gd name="T14" fmla="*/ 41 w 60"/>
                <a:gd name="T15" fmla="*/ 1 h 134"/>
                <a:gd name="T16" fmla="*/ 34 w 60"/>
                <a:gd name="T17" fmla="*/ 1 h 134"/>
                <a:gd name="T18" fmla="*/ 34 w 60"/>
                <a:gd name="T19" fmla="*/ 1 h 134"/>
                <a:gd name="T20" fmla="*/ 40 w 60"/>
                <a:gd name="T21" fmla="*/ 6 h 134"/>
                <a:gd name="T22" fmla="*/ 33 w 60"/>
                <a:gd name="T23" fmla="*/ 9 h 134"/>
                <a:gd name="T24" fmla="*/ 36 w 60"/>
                <a:gd name="T25" fmla="*/ 14 h 134"/>
                <a:gd name="T26" fmla="*/ 28 w 60"/>
                <a:gd name="T27" fmla="*/ 33 h 134"/>
                <a:gd name="T28" fmla="*/ 26 w 60"/>
                <a:gd name="T29" fmla="*/ 6 h 134"/>
                <a:gd name="T30" fmla="*/ 27 w 60"/>
                <a:gd name="T31" fmla="*/ 5 h 134"/>
                <a:gd name="T32" fmla="*/ 26 w 60"/>
                <a:gd name="T33" fmla="*/ 0 h 134"/>
                <a:gd name="T34" fmla="*/ 20 w 60"/>
                <a:gd name="T35" fmla="*/ 0 h 134"/>
                <a:gd name="T36" fmla="*/ 19 w 60"/>
                <a:gd name="T37" fmla="*/ 5 h 134"/>
                <a:gd name="T38" fmla="*/ 20 w 60"/>
                <a:gd name="T39" fmla="*/ 6 h 134"/>
                <a:gd name="T40" fmla="*/ 19 w 60"/>
                <a:gd name="T41" fmla="*/ 33 h 134"/>
                <a:gd name="T42" fmla="*/ 10 w 60"/>
                <a:gd name="T43" fmla="*/ 14 h 134"/>
                <a:gd name="T44" fmla="*/ 13 w 60"/>
                <a:gd name="T45" fmla="*/ 9 h 134"/>
                <a:gd name="T46" fmla="*/ 6 w 60"/>
                <a:gd name="T47" fmla="*/ 6 h 134"/>
                <a:gd name="T48" fmla="*/ 12 w 60"/>
                <a:gd name="T49" fmla="*/ 1 h 134"/>
                <a:gd name="T50" fmla="*/ 12 w 60"/>
                <a:gd name="T51" fmla="*/ 1 h 134"/>
                <a:gd name="T52" fmla="*/ 6 w 60"/>
                <a:gd name="T53" fmla="*/ 1 h 134"/>
                <a:gd name="T54" fmla="*/ 5 w 60"/>
                <a:gd name="T55" fmla="*/ 1 h 134"/>
                <a:gd name="T56" fmla="*/ 0 w 60"/>
                <a:gd name="T57" fmla="*/ 3 h 134"/>
                <a:gd name="T58" fmla="*/ 1 w 60"/>
                <a:gd name="T59" fmla="*/ 7 h 134"/>
                <a:gd name="T60" fmla="*/ 7 w 60"/>
                <a:gd name="T61" fmla="*/ 79 h 134"/>
                <a:gd name="T62" fmla="*/ 2 w 60"/>
                <a:gd name="T63" fmla="*/ 79 h 134"/>
                <a:gd name="T64" fmla="*/ 4 w 60"/>
                <a:gd name="T65" fmla="*/ 134 h 134"/>
                <a:gd name="T66" fmla="*/ 22 w 60"/>
                <a:gd name="T67" fmla="*/ 134 h 134"/>
                <a:gd name="T68" fmla="*/ 22 w 60"/>
                <a:gd name="T69" fmla="*/ 71 h 134"/>
                <a:gd name="T70" fmla="*/ 24 w 60"/>
                <a:gd name="T71" fmla="*/ 71 h 134"/>
                <a:gd name="T72" fmla="*/ 26 w 60"/>
                <a:gd name="T73" fmla="*/ 134 h 134"/>
                <a:gd name="T74" fmla="*/ 44 w 60"/>
                <a:gd name="T75" fmla="*/ 134 h 134"/>
                <a:gd name="T76" fmla="*/ 44 w 60"/>
                <a:gd name="T77" fmla="*/ 73 h 134"/>
                <a:gd name="T78" fmla="*/ 47 w 60"/>
                <a:gd name="T79" fmla="*/ 75 h 134"/>
                <a:gd name="T80" fmla="*/ 54 w 60"/>
                <a:gd name="T81" fmla="*/ 59 h 134"/>
                <a:gd name="T82" fmla="*/ 57 w 60"/>
                <a:gd name="T83" fmla="*/ 52 h 134"/>
                <a:gd name="T84" fmla="*/ 59 w 60"/>
                <a:gd name="T85" fmla="*/ 48 h 134"/>
                <a:gd name="T86" fmla="*/ 59 w 60"/>
                <a:gd name="T87" fmla="*/ 46 h 134"/>
                <a:gd name="T88" fmla="*/ 60 w 60"/>
                <a:gd name="T89" fmla="*/ 46 h 134"/>
                <a:gd name="T90" fmla="*/ 60 w 60"/>
                <a:gd name="T91" fmla="*/ 45 h 134"/>
                <a:gd name="T92" fmla="*/ 60 w 60"/>
                <a:gd name="T93" fmla="*/ 45 h 134"/>
                <a:gd name="T94" fmla="*/ 60 w 60"/>
                <a:gd name="T95" fmla="*/ 3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 h="134">
                  <a:moveTo>
                    <a:pt x="60" y="39"/>
                  </a:moveTo>
                  <a:cubicBezTo>
                    <a:pt x="60" y="39"/>
                    <a:pt x="60" y="39"/>
                    <a:pt x="60" y="39"/>
                  </a:cubicBezTo>
                  <a:cubicBezTo>
                    <a:pt x="60" y="39"/>
                    <a:pt x="60" y="39"/>
                    <a:pt x="60" y="39"/>
                  </a:cubicBezTo>
                  <a:cubicBezTo>
                    <a:pt x="60" y="39"/>
                    <a:pt x="60" y="39"/>
                    <a:pt x="60" y="39"/>
                  </a:cubicBezTo>
                  <a:cubicBezTo>
                    <a:pt x="60" y="38"/>
                    <a:pt x="60" y="38"/>
                    <a:pt x="60" y="38"/>
                  </a:cubicBezTo>
                  <a:cubicBezTo>
                    <a:pt x="48" y="7"/>
                    <a:pt x="48" y="7"/>
                    <a:pt x="48" y="7"/>
                  </a:cubicBezTo>
                  <a:cubicBezTo>
                    <a:pt x="47" y="4"/>
                    <a:pt x="44" y="2"/>
                    <a:pt x="41" y="1"/>
                  </a:cubicBezTo>
                  <a:cubicBezTo>
                    <a:pt x="41" y="1"/>
                    <a:pt x="41" y="1"/>
                    <a:pt x="41" y="1"/>
                  </a:cubicBezTo>
                  <a:cubicBezTo>
                    <a:pt x="39" y="1"/>
                    <a:pt x="36" y="1"/>
                    <a:pt x="34" y="1"/>
                  </a:cubicBezTo>
                  <a:cubicBezTo>
                    <a:pt x="34" y="1"/>
                    <a:pt x="34" y="1"/>
                    <a:pt x="34" y="1"/>
                  </a:cubicBezTo>
                  <a:cubicBezTo>
                    <a:pt x="40" y="6"/>
                    <a:pt x="40" y="6"/>
                    <a:pt x="40" y="6"/>
                  </a:cubicBezTo>
                  <a:cubicBezTo>
                    <a:pt x="33" y="9"/>
                    <a:pt x="33" y="9"/>
                    <a:pt x="33" y="9"/>
                  </a:cubicBezTo>
                  <a:cubicBezTo>
                    <a:pt x="36" y="14"/>
                    <a:pt x="36" y="14"/>
                    <a:pt x="36" y="14"/>
                  </a:cubicBezTo>
                  <a:cubicBezTo>
                    <a:pt x="28" y="33"/>
                    <a:pt x="28" y="33"/>
                    <a:pt x="28" y="33"/>
                  </a:cubicBezTo>
                  <a:cubicBezTo>
                    <a:pt x="26" y="6"/>
                    <a:pt x="26" y="6"/>
                    <a:pt x="26" y="6"/>
                  </a:cubicBezTo>
                  <a:cubicBezTo>
                    <a:pt x="27" y="5"/>
                    <a:pt x="27" y="5"/>
                    <a:pt x="27" y="5"/>
                  </a:cubicBezTo>
                  <a:cubicBezTo>
                    <a:pt x="26" y="0"/>
                    <a:pt x="26" y="0"/>
                    <a:pt x="26" y="0"/>
                  </a:cubicBezTo>
                  <a:cubicBezTo>
                    <a:pt x="20" y="0"/>
                    <a:pt x="20" y="0"/>
                    <a:pt x="20" y="0"/>
                  </a:cubicBezTo>
                  <a:cubicBezTo>
                    <a:pt x="19" y="5"/>
                    <a:pt x="19" y="5"/>
                    <a:pt x="19" y="5"/>
                  </a:cubicBezTo>
                  <a:cubicBezTo>
                    <a:pt x="20" y="6"/>
                    <a:pt x="20" y="6"/>
                    <a:pt x="20" y="6"/>
                  </a:cubicBezTo>
                  <a:cubicBezTo>
                    <a:pt x="19" y="33"/>
                    <a:pt x="19" y="33"/>
                    <a:pt x="19" y="33"/>
                  </a:cubicBezTo>
                  <a:cubicBezTo>
                    <a:pt x="10" y="14"/>
                    <a:pt x="10" y="14"/>
                    <a:pt x="10" y="14"/>
                  </a:cubicBezTo>
                  <a:cubicBezTo>
                    <a:pt x="13" y="9"/>
                    <a:pt x="13" y="9"/>
                    <a:pt x="13" y="9"/>
                  </a:cubicBezTo>
                  <a:cubicBezTo>
                    <a:pt x="6" y="6"/>
                    <a:pt x="6" y="6"/>
                    <a:pt x="6" y="6"/>
                  </a:cubicBezTo>
                  <a:cubicBezTo>
                    <a:pt x="12" y="1"/>
                    <a:pt x="12" y="1"/>
                    <a:pt x="12" y="1"/>
                  </a:cubicBezTo>
                  <a:cubicBezTo>
                    <a:pt x="12" y="1"/>
                    <a:pt x="12" y="1"/>
                    <a:pt x="12" y="1"/>
                  </a:cubicBezTo>
                  <a:cubicBezTo>
                    <a:pt x="10" y="1"/>
                    <a:pt x="8" y="1"/>
                    <a:pt x="6" y="1"/>
                  </a:cubicBezTo>
                  <a:cubicBezTo>
                    <a:pt x="5" y="1"/>
                    <a:pt x="5" y="1"/>
                    <a:pt x="5" y="1"/>
                  </a:cubicBezTo>
                  <a:cubicBezTo>
                    <a:pt x="3" y="1"/>
                    <a:pt x="2" y="2"/>
                    <a:pt x="0" y="3"/>
                  </a:cubicBezTo>
                  <a:cubicBezTo>
                    <a:pt x="0" y="5"/>
                    <a:pt x="1" y="6"/>
                    <a:pt x="1" y="7"/>
                  </a:cubicBezTo>
                  <a:cubicBezTo>
                    <a:pt x="7" y="79"/>
                    <a:pt x="7" y="79"/>
                    <a:pt x="7" y="79"/>
                  </a:cubicBezTo>
                  <a:cubicBezTo>
                    <a:pt x="2" y="79"/>
                    <a:pt x="2" y="79"/>
                    <a:pt x="2" y="79"/>
                  </a:cubicBezTo>
                  <a:cubicBezTo>
                    <a:pt x="4" y="134"/>
                    <a:pt x="4" y="134"/>
                    <a:pt x="4" y="134"/>
                  </a:cubicBezTo>
                  <a:cubicBezTo>
                    <a:pt x="22" y="134"/>
                    <a:pt x="22" y="134"/>
                    <a:pt x="22" y="134"/>
                  </a:cubicBezTo>
                  <a:cubicBezTo>
                    <a:pt x="23" y="116"/>
                    <a:pt x="22" y="84"/>
                    <a:pt x="22" y="71"/>
                  </a:cubicBezTo>
                  <a:cubicBezTo>
                    <a:pt x="23" y="71"/>
                    <a:pt x="23" y="71"/>
                    <a:pt x="24" y="71"/>
                  </a:cubicBezTo>
                  <a:cubicBezTo>
                    <a:pt x="26" y="134"/>
                    <a:pt x="26" y="134"/>
                    <a:pt x="26" y="134"/>
                  </a:cubicBezTo>
                  <a:cubicBezTo>
                    <a:pt x="44" y="134"/>
                    <a:pt x="44" y="134"/>
                    <a:pt x="44" y="134"/>
                  </a:cubicBezTo>
                  <a:cubicBezTo>
                    <a:pt x="45" y="117"/>
                    <a:pt x="44" y="87"/>
                    <a:pt x="44" y="73"/>
                  </a:cubicBezTo>
                  <a:cubicBezTo>
                    <a:pt x="45" y="74"/>
                    <a:pt x="46" y="74"/>
                    <a:pt x="47" y="75"/>
                  </a:cubicBezTo>
                  <a:cubicBezTo>
                    <a:pt x="54" y="59"/>
                    <a:pt x="54" y="59"/>
                    <a:pt x="54" y="59"/>
                  </a:cubicBezTo>
                  <a:cubicBezTo>
                    <a:pt x="57" y="52"/>
                    <a:pt x="57" y="52"/>
                    <a:pt x="57" y="52"/>
                  </a:cubicBezTo>
                  <a:cubicBezTo>
                    <a:pt x="59" y="48"/>
                    <a:pt x="59" y="48"/>
                    <a:pt x="59" y="48"/>
                  </a:cubicBezTo>
                  <a:cubicBezTo>
                    <a:pt x="59" y="46"/>
                    <a:pt x="59" y="46"/>
                    <a:pt x="59" y="46"/>
                  </a:cubicBezTo>
                  <a:cubicBezTo>
                    <a:pt x="60" y="46"/>
                    <a:pt x="60" y="46"/>
                    <a:pt x="60" y="46"/>
                  </a:cubicBezTo>
                  <a:cubicBezTo>
                    <a:pt x="60" y="45"/>
                    <a:pt x="60" y="45"/>
                    <a:pt x="60" y="45"/>
                  </a:cubicBezTo>
                  <a:cubicBezTo>
                    <a:pt x="60" y="45"/>
                    <a:pt x="60" y="45"/>
                    <a:pt x="60" y="45"/>
                  </a:cubicBezTo>
                  <a:cubicBezTo>
                    <a:pt x="60" y="43"/>
                    <a:pt x="59" y="52"/>
                    <a:pt x="60"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29" name="Oval 589"/>
            <p:cNvSpPr>
              <a:spLocks noChangeArrowheads="1"/>
            </p:cNvSpPr>
            <p:nvPr/>
          </p:nvSpPr>
          <p:spPr bwMode="auto">
            <a:xfrm>
              <a:off x="9224963" y="3073401"/>
              <a:ext cx="107950" cy="1349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30" name="Freeform 590"/>
            <p:cNvSpPr/>
            <p:nvPr/>
          </p:nvSpPr>
          <p:spPr bwMode="auto">
            <a:xfrm>
              <a:off x="9150351" y="3219451"/>
              <a:ext cx="258763" cy="547688"/>
            </a:xfrm>
            <a:custGeom>
              <a:avLst/>
              <a:gdLst>
                <a:gd name="T0" fmla="*/ 54 w 69"/>
                <a:gd name="T1" fmla="*/ 1 h 146"/>
                <a:gd name="T2" fmla="*/ 54 w 69"/>
                <a:gd name="T3" fmla="*/ 1 h 146"/>
                <a:gd name="T4" fmla="*/ 47 w 69"/>
                <a:gd name="T5" fmla="*/ 0 h 146"/>
                <a:gd name="T6" fmla="*/ 46 w 69"/>
                <a:gd name="T7" fmla="*/ 1 h 146"/>
                <a:gd name="T8" fmla="*/ 53 w 69"/>
                <a:gd name="T9" fmla="*/ 6 h 146"/>
                <a:gd name="T10" fmla="*/ 45 w 69"/>
                <a:gd name="T11" fmla="*/ 9 h 146"/>
                <a:gd name="T12" fmla="*/ 49 w 69"/>
                <a:gd name="T13" fmla="*/ 15 h 146"/>
                <a:gd name="T14" fmla="*/ 39 w 69"/>
                <a:gd name="T15" fmla="*/ 36 h 146"/>
                <a:gd name="T16" fmla="*/ 38 w 69"/>
                <a:gd name="T17" fmla="*/ 7 h 146"/>
                <a:gd name="T18" fmla="*/ 39 w 69"/>
                <a:gd name="T19" fmla="*/ 6 h 146"/>
                <a:gd name="T20" fmla="*/ 37 w 69"/>
                <a:gd name="T21" fmla="*/ 0 h 146"/>
                <a:gd name="T22" fmla="*/ 32 w 69"/>
                <a:gd name="T23" fmla="*/ 0 h 146"/>
                <a:gd name="T24" fmla="*/ 30 w 69"/>
                <a:gd name="T25" fmla="*/ 6 h 146"/>
                <a:gd name="T26" fmla="*/ 31 w 69"/>
                <a:gd name="T27" fmla="*/ 7 h 146"/>
                <a:gd name="T28" fmla="*/ 30 w 69"/>
                <a:gd name="T29" fmla="*/ 36 h 146"/>
                <a:gd name="T30" fmla="*/ 20 w 69"/>
                <a:gd name="T31" fmla="*/ 15 h 146"/>
                <a:gd name="T32" fmla="*/ 24 w 69"/>
                <a:gd name="T33" fmla="*/ 9 h 146"/>
                <a:gd name="T34" fmla="*/ 16 w 69"/>
                <a:gd name="T35" fmla="*/ 6 h 146"/>
                <a:gd name="T36" fmla="*/ 22 w 69"/>
                <a:gd name="T37" fmla="*/ 1 h 146"/>
                <a:gd name="T38" fmla="*/ 22 w 69"/>
                <a:gd name="T39" fmla="*/ 0 h 146"/>
                <a:gd name="T40" fmla="*/ 15 w 69"/>
                <a:gd name="T41" fmla="*/ 1 h 146"/>
                <a:gd name="T42" fmla="*/ 15 w 69"/>
                <a:gd name="T43" fmla="*/ 1 h 146"/>
                <a:gd name="T44" fmla="*/ 7 w 69"/>
                <a:gd name="T45" fmla="*/ 9 h 146"/>
                <a:gd name="T46" fmla="*/ 0 w 69"/>
                <a:gd name="T47" fmla="*/ 76 h 146"/>
                <a:gd name="T48" fmla="*/ 10 w 69"/>
                <a:gd name="T49" fmla="*/ 77 h 146"/>
                <a:gd name="T50" fmla="*/ 10 w 69"/>
                <a:gd name="T51" fmla="*/ 77 h 146"/>
                <a:gd name="T52" fmla="*/ 11 w 69"/>
                <a:gd name="T53" fmla="*/ 77 h 146"/>
                <a:gd name="T54" fmla="*/ 12 w 69"/>
                <a:gd name="T55" fmla="*/ 77 h 146"/>
                <a:gd name="T56" fmla="*/ 14 w 69"/>
                <a:gd name="T57" fmla="*/ 146 h 146"/>
                <a:gd name="T58" fmla="*/ 33 w 69"/>
                <a:gd name="T59" fmla="*/ 146 h 146"/>
                <a:gd name="T60" fmla="*/ 33 w 69"/>
                <a:gd name="T61" fmla="*/ 77 h 146"/>
                <a:gd name="T62" fmla="*/ 35 w 69"/>
                <a:gd name="T63" fmla="*/ 77 h 146"/>
                <a:gd name="T64" fmla="*/ 38 w 69"/>
                <a:gd name="T65" fmla="*/ 146 h 146"/>
                <a:gd name="T66" fmla="*/ 57 w 69"/>
                <a:gd name="T67" fmla="*/ 146 h 146"/>
                <a:gd name="T68" fmla="*/ 57 w 69"/>
                <a:gd name="T69" fmla="*/ 77 h 146"/>
                <a:gd name="T70" fmla="*/ 59 w 69"/>
                <a:gd name="T71" fmla="*/ 77 h 146"/>
                <a:gd name="T72" fmla="*/ 59 w 69"/>
                <a:gd name="T73" fmla="*/ 77 h 146"/>
                <a:gd name="T74" fmla="*/ 59 w 69"/>
                <a:gd name="T75" fmla="*/ 77 h 146"/>
                <a:gd name="T76" fmla="*/ 69 w 69"/>
                <a:gd name="T77" fmla="*/ 76 h 146"/>
                <a:gd name="T78" fmla="*/ 62 w 69"/>
                <a:gd name="T79" fmla="*/ 9 h 146"/>
                <a:gd name="T80" fmla="*/ 54 w 69"/>
                <a:gd name="T81" fmla="*/ 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 h="146">
                  <a:moveTo>
                    <a:pt x="54" y="1"/>
                  </a:moveTo>
                  <a:cubicBezTo>
                    <a:pt x="54" y="1"/>
                    <a:pt x="54" y="1"/>
                    <a:pt x="54" y="1"/>
                  </a:cubicBezTo>
                  <a:cubicBezTo>
                    <a:pt x="51" y="1"/>
                    <a:pt x="49" y="1"/>
                    <a:pt x="47" y="0"/>
                  </a:cubicBezTo>
                  <a:cubicBezTo>
                    <a:pt x="46" y="1"/>
                    <a:pt x="46" y="1"/>
                    <a:pt x="46" y="1"/>
                  </a:cubicBezTo>
                  <a:cubicBezTo>
                    <a:pt x="53" y="6"/>
                    <a:pt x="53" y="6"/>
                    <a:pt x="53" y="6"/>
                  </a:cubicBezTo>
                  <a:cubicBezTo>
                    <a:pt x="45" y="9"/>
                    <a:pt x="45" y="9"/>
                    <a:pt x="45" y="9"/>
                  </a:cubicBezTo>
                  <a:cubicBezTo>
                    <a:pt x="49" y="15"/>
                    <a:pt x="49" y="15"/>
                    <a:pt x="49" y="15"/>
                  </a:cubicBezTo>
                  <a:cubicBezTo>
                    <a:pt x="39" y="36"/>
                    <a:pt x="39" y="36"/>
                    <a:pt x="39" y="36"/>
                  </a:cubicBezTo>
                  <a:cubicBezTo>
                    <a:pt x="38" y="7"/>
                    <a:pt x="38" y="7"/>
                    <a:pt x="38" y="7"/>
                  </a:cubicBezTo>
                  <a:cubicBezTo>
                    <a:pt x="39" y="6"/>
                    <a:pt x="39" y="6"/>
                    <a:pt x="39" y="6"/>
                  </a:cubicBezTo>
                  <a:cubicBezTo>
                    <a:pt x="37" y="0"/>
                    <a:pt x="37" y="0"/>
                    <a:pt x="37" y="0"/>
                  </a:cubicBezTo>
                  <a:cubicBezTo>
                    <a:pt x="32" y="0"/>
                    <a:pt x="32" y="0"/>
                    <a:pt x="32" y="0"/>
                  </a:cubicBezTo>
                  <a:cubicBezTo>
                    <a:pt x="30" y="6"/>
                    <a:pt x="30" y="6"/>
                    <a:pt x="30" y="6"/>
                  </a:cubicBezTo>
                  <a:cubicBezTo>
                    <a:pt x="31" y="7"/>
                    <a:pt x="31" y="7"/>
                    <a:pt x="31" y="7"/>
                  </a:cubicBezTo>
                  <a:cubicBezTo>
                    <a:pt x="30" y="36"/>
                    <a:pt x="30" y="36"/>
                    <a:pt x="30" y="36"/>
                  </a:cubicBezTo>
                  <a:cubicBezTo>
                    <a:pt x="20" y="15"/>
                    <a:pt x="20" y="15"/>
                    <a:pt x="20" y="15"/>
                  </a:cubicBezTo>
                  <a:cubicBezTo>
                    <a:pt x="24" y="9"/>
                    <a:pt x="24" y="9"/>
                    <a:pt x="24" y="9"/>
                  </a:cubicBezTo>
                  <a:cubicBezTo>
                    <a:pt x="16" y="6"/>
                    <a:pt x="16" y="6"/>
                    <a:pt x="16" y="6"/>
                  </a:cubicBezTo>
                  <a:cubicBezTo>
                    <a:pt x="22" y="1"/>
                    <a:pt x="22" y="1"/>
                    <a:pt x="22" y="1"/>
                  </a:cubicBezTo>
                  <a:cubicBezTo>
                    <a:pt x="22" y="0"/>
                    <a:pt x="22" y="0"/>
                    <a:pt x="22" y="0"/>
                  </a:cubicBezTo>
                  <a:cubicBezTo>
                    <a:pt x="20" y="1"/>
                    <a:pt x="18" y="1"/>
                    <a:pt x="15" y="1"/>
                  </a:cubicBezTo>
                  <a:cubicBezTo>
                    <a:pt x="15" y="1"/>
                    <a:pt x="15" y="1"/>
                    <a:pt x="15" y="1"/>
                  </a:cubicBezTo>
                  <a:cubicBezTo>
                    <a:pt x="11" y="1"/>
                    <a:pt x="7" y="4"/>
                    <a:pt x="7" y="9"/>
                  </a:cubicBezTo>
                  <a:cubicBezTo>
                    <a:pt x="0" y="76"/>
                    <a:pt x="0" y="76"/>
                    <a:pt x="0" y="76"/>
                  </a:cubicBezTo>
                  <a:cubicBezTo>
                    <a:pt x="3" y="77"/>
                    <a:pt x="7" y="77"/>
                    <a:pt x="10" y="77"/>
                  </a:cubicBezTo>
                  <a:cubicBezTo>
                    <a:pt x="10" y="77"/>
                    <a:pt x="10" y="77"/>
                    <a:pt x="10" y="77"/>
                  </a:cubicBezTo>
                  <a:cubicBezTo>
                    <a:pt x="10" y="77"/>
                    <a:pt x="10" y="77"/>
                    <a:pt x="11" y="77"/>
                  </a:cubicBezTo>
                  <a:cubicBezTo>
                    <a:pt x="11" y="77"/>
                    <a:pt x="11" y="77"/>
                    <a:pt x="12" y="77"/>
                  </a:cubicBezTo>
                  <a:cubicBezTo>
                    <a:pt x="14" y="146"/>
                    <a:pt x="14" y="146"/>
                    <a:pt x="14" y="146"/>
                  </a:cubicBezTo>
                  <a:cubicBezTo>
                    <a:pt x="33" y="146"/>
                    <a:pt x="33" y="146"/>
                    <a:pt x="33" y="146"/>
                  </a:cubicBezTo>
                  <a:cubicBezTo>
                    <a:pt x="34" y="126"/>
                    <a:pt x="34" y="91"/>
                    <a:pt x="33" y="77"/>
                  </a:cubicBezTo>
                  <a:cubicBezTo>
                    <a:pt x="34" y="77"/>
                    <a:pt x="35" y="77"/>
                    <a:pt x="35" y="77"/>
                  </a:cubicBezTo>
                  <a:cubicBezTo>
                    <a:pt x="38" y="146"/>
                    <a:pt x="38" y="146"/>
                    <a:pt x="38" y="146"/>
                  </a:cubicBezTo>
                  <a:cubicBezTo>
                    <a:pt x="57" y="146"/>
                    <a:pt x="57" y="146"/>
                    <a:pt x="57" y="146"/>
                  </a:cubicBezTo>
                  <a:cubicBezTo>
                    <a:pt x="58" y="126"/>
                    <a:pt x="57" y="91"/>
                    <a:pt x="57" y="77"/>
                  </a:cubicBezTo>
                  <a:cubicBezTo>
                    <a:pt x="58" y="77"/>
                    <a:pt x="58" y="77"/>
                    <a:pt x="59" y="77"/>
                  </a:cubicBezTo>
                  <a:cubicBezTo>
                    <a:pt x="59" y="77"/>
                    <a:pt x="59" y="77"/>
                    <a:pt x="59" y="77"/>
                  </a:cubicBezTo>
                  <a:cubicBezTo>
                    <a:pt x="59" y="77"/>
                    <a:pt x="59" y="77"/>
                    <a:pt x="59" y="77"/>
                  </a:cubicBezTo>
                  <a:cubicBezTo>
                    <a:pt x="62" y="77"/>
                    <a:pt x="66" y="77"/>
                    <a:pt x="69" y="76"/>
                  </a:cubicBezTo>
                  <a:cubicBezTo>
                    <a:pt x="62" y="9"/>
                    <a:pt x="62" y="9"/>
                    <a:pt x="62" y="9"/>
                  </a:cubicBezTo>
                  <a:cubicBezTo>
                    <a:pt x="62" y="4"/>
                    <a:pt x="58" y="1"/>
                    <a:pt x="5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grpSp>
      <p:grpSp>
        <p:nvGrpSpPr>
          <p:cNvPr id="14" name="组合 33"/>
          <p:cNvGrpSpPr/>
          <p:nvPr/>
        </p:nvGrpSpPr>
        <p:grpSpPr>
          <a:xfrm>
            <a:off x="6405178" y="4830747"/>
            <a:ext cx="407311" cy="398378"/>
            <a:chOff x="8905875" y="4843463"/>
            <a:chExt cx="723900" cy="708025"/>
          </a:xfrm>
          <a:solidFill>
            <a:srgbClr val="FEFEFE"/>
          </a:solidFill>
        </p:grpSpPr>
        <p:sp>
          <p:nvSpPr>
            <p:cNvPr id="35" name="Freeform 797"/>
            <p:cNvSpPr/>
            <p:nvPr/>
          </p:nvSpPr>
          <p:spPr bwMode="auto">
            <a:xfrm>
              <a:off x="8905875" y="4843463"/>
              <a:ext cx="723900" cy="465138"/>
            </a:xfrm>
            <a:custGeom>
              <a:avLst/>
              <a:gdLst>
                <a:gd name="T0" fmla="*/ 193 w 193"/>
                <a:gd name="T1" fmla="*/ 84 h 124"/>
                <a:gd name="T2" fmla="*/ 153 w 193"/>
                <a:gd name="T3" fmla="*/ 44 h 124"/>
                <a:gd name="T4" fmla="*/ 141 w 193"/>
                <a:gd name="T5" fmla="*/ 46 h 124"/>
                <a:gd name="T6" fmla="*/ 91 w 193"/>
                <a:gd name="T7" fmla="*/ 0 h 124"/>
                <a:gd name="T8" fmla="*/ 40 w 193"/>
                <a:gd name="T9" fmla="*/ 51 h 124"/>
                <a:gd name="T10" fmla="*/ 41 w 193"/>
                <a:gd name="T11" fmla="*/ 61 h 124"/>
                <a:gd name="T12" fmla="*/ 31 w 193"/>
                <a:gd name="T13" fmla="*/ 61 h 124"/>
                <a:gd name="T14" fmla="*/ 0 w 193"/>
                <a:gd name="T15" fmla="*/ 92 h 124"/>
                <a:gd name="T16" fmla="*/ 31 w 193"/>
                <a:gd name="T17" fmla="*/ 124 h 124"/>
                <a:gd name="T18" fmla="*/ 157 w 193"/>
                <a:gd name="T19" fmla="*/ 124 h 124"/>
                <a:gd name="T20" fmla="*/ 180 w 193"/>
                <a:gd name="T21" fmla="*/ 113 h 124"/>
                <a:gd name="T22" fmla="*/ 193 w 193"/>
                <a:gd name="T23" fmla="*/ 8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124">
                  <a:moveTo>
                    <a:pt x="193" y="84"/>
                  </a:moveTo>
                  <a:cubicBezTo>
                    <a:pt x="193" y="62"/>
                    <a:pt x="176" y="44"/>
                    <a:pt x="153" y="44"/>
                  </a:cubicBezTo>
                  <a:cubicBezTo>
                    <a:pt x="149" y="44"/>
                    <a:pt x="145" y="44"/>
                    <a:pt x="141" y="46"/>
                  </a:cubicBezTo>
                  <a:cubicBezTo>
                    <a:pt x="139" y="20"/>
                    <a:pt x="117" y="0"/>
                    <a:pt x="91" y="0"/>
                  </a:cubicBezTo>
                  <a:cubicBezTo>
                    <a:pt x="62" y="0"/>
                    <a:pt x="40" y="23"/>
                    <a:pt x="40" y="51"/>
                  </a:cubicBezTo>
                  <a:cubicBezTo>
                    <a:pt x="40" y="54"/>
                    <a:pt x="40" y="57"/>
                    <a:pt x="41" y="61"/>
                  </a:cubicBezTo>
                  <a:cubicBezTo>
                    <a:pt x="31" y="61"/>
                    <a:pt x="31" y="61"/>
                    <a:pt x="31" y="61"/>
                  </a:cubicBezTo>
                  <a:cubicBezTo>
                    <a:pt x="14" y="61"/>
                    <a:pt x="0" y="75"/>
                    <a:pt x="0" y="92"/>
                  </a:cubicBezTo>
                  <a:cubicBezTo>
                    <a:pt x="0" y="109"/>
                    <a:pt x="14" y="124"/>
                    <a:pt x="31" y="124"/>
                  </a:cubicBezTo>
                  <a:cubicBezTo>
                    <a:pt x="157" y="124"/>
                    <a:pt x="157" y="124"/>
                    <a:pt x="157" y="124"/>
                  </a:cubicBezTo>
                  <a:cubicBezTo>
                    <a:pt x="166" y="124"/>
                    <a:pt x="175" y="120"/>
                    <a:pt x="180" y="113"/>
                  </a:cubicBezTo>
                  <a:cubicBezTo>
                    <a:pt x="188" y="106"/>
                    <a:pt x="193" y="95"/>
                    <a:pt x="193"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36" name="Freeform 798"/>
            <p:cNvSpPr/>
            <p:nvPr/>
          </p:nvSpPr>
          <p:spPr bwMode="auto">
            <a:xfrm>
              <a:off x="9097963" y="5443538"/>
              <a:ext cx="339725" cy="107950"/>
            </a:xfrm>
            <a:custGeom>
              <a:avLst/>
              <a:gdLst>
                <a:gd name="T0" fmla="*/ 46 w 91"/>
                <a:gd name="T1" fmla="*/ 29 h 29"/>
                <a:gd name="T2" fmla="*/ 0 w 91"/>
                <a:gd name="T3" fmla="*/ 10 h 29"/>
                <a:gd name="T4" fmla="*/ 11 w 91"/>
                <a:gd name="T5" fmla="*/ 0 h 29"/>
                <a:gd name="T6" fmla="*/ 80 w 91"/>
                <a:gd name="T7" fmla="*/ 0 h 29"/>
                <a:gd name="T8" fmla="*/ 91 w 91"/>
                <a:gd name="T9" fmla="*/ 10 h 29"/>
                <a:gd name="T10" fmla="*/ 46 w 91"/>
                <a:gd name="T11" fmla="*/ 29 h 29"/>
              </a:gdLst>
              <a:ahLst/>
              <a:cxnLst>
                <a:cxn ang="0">
                  <a:pos x="T0" y="T1"/>
                </a:cxn>
                <a:cxn ang="0">
                  <a:pos x="T2" y="T3"/>
                </a:cxn>
                <a:cxn ang="0">
                  <a:pos x="T4" y="T5"/>
                </a:cxn>
                <a:cxn ang="0">
                  <a:pos x="T6" y="T7"/>
                </a:cxn>
                <a:cxn ang="0">
                  <a:pos x="T8" y="T9"/>
                </a:cxn>
                <a:cxn ang="0">
                  <a:pos x="T10" y="T11"/>
                </a:cxn>
              </a:cxnLst>
              <a:rect l="0" t="0" r="r" b="b"/>
              <a:pathLst>
                <a:path w="91" h="29">
                  <a:moveTo>
                    <a:pt x="46" y="29"/>
                  </a:moveTo>
                  <a:cubicBezTo>
                    <a:pt x="29" y="29"/>
                    <a:pt x="13" y="23"/>
                    <a:pt x="0" y="10"/>
                  </a:cubicBezTo>
                  <a:cubicBezTo>
                    <a:pt x="11" y="0"/>
                    <a:pt x="11" y="0"/>
                    <a:pt x="11" y="0"/>
                  </a:cubicBezTo>
                  <a:cubicBezTo>
                    <a:pt x="30" y="19"/>
                    <a:pt x="61" y="19"/>
                    <a:pt x="80" y="0"/>
                  </a:cubicBezTo>
                  <a:cubicBezTo>
                    <a:pt x="91" y="10"/>
                    <a:pt x="91" y="10"/>
                    <a:pt x="91" y="10"/>
                  </a:cubicBezTo>
                  <a:cubicBezTo>
                    <a:pt x="78" y="23"/>
                    <a:pt x="62" y="29"/>
                    <a:pt x="4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37" name="Freeform 799"/>
            <p:cNvSpPr/>
            <p:nvPr/>
          </p:nvSpPr>
          <p:spPr bwMode="auto">
            <a:xfrm>
              <a:off x="9175750" y="5364163"/>
              <a:ext cx="184150" cy="79375"/>
            </a:xfrm>
            <a:custGeom>
              <a:avLst/>
              <a:gdLst>
                <a:gd name="T0" fmla="*/ 25 w 49"/>
                <a:gd name="T1" fmla="*/ 21 h 21"/>
                <a:gd name="T2" fmla="*/ 0 w 49"/>
                <a:gd name="T3" fmla="*/ 11 h 21"/>
                <a:gd name="T4" fmla="*/ 10 w 49"/>
                <a:gd name="T5" fmla="*/ 0 h 21"/>
                <a:gd name="T6" fmla="*/ 39 w 49"/>
                <a:gd name="T7" fmla="*/ 0 h 21"/>
                <a:gd name="T8" fmla="*/ 49 w 49"/>
                <a:gd name="T9" fmla="*/ 11 h 21"/>
                <a:gd name="T10" fmla="*/ 25 w 49"/>
                <a:gd name="T11" fmla="*/ 21 h 21"/>
              </a:gdLst>
              <a:ahLst/>
              <a:cxnLst>
                <a:cxn ang="0">
                  <a:pos x="T0" y="T1"/>
                </a:cxn>
                <a:cxn ang="0">
                  <a:pos x="T2" y="T3"/>
                </a:cxn>
                <a:cxn ang="0">
                  <a:pos x="T4" y="T5"/>
                </a:cxn>
                <a:cxn ang="0">
                  <a:pos x="T6" y="T7"/>
                </a:cxn>
                <a:cxn ang="0">
                  <a:pos x="T8" y="T9"/>
                </a:cxn>
                <a:cxn ang="0">
                  <a:pos x="T10" y="T11"/>
                </a:cxn>
              </a:cxnLst>
              <a:rect l="0" t="0" r="r" b="b"/>
              <a:pathLst>
                <a:path w="49" h="21">
                  <a:moveTo>
                    <a:pt x="25" y="21"/>
                  </a:moveTo>
                  <a:cubicBezTo>
                    <a:pt x="16" y="21"/>
                    <a:pt x="7" y="17"/>
                    <a:pt x="0" y="11"/>
                  </a:cubicBezTo>
                  <a:cubicBezTo>
                    <a:pt x="10" y="0"/>
                    <a:pt x="10" y="0"/>
                    <a:pt x="10" y="0"/>
                  </a:cubicBezTo>
                  <a:cubicBezTo>
                    <a:pt x="18" y="8"/>
                    <a:pt x="31" y="8"/>
                    <a:pt x="39" y="0"/>
                  </a:cubicBezTo>
                  <a:cubicBezTo>
                    <a:pt x="49" y="11"/>
                    <a:pt x="49" y="11"/>
                    <a:pt x="49" y="11"/>
                  </a:cubicBezTo>
                  <a:cubicBezTo>
                    <a:pt x="42" y="17"/>
                    <a:pt x="34" y="21"/>
                    <a:pt x="2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grpSp>
      <p:grpSp>
        <p:nvGrpSpPr>
          <p:cNvPr id="15" name="组合 37"/>
          <p:cNvGrpSpPr/>
          <p:nvPr/>
        </p:nvGrpSpPr>
        <p:grpSpPr>
          <a:xfrm>
            <a:off x="4957882" y="1797932"/>
            <a:ext cx="373368" cy="387660"/>
            <a:chOff x="10518775" y="3081338"/>
            <a:chExt cx="663575" cy="688975"/>
          </a:xfrm>
          <a:solidFill>
            <a:srgbClr val="FEFEFE"/>
          </a:solidFill>
        </p:grpSpPr>
        <p:sp>
          <p:nvSpPr>
            <p:cNvPr id="39" name="Oval 800"/>
            <p:cNvSpPr>
              <a:spLocks noChangeArrowheads="1"/>
            </p:cNvSpPr>
            <p:nvPr/>
          </p:nvSpPr>
          <p:spPr bwMode="auto">
            <a:xfrm>
              <a:off x="10590213" y="3433763"/>
              <a:ext cx="127000" cy="1603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40" name="Freeform 801"/>
            <p:cNvSpPr/>
            <p:nvPr/>
          </p:nvSpPr>
          <p:spPr bwMode="auto">
            <a:xfrm>
              <a:off x="10518775" y="3609975"/>
              <a:ext cx="112713" cy="160338"/>
            </a:xfrm>
            <a:custGeom>
              <a:avLst/>
              <a:gdLst>
                <a:gd name="T0" fmla="*/ 19 w 30"/>
                <a:gd name="T1" fmla="*/ 18 h 43"/>
                <a:gd name="T2" fmla="*/ 23 w 30"/>
                <a:gd name="T3" fmla="*/ 11 h 43"/>
                <a:gd name="T4" fmla="*/ 14 w 30"/>
                <a:gd name="T5" fmla="*/ 6 h 43"/>
                <a:gd name="T6" fmla="*/ 22 w 30"/>
                <a:gd name="T7" fmla="*/ 0 h 43"/>
                <a:gd name="T8" fmla="*/ 22 w 30"/>
                <a:gd name="T9" fmla="*/ 0 h 43"/>
                <a:gd name="T10" fmla="*/ 13 w 30"/>
                <a:gd name="T11" fmla="*/ 1 h 43"/>
                <a:gd name="T12" fmla="*/ 12 w 30"/>
                <a:gd name="T13" fmla="*/ 1 h 43"/>
                <a:gd name="T14" fmla="*/ 12 w 30"/>
                <a:gd name="T15" fmla="*/ 1 h 43"/>
                <a:gd name="T16" fmla="*/ 2 w 30"/>
                <a:gd name="T17" fmla="*/ 11 h 43"/>
                <a:gd name="T18" fmla="*/ 0 w 30"/>
                <a:gd name="T19" fmla="*/ 31 h 43"/>
                <a:gd name="T20" fmla="*/ 30 w 30"/>
                <a:gd name="T21" fmla="*/ 43 h 43"/>
                <a:gd name="T22" fmla="*/ 30 w 30"/>
                <a:gd name="T23" fmla="*/ 42 h 43"/>
                <a:gd name="T24" fmla="*/ 19 w 30"/>
                <a:gd name="T25" fmla="*/ 1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3">
                  <a:moveTo>
                    <a:pt x="19" y="18"/>
                  </a:moveTo>
                  <a:cubicBezTo>
                    <a:pt x="23" y="11"/>
                    <a:pt x="23" y="11"/>
                    <a:pt x="23" y="11"/>
                  </a:cubicBezTo>
                  <a:cubicBezTo>
                    <a:pt x="14" y="6"/>
                    <a:pt x="14" y="6"/>
                    <a:pt x="14" y="6"/>
                  </a:cubicBezTo>
                  <a:cubicBezTo>
                    <a:pt x="22" y="0"/>
                    <a:pt x="22" y="0"/>
                    <a:pt x="22" y="0"/>
                  </a:cubicBezTo>
                  <a:cubicBezTo>
                    <a:pt x="22" y="0"/>
                    <a:pt x="22" y="0"/>
                    <a:pt x="22" y="0"/>
                  </a:cubicBezTo>
                  <a:cubicBezTo>
                    <a:pt x="19" y="0"/>
                    <a:pt x="16" y="0"/>
                    <a:pt x="13" y="1"/>
                  </a:cubicBezTo>
                  <a:cubicBezTo>
                    <a:pt x="13" y="1"/>
                    <a:pt x="13" y="1"/>
                    <a:pt x="12" y="1"/>
                  </a:cubicBezTo>
                  <a:cubicBezTo>
                    <a:pt x="12" y="1"/>
                    <a:pt x="12" y="1"/>
                    <a:pt x="12" y="1"/>
                  </a:cubicBezTo>
                  <a:cubicBezTo>
                    <a:pt x="7" y="1"/>
                    <a:pt x="2" y="5"/>
                    <a:pt x="2" y="11"/>
                  </a:cubicBezTo>
                  <a:cubicBezTo>
                    <a:pt x="0" y="31"/>
                    <a:pt x="0" y="31"/>
                    <a:pt x="0" y="31"/>
                  </a:cubicBezTo>
                  <a:cubicBezTo>
                    <a:pt x="9" y="37"/>
                    <a:pt x="19" y="42"/>
                    <a:pt x="30" y="43"/>
                  </a:cubicBezTo>
                  <a:cubicBezTo>
                    <a:pt x="30" y="42"/>
                    <a:pt x="30" y="42"/>
                    <a:pt x="30" y="42"/>
                  </a:cubicBezTo>
                  <a:lnTo>
                    <a:pt x="19"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41" name="Freeform 802"/>
            <p:cNvSpPr/>
            <p:nvPr/>
          </p:nvSpPr>
          <p:spPr bwMode="auto">
            <a:xfrm>
              <a:off x="10675938" y="3609975"/>
              <a:ext cx="112713" cy="160338"/>
            </a:xfrm>
            <a:custGeom>
              <a:avLst/>
              <a:gdLst>
                <a:gd name="T0" fmla="*/ 29 w 30"/>
                <a:gd name="T1" fmla="*/ 11 h 43"/>
                <a:gd name="T2" fmla="*/ 18 w 30"/>
                <a:gd name="T3" fmla="*/ 1 h 43"/>
                <a:gd name="T4" fmla="*/ 18 w 30"/>
                <a:gd name="T5" fmla="*/ 1 h 43"/>
                <a:gd name="T6" fmla="*/ 17 w 30"/>
                <a:gd name="T7" fmla="*/ 1 h 43"/>
                <a:gd name="T8" fmla="*/ 8 w 30"/>
                <a:gd name="T9" fmla="*/ 0 h 43"/>
                <a:gd name="T10" fmla="*/ 8 w 30"/>
                <a:gd name="T11" fmla="*/ 0 h 43"/>
                <a:gd name="T12" fmla="*/ 16 w 30"/>
                <a:gd name="T13" fmla="*/ 6 h 43"/>
                <a:gd name="T14" fmla="*/ 7 w 30"/>
                <a:gd name="T15" fmla="*/ 11 h 43"/>
                <a:gd name="T16" fmla="*/ 11 w 30"/>
                <a:gd name="T17" fmla="*/ 18 h 43"/>
                <a:gd name="T18" fmla="*/ 0 w 30"/>
                <a:gd name="T19" fmla="*/ 42 h 43"/>
                <a:gd name="T20" fmla="*/ 0 w 30"/>
                <a:gd name="T21" fmla="*/ 43 h 43"/>
                <a:gd name="T22" fmla="*/ 30 w 30"/>
                <a:gd name="T23" fmla="*/ 30 h 43"/>
                <a:gd name="T24" fmla="*/ 29 w 30"/>
                <a:gd name="T25"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3">
                  <a:moveTo>
                    <a:pt x="29" y="11"/>
                  </a:moveTo>
                  <a:cubicBezTo>
                    <a:pt x="28" y="5"/>
                    <a:pt x="23" y="1"/>
                    <a:pt x="18" y="1"/>
                  </a:cubicBezTo>
                  <a:cubicBezTo>
                    <a:pt x="18" y="1"/>
                    <a:pt x="18" y="1"/>
                    <a:pt x="18" y="1"/>
                  </a:cubicBezTo>
                  <a:cubicBezTo>
                    <a:pt x="17" y="1"/>
                    <a:pt x="17" y="1"/>
                    <a:pt x="17" y="1"/>
                  </a:cubicBezTo>
                  <a:cubicBezTo>
                    <a:pt x="14" y="0"/>
                    <a:pt x="11" y="0"/>
                    <a:pt x="8" y="0"/>
                  </a:cubicBezTo>
                  <a:cubicBezTo>
                    <a:pt x="8" y="0"/>
                    <a:pt x="8" y="0"/>
                    <a:pt x="8" y="0"/>
                  </a:cubicBezTo>
                  <a:cubicBezTo>
                    <a:pt x="16" y="6"/>
                    <a:pt x="16" y="6"/>
                    <a:pt x="16" y="6"/>
                  </a:cubicBezTo>
                  <a:cubicBezTo>
                    <a:pt x="7" y="11"/>
                    <a:pt x="7" y="11"/>
                    <a:pt x="7" y="11"/>
                  </a:cubicBezTo>
                  <a:cubicBezTo>
                    <a:pt x="11" y="18"/>
                    <a:pt x="11" y="18"/>
                    <a:pt x="11" y="18"/>
                  </a:cubicBezTo>
                  <a:cubicBezTo>
                    <a:pt x="0" y="42"/>
                    <a:pt x="0" y="42"/>
                    <a:pt x="0" y="42"/>
                  </a:cubicBezTo>
                  <a:cubicBezTo>
                    <a:pt x="0" y="43"/>
                    <a:pt x="0" y="43"/>
                    <a:pt x="0" y="43"/>
                  </a:cubicBezTo>
                  <a:cubicBezTo>
                    <a:pt x="11" y="42"/>
                    <a:pt x="22" y="37"/>
                    <a:pt x="30" y="30"/>
                  </a:cubicBezTo>
                  <a:lnTo>
                    <a:pt x="29"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42" name="Freeform 803"/>
            <p:cNvSpPr/>
            <p:nvPr/>
          </p:nvSpPr>
          <p:spPr bwMode="auto">
            <a:xfrm>
              <a:off x="10631488" y="3602038"/>
              <a:ext cx="44450" cy="168275"/>
            </a:xfrm>
            <a:custGeom>
              <a:avLst/>
              <a:gdLst>
                <a:gd name="T0" fmla="*/ 10 w 12"/>
                <a:gd name="T1" fmla="*/ 10 h 45"/>
                <a:gd name="T2" fmla="*/ 12 w 12"/>
                <a:gd name="T3" fmla="*/ 8 h 45"/>
                <a:gd name="T4" fmla="*/ 9 w 12"/>
                <a:gd name="T5" fmla="*/ 0 h 45"/>
                <a:gd name="T6" fmla="*/ 2 w 12"/>
                <a:gd name="T7" fmla="*/ 0 h 45"/>
                <a:gd name="T8" fmla="*/ 0 w 12"/>
                <a:gd name="T9" fmla="*/ 8 h 45"/>
                <a:gd name="T10" fmla="*/ 2 w 12"/>
                <a:gd name="T11" fmla="*/ 10 h 45"/>
                <a:gd name="T12" fmla="*/ 0 w 12"/>
                <a:gd name="T13" fmla="*/ 44 h 45"/>
                <a:gd name="T14" fmla="*/ 0 w 12"/>
                <a:gd name="T15" fmla="*/ 45 h 45"/>
                <a:gd name="T16" fmla="*/ 6 w 12"/>
                <a:gd name="T17" fmla="*/ 45 h 45"/>
                <a:gd name="T18" fmla="*/ 12 w 12"/>
                <a:gd name="T19" fmla="*/ 45 h 45"/>
                <a:gd name="T20" fmla="*/ 12 w 12"/>
                <a:gd name="T21" fmla="*/ 44 h 45"/>
                <a:gd name="T22" fmla="*/ 10 w 12"/>
                <a:gd name="T23"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5">
                  <a:moveTo>
                    <a:pt x="10" y="10"/>
                  </a:moveTo>
                  <a:cubicBezTo>
                    <a:pt x="12" y="8"/>
                    <a:pt x="12" y="8"/>
                    <a:pt x="12" y="8"/>
                  </a:cubicBezTo>
                  <a:cubicBezTo>
                    <a:pt x="9" y="0"/>
                    <a:pt x="9" y="0"/>
                    <a:pt x="9" y="0"/>
                  </a:cubicBezTo>
                  <a:cubicBezTo>
                    <a:pt x="2" y="0"/>
                    <a:pt x="2" y="0"/>
                    <a:pt x="2" y="0"/>
                  </a:cubicBezTo>
                  <a:cubicBezTo>
                    <a:pt x="0" y="8"/>
                    <a:pt x="0" y="8"/>
                    <a:pt x="0" y="8"/>
                  </a:cubicBezTo>
                  <a:cubicBezTo>
                    <a:pt x="2" y="10"/>
                    <a:pt x="2" y="10"/>
                    <a:pt x="2" y="10"/>
                  </a:cubicBezTo>
                  <a:cubicBezTo>
                    <a:pt x="0" y="44"/>
                    <a:pt x="0" y="44"/>
                    <a:pt x="0" y="44"/>
                  </a:cubicBezTo>
                  <a:cubicBezTo>
                    <a:pt x="0" y="45"/>
                    <a:pt x="0" y="45"/>
                    <a:pt x="0" y="45"/>
                  </a:cubicBezTo>
                  <a:cubicBezTo>
                    <a:pt x="2" y="45"/>
                    <a:pt x="4" y="45"/>
                    <a:pt x="6" y="45"/>
                  </a:cubicBezTo>
                  <a:cubicBezTo>
                    <a:pt x="8" y="45"/>
                    <a:pt x="10" y="45"/>
                    <a:pt x="12" y="45"/>
                  </a:cubicBezTo>
                  <a:cubicBezTo>
                    <a:pt x="12" y="44"/>
                    <a:pt x="12" y="44"/>
                    <a:pt x="12" y="44"/>
                  </a:cubicBezTo>
                  <a:lnTo>
                    <a:pt x="1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43" name="Freeform 804"/>
            <p:cNvSpPr>
              <a:spLocks noEditPoints="1"/>
            </p:cNvSpPr>
            <p:nvPr/>
          </p:nvSpPr>
          <p:spPr bwMode="auto">
            <a:xfrm>
              <a:off x="10690225" y="3081338"/>
              <a:ext cx="492125" cy="427038"/>
            </a:xfrm>
            <a:custGeom>
              <a:avLst/>
              <a:gdLst>
                <a:gd name="T0" fmla="*/ 113 w 131"/>
                <a:gd name="T1" fmla="*/ 0 h 114"/>
                <a:gd name="T2" fmla="*/ 18 w 131"/>
                <a:gd name="T3" fmla="*/ 0 h 114"/>
                <a:gd name="T4" fmla="*/ 0 w 131"/>
                <a:gd name="T5" fmla="*/ 18 h 114"/>
                <a:gd name="T6" fmla="*/ 0 w 131"/>
                <a:gd name="T7" fmla="*/ 68 h 114"/>
                <a:gd name="T8" fmla="*/ 18 w 131"/>
                <a:gd name="T9" fmla="*/ 86 h 114"/>
                <a:gd name="T10" fmla="*/ 33 w 131"/>
                <a:gd name="T11" fmla="*/ 86 h 114"/>
                <a:gd name="T12" fmla="*/ 14 w 131"/>
                <a:gd name="T13" fmla="*/ 114 h 114"/>
                <a:gd name="T14" fmla="*/ 69 w 131"/>
                <a:gd name="T15" fmla="*/ 86 h 114"/>
                <a:gd name="T16" fmla="*/ 113 w 131"/>
                <a:gd name="T17" fmla="*/ 86 h 114"/>
                <a:gd name="T18" fmla="*/ 131 w 131"/>
                <a:gd name="T19" fmla="*/ 68 h 114"/>
                <a:gd name="T20" fmla="*/ 131 w 131"/>
                <a:gd name="T21" fmla="*/ 18 h 114"/>
                <a:gd name="T22" fmla="*/ 113 w 131"/>
                <a:gd name="T23" fmla="*/ 0 h 114"/>
                <a:gd name="T24" fmla="*/ 37 w 131"/>
                <a:gd name="T25" fmla="*/ 52 h 114"/>
                <a:gd name="T26" fmla="*/ 29 w 131"/>
                <a:gd name="T27" fmla="*/ 44 h 114"/>
                <a:gd name="T28" fmla="*/ 37 w 131"/>
                <a:gd name="T29" fmla="*/ 36 h 114"/>
                <a:gd name="T30" fmla="*/ 45 w 131"/>
                <a:gd name="T31" fmla="*/ 44 h 114"/>
                <a:gd name="T32" fmla="*/ 37 w 131"/>
                <a:gd name="T33" fmla="*/ 52 h 114"/>
                <a:gd name="T34" fmla="*/ 65 w 131"/>
                <a:gd name="T35" fmla="*/ 52 h 114"/>
                <a:gd name="T36" fmla="*/ 57 w 131"/>
                <a:gd name="T37" fmla="*/ 44 h 114"/>
                <a:gd name="T38" fmla="*/ 65 w 131"/>
                <a:gd name="T39" fmla="*/ 36 h 114"/>
                <a:gd name="T40" fmla="*/ 73 w 131"/>
                <a:gd name="T41" fmla="*/ 44 h 114"/>
                <a:gd name="T42" fmla="*/ 65 w 131"/>
                <a:gd name="T43" fmla="*/ 52 h 114"/>
                <a:gd name="T44" fmla="*/ 93 w 131"/>
                <a:gd name="T45" fmla="*/ 52 h 114"/>
                <a:gd name="T46" fmla="*/ 85 w 131"/>
                <a:gd name="T47" fmla="*/ 44 h 114"/>
                <a:gd name="T48" fmla="*/ 93 w 131"/>
                <a:gd name="T49" fmla="*/ 36 h 114"/>
                <a:gd name="T50" fmla="*/ 101 w 131"/>
                <a:gd name="T51" fmla="*/ 44 h 114"/>
                <a:gd name="T52" fmla="*/ 93 w 131"/>
                <a:gd name="T5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1" h="114">
                  <a:moveTo>
                    <a:pt x="113" y="0"/>
                  </a:moveTo>
                  <a:cubicBezTo>
                    <a:pt x="18" y="0"/>
                    <a:pt x="18" y="0"/>
                    <a:pt x="18" y="0"/>
                  </a:cubicBezTo>
                  <a:cubicBezTo>
                    <a:pt x="8" y="0"/>
                    <a:pt x="0" y="8"/>
                    <a:pt x="0" y="18"/>
                  </a:cubicBezTo>
                  <a:cubicBezTo>
                    <a:pt x="0" y="68"/>
                    <a:pt x="0" y="68"/>
                    <a:pt x="0" y="68"/>
                  </a:cubicBezTo>
                  <a:cubicBezTo>
                    <a:pt x="0" y="78"/>
                    <a:pt x="8" y="86"/>
                    <a:pt x="18" y="86"/>
                  </a:cubicBezTo>
                  <a:cubicBezTo>
                    <a:pt x="33" y="86"/>
                    <a:pt x="33" y="86"/>
                    <a:pt x="33" y="86"/>
                  </a:cubicBezTo>
                  <a:cubicBezTo>
                    <a:pt x="14" y="114"/>
                    <a:pt x="14" y="114"/>
                    <a:pt x="14" y="114"/>
                  </a:cubicBezTo>
                  <a:cubicBezTo>
                    <a:pt x="69" y="86"/>
                    <a:pt x="69" y="86"/>
                    <a:pt x="69" y="86"/>
                  </a:cubicBezTo>
                  <a:cubicBezTo>
                    <a:pt x="113" y="86"/>
                    <a:pt x="113" y="86"/>
                    <a:pt x="113" y="86"/>
                  </a:cubicBezTo>
                  <a:cubicBezTo>
                    <a:pt x="123" y="86"/>
                    <a:pt x="131" y="78"/>
                    <a:pt x="131" y="68"/>
                  </a:cubicBezTo>
                  <a:cubicBezTo>
                    <a:pt x="131" y="18"/>
                    <a:pt x="131" y="18"/>
                    <a:pt x="131" y="18"/>
                  </a:cubicBezTo>
                  <a:cubicBezTo>
                    <a:pt x="131" y="8"/>
                    <a:pt x="123" y="0"/>
                    <a:pt x="113" y="0"/>
                  </a:cubicBezTo>
                  <a:close/>
                  <a:moveTo>
                    <a:pt x="37" y="52"/>
                  </a:moveTo>
                  <a:cubicBezTo>
                    <a:pt x="33" y="52"/>
                    <a:pt x="29" y="48"/>
                    <a:pt x="29" y="44"/>
                  </a:cubicBezTo>
                  <a:cubicBezTo>
                    <a:pt x="29" y="40"/>
                    <a:pt x="33" y="36"/>
                    <a:pt x="37" y="36"/>
                  </a:cubicBezTo>
                  <a:cubicBezTo>
                    <a:pt x="41" y="36"/>
                    <a:pt x="45" y="40"/>
                    <a:pt x="45" y="44"/>
                  </a:cubicBezTo>
                  <a:cubicBezTo>
                    <a:pt x="45" y="48"/>
                    <a:pt x="41" y="52"/>
                    <a:pt x="37" y="52"/>
                  </a:cubicBezTo>
                  <a:close/>
                  <a:moveTo>
                    <a:pt x="65" y="52"/>
                  </a:moveTo>
                  <a:cubicBezTo>
                    <a:pt x="61" y="52"/>
                    <a:pt x="57" y="48"/>
                    <a:pt x="57" y="44"/>
                  </a:cubicBezTo>
                  <a:cubicBezTo>
                    <a:pt x="57" y="40"/>
                    <a:pt x="61" y="36"/>
                    <a:pt x="65" y="36"/>
                  </a:cubicBezTo>
                  <a:cubicBezTo>
                    <a:pt x="69" y="36"/>
                    <a:pt x="73" y="40"/>
                    <a:pt x="73" y="44"/>
                  </a:cubicBezTo>
                  <a:cubicBezTo>
                    <a:pt x="73" y="48"/>
                    <a:pt x="69" y="52"/>
                    <a:pt x="65" y="52"/>
                  </a:cubicBezTo>
                  <a:close/>
                  <a:moveTo>
                    <a:pt x="93" y="52"/>
                  </a:moveTo>
                  <a:cubicBezTo>
                    <a:pt x="89" y="52"/>
                    <a:pt x="85" y="48"/>
                    <a:pt x="85" y="44"/>
                  </a:cubicBezTo>
                  <a:cubicBezTo>
                    <a:pt x="85" y="40"/>
                    <a:pt x="89" y="36"/>
                    <a:pt x="93" y="36"/>
                  </a:cubicBezTo>
                  <a:cubicBezTo>
                    <a:pt x="97" y="36"/>
                    <a:pt x="101" y="40"/>
                    <a:pt x="101" y="44"/>
                  </a:cubicBezTo>
                  <a:cubicBezTo>
                    <a:pt x="101" y="48"/>
                    <a:pt x="97" y="52"/>
                    <a:pt x="93"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44" name="Oval 805"/>
            <p:cNvSpPr>
              <a:spLocks noChangeArrowheads="1"/>
            </p:cNvSpPr>
            <p:nvPr/>
          </p:nvSpPr>
          <p:spPr bwMode="auto">
            <a:xfrm>
              <a:off x="10871200" y="3478213"/>
              <a:ext cx="85725" cy="1079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45" name="Freeform 806"/>
            <p:cNvSpPr/>
            <p:nvPr/>
          </p:nvSpPr>
          <p:spPr bwMode="auto">
            <a:xfrm>
              <a:off x="10825163" y="3594100"/>
              <a:ext cx="176213" cy="90488"/>
            </a:xfrm>
            <a:custGeom>
              <a:avLst/>
              <a:gdLst>
                <a:gd name="T0" fmla="*/ 23 w 47"/>
                <a:gd name="T1" fmla="*/ 24 h 24"/>
                <a:gd name="T2" fmla="*/ 47 w 47"/>
                <a:gd name="T3" fmla="*/ 18 h 24"/>
                <a:gd name="T4" fmla="*/ 46 w 47"/>
                <a:gd name="T5" fmla="*/ 8 h 24"/>
                <a:gd name="T6" fmla="*/ 40 w 47"/>
                <a:gd name="T7" fmla="*/ 1 h 24"/>
                <a:gd name="T8" fmla="*/ 39 w 47"/>
                <a:gd name="T9" fmla="*/ 1 h 24"/>
                <a:gd name="T10" fmla="*/ 38 w 47"/>
                <a:gd name="T11" fmla="*/ 1 h 24"/>
                <a:gd name="T12" fmla="*/ 8 w 47"/>
                <a:gd name="T13" fmla="*/ 1 h 24"/>
                <a:gd name="T14" fmla="*/ 7 w 47"/>
                <a:gd name="T15" fmla="*/ 1 h 24"/>
                <a:gd name="T16" fmla="*/ 7 w 47"/>
                <a:gd name="T17" fmla="*/ 1 h 24"/>
                <a:gd name="T18" fmla="*/ 0 w 47"/>
                <a:gd name="T19" fmla="*/ 8 h 24"/>
                <a:gd name="T20" fmla="*/ 0 w 47"/>
                <a:gd name="T21" fmla="*/ 18 h 24"/>
                <a:gd name="T22" fmla="*/ 23 w 47"/>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24">
                  <a:moveTo>
                    <a:pt x="23" y="24"/>
                  </a:moveTo>
                  <a:cubicBezTo>
                    <a:pt x="32" y="24"/>
                    <a:pt x="40" y="21"/>
                    <a:pt x="47" y="18"/>
                  </a:cubicBezTo>
                  <a:cubicBezTo>
                    <a:pt x="46" y="8"/>
                    <a:pt x="46" y="8"/>
                    <a:pt x="46" y="8"/>
                  </a:cubicBezTo>
                  <a:cubicBezTo>
                    <a:pt x="46" y="4"/>
                    <a:pt x="43" y="1"/>
                    <a:pt x="40" y="1"/>
                  </a:cubicBezTo>
                  <a:cubicBezTo>
                    <a:pt x="39" y="1"/>
                    <a:pt x="39" y="1"/>
                    <a:pt x="39" y="1"/>
                  </a:cubicBezTo>
                  <a:cubicBezTo>
                    <a:pt x="39" y="1"/>
                    <a:pt x="39" y="1"/>
                    <a:pt x="38" y="1"/>
                  </a:cubicBezTo>
                  <a:cubicBezTo>
                    <a:pt x="28" y="0"/>
                    <a:pt x="18" y="0"/>
                    <a:pt x="8" y="1"/>
                  </a:cubicBezTo>
                  <a:cubicBezTo>
                    <a:pt x="8" y="1"/>
                    <a:pt x="8" y="1"/>
                    <a:pt x="7" y="1"/>
                  </a:cubicBezTo>
                  <a:cubicBezTo>
                    <a:pt x="7" y="1"/>
                    <a:pt x="7" y="1"/>
                    <a:pt x="7" y="1"/>
                  </a:cubicBezTo>
                  <a:cubicBezTo>
                    <a:pt x="4" y="1"/>
                    <a:pt x="1" y="4"/>
                    <a:pt x="0" y="8"/>
                  </a:cubicBezTo>
                  <a:cubicBezTo>
                    <a:pt x="0" y="18"/>
                    <a:pt x="0" y="18"/>
                    <a:pt x="0" y="18"/>
                  </a:cubicBezTo>
                  <a:cubicBezTo>
                    <a:pt x="7" y="21"/>
                    <a:pt x="15" y="24"/>
                    <a:pt x="2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grpSp>
      <p:grpSp>
        <p:nvGrpSpPr>
          <p:cNvPr id="16" name="组合 45"/>
          <p:cNvGrpSpPr/>
          <p:nvPr/>
        </p:nvGrpSpPr>
        <p:grpSpPr>
          <a:xfrm>
            <a:off x="4930639" y="4821368"/>
            <a:ext cx="427855" cy="417136"/>
            <a:chOff x="5753100" y="4821238"/>
            <a:chExt cx="760413" cy="741362"/>
          </a:xfrm>
          <a:solidFill>
            <a:srgbClr val="FEFEFE"/>
          </a:solidFill>
        </p:grpSpPr>
        <p:sp>
          <p:nvSpPr>
            <p:cNvPr id="47" name="Freeform 915"/>
            <p:cNvSpPr/>
            <p:nvPr/>
          </p:nvSpPr>
          <p:spPr bwMode="auto">
            <a:xfrm>
              <a:off x="6064250" y="4821238"/>
              <a:ext cx="104775" cy="123825"/>
            </a:xfrm>
            <a:custGeom>
              <a:avLst/>
              <a:gdLst>
                <a:gd name="T0" fmla="*/ 11 w 28"/>
                <a:gd name="T1" fmla="*/ 32 h 33"/>
                <a:gd name="T2" fmla="*/ 26 w 28"/>
                <a:gd name="T3" fmla="*/ 19 h 33"/>
                <a:gd name="T4" fmla="*/ 17 w 28"/>
                <a:gd name="T5" fmla="*/ 1 h 33"/>
                <a:gd name="T6" fmla="*/ 1 w 28"/>
                <a:gd name="T7" fmla="*/ 14 h 33"/>
                <a:gd name="T8" fmla="*/ 11 w 28"/>
                <a:gd name="T9" fmla="*/ 32 h 33"/>
              </a:gdLst>
              <a:ahLst/>
              <a:cxnLst>
                <a:cxn ang="0">
                  <a:pos x="T0" y="T1"/>
                </a:cxn>
                <a:cxn ang="0">
                  <a:pos x="T2" y="T3"/>
                </a:cxn>
                <a:cxn ang="0">
                  <a:pos x="T4" y="T5"/>
                </a:cxn>
                <a:cxn ang="0">
                  <a:pos x="T6" y="T7"/>
                </a:cxn>
                <a:cxn ang="0">
                  <a:pos x="T8" y="T9"/>
                </a:cxn>
              </a:cxnLst>
              <a:rect l="0" t="0" r="r" b="b"/>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48" name="Freeform 916"/>
            <p:cNvSpPr/>
            <p:nvPr/>
          </p:nvSpPr>
          <p:spPr bwMode="auto">
            <a:xfrm>
              <a:off x="5838825" y="4929188"/>
              <a:ext cx="471488" cy="492125"/>
            </a:xfrm>
            <a:custGeom>
              <a:avLst/>
              <a:gdLst>
                <a:gd name="T0" fmla="*/ 27 w 126"/>
                <a:gd name="T1" fmla="*/ 32 h 131"/>
                <a:gd name="T2" fmla="*/ 40 w 126"/>
                <a:gd name="T3" fmla="*/ 22 h 131"/>
                <a:gd name="T4" fmla="*/ 26 w 126"/>
                <a:gd name="T5" fmla="*/ 62 h 131"/>
                <a:gd name="T6" fmla="*/ 26 w 126"/>
                <a:gd name="T7" fmla="*/ 62 h 131"/>
                <a:gd name="T8" fmla="*/ 36 w 126"/>
                <a:gd name="T9" fmla="*/ 66 h 131"/>
                <a:gd name="T10" fmla="*/ 31 w 126"/>
                <a:gd name="T11" fmla="*/ 91 h 131"/>
                <a:gd name="T12" fmla="*/ 17 w 126"/>
                <a:gd name="T13" fmla="*/ 123 h 131"/>
                <a:gd name="T14" fmla="*/ 32 w 126"/>
                <a:gd name="T15" fmla="*/ 131 h 131"/>
                <a:gd name="T16" fmla="*/ 51 w 126"/>
                <a:gd name="T17" fmla="*/ 88 h 131"/>
                <a:gd name="T18" fmla="*/ 54 w 126"/>
                <a:gd name="T19" fmla="*/ 74 h 131"/>
                <a:gd name="T20" fmla="*/ 75 w 126"/>
                <a:gd name="T21" fmla="*/ 75 h 131"/>
                <a:gd name="T22" fmla="*/ 73 w 126"/>
                <a:gd name="T23" fmla="*/ 79 h 131"/>
                <a:gd name="T24" fmla="*/ 70 w 126"/>
                <a:gd name="T25" fmla="*/ 96 h 131"/>
                <a:gd name="T26" fmla="*/ 86 w 126"/>
                <a:gd name="T27" fmla="*/ 100 h 131"/>
                <a:gd name="T28" fmla="*/ 92 w 126"/>
                <a:gd name="T29" fmla="*/ 80 h 131"/>
                <a:gd name="T30" fmla="*/ 95 w 126"/>
                <a:gd name="T31" fmla="*/ 69 h 131"/>
                <a:gd name="T32" fmla="*/ 86 w 126"/>
                <a:gd name="T33" fmla="*/ 57 h 131"/>
                <a:gd name="T34" fmla="*/ 86 w 126"/>
                <a:gd name="T35" fmla="*/ 57 h 131"/>
                <a:gd name="T36" fmla="*/ 85 w 126"/>
                <a:gd name="T37" fmla="*/ 57 h 131"/>
                <a:gd name="T38" fmla="*/ 84 w 126"/>
                <a:gd name="T39" fmla="*/ 57 h 131"/>
                <a:gd name="T40" fmla="*/ 81 w 126"/>
                <a:gd name="T41" fmla="*/ 56 h 131"/>
                <a:gd name="T42" fmla="*/ 76 w 126"/>
                <a:gd name="T43" fmla="*/ 56 h 131"/>
                <a:gd name="T44" fmla="*/ 66 w 126"/>
                <a:gd name="T45" fmla="*/ 55 h 131"/>
                <a:gd name="T46" fmla="*/ 74 w 126"/>
                <a:gd name="T47" fmla="*/ 27 h 131"/>
                <a:gd name="T48" fmla="*/ 78 w 126"/>
                <a:gd name="T49" fmla="*/ 33 h 131"/>
                <a:gd name="T50" fmla="*/ 83 w 126"/>
                <a:gd name="T51" fmla="*/ 39 h 131"/>
                <a:gd name="T52" fmla="*/ 84 w 126"/>
                <a:gd name="T53" fmla="*/ 40 h 131"/>
                <a:gd name="T54" fmla="*/ 91 w 126"/>
                <a:gd name="T55" fmla="*/ 45 h 131"/>
                <a:gd name="T56" fmla="*/ 91 w 126"/>
                <a:gd name="T57" fmla="*/ 45 h 131"/>
                <a:gd name="T58" fmla="*/ 91 w 126"/>
                <a:gd name="T59" fmla="*/ 45 h 131"/>
                <a:gd name="T60" fmla="*/ 92 w 126"/>
                <a:gd name="T61" fmla="*/ 45 h 131"/>
                <a:gd name="T62" fmla="*/ 95 w 126"/>
                <a:gd name="T63" fmla="*/ 45 h 131"/>
                <a:gd name="T64" fmla="*/ 126 w 126"/>
                <a:gd name="T65" fmla="*/ 45 h 131"/>
                <a:gd name="T66" fmla="*/ 126 w 126"/>
                <a:gd name="T67" fmla="*/ 28 h 131"/>
                <a:gd name="T68" fmla="*/ 95 w 126"/>
                <a:gd name="T69" fmla="*/ 29 h 131"/>
                <a:gd name="T70" fmla="*/ 94 w 126"/>
                <a:gd name="T71" fmla="*/ 29 h 131"/>
                <a:gd name="T72" fmla="*/ 91 w 126"/>
                <a:gd name="T73" fmla="*/ 24 h 131"/>
                <a:gd name="T74" fmla="*/ 81 w 126"/>
                <a:gd name="T75" fmla="*/ 12 h 131"/>
                <a:gd name="T76" fmla="*/ 75 w 126"/>
                <a:gd name="T77" fmla="*/ 9 h 131"/>
                <a:gd name="T78" fmla="*/ 74 w 126"/>
                <a:gd name="T79" fmla="*/ 8 h 131"/>
                <a:gd name="T80" fmla="*/ 76 w 126"/>
                <a:gd name="T81" fmla="*/ 14 h 131"/>
                <a:gd name="T82" fmla="*/ 71 w 126"/>
                <a:gd name="T83" fmla="*/ 16 h 131"/>
                <a:gd name="T84" fmla="*/ 71 w 126"/>
                <a:gd name="T85" fmla="*/ 21 h 131"/>
                <a:gd name="T86" fmla="*/ 61 w 126"/>
                <a:gd name="T87" fmla="*/ 37 h 131"/>
                <a:gd name="T88" fmla="*/ 68 w 126"/>
                <a:gd name="T89" fmla="*/ 12 h 131"/>
                <a:gd name="T90" fmla="*/ 69 w 126"/>
                <a:gd name="T91" fmla="*/ 11 h 131"/>
                <a:gd name="T92" fmla="*/ 70 w 126"/>
                <a:gd name="T93" fmla="*/ 6 h 131"/>
                <a:gd name="T94" fmla="*/ 68 w 126"/>
                <a:gd name="T95" fmla="*/ 5 h 131"/>
                <a:gd name="T96" fmla="*/ 65 w 126"/>
                <a:gd name="T97" fmla="*/ 10 h 131"/>
                <a:gd name="T98" fmla="*/ 65 w 126"/>
                <a:gd name="T99" fmla="*/ 11 h 131"/>
                <a:gd name="T100" fmla="*/ 57 w 126"/>
                <a:gd name="T101" fmla="*/ 35 h 131"/>
                <a:gd name="T102" fmla="*/ 58 w 126"/>
                <a:gd name="T103" fmla="*/ 17 h 131"/>
                <a:gd name="T104" fmla="*/ 61 w 126"/>
                <a:gd name="T105" fmla="*/ 12 h 131"/>
                <a:gd name="T106" fmla="*/ 59 w 126"/>
                <a:gd name="T107" fmla="*/ 8 h 131"/>
                <a:gd name="T108" fmla="*/ 63 w 126"/>
                <a:gd name="T109" fmla="*/ 4 h 131"/>
                <a:gd name="T110" fmla="*/ 53 w 126"/>
                <a:gd name="T111" fmla="*/ 1 h 131"/>
                <a:gd name="T112" fmla="*/ 44 w 126"/>
                <a:gd name="T113" fmla="*/ 1 h 131"/>
                <a:gd name="T114" fmla="*/ 18 w 126"/>
                <a:gd name="T115" fmla="*/ 19 h 131"/>
                <a:gd name="T116" fmla="*/ 0 w 126"/>
                <a:gd name="T117" fmla="*/ 49 h 131"/>
                <a:gd name="T118" fmla="*/ 15 w 126"/>
                <a:gd name="T119" fmla="*/ 57 h 131"/>
                <a:gd name="T120" fmla="*/ 27 w 126"/>
                <a:gd name="T121" fmla="*/ 3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49" name="Freeform 917"/>
            <p:cNvSpPr>
              <a:spLocks noEditPoints="1"/>
            </p:cNvSpPr>
            <p:nvPr/>
          </p:nvSpPr>
          <p:spPr bwMode="auto">
            <a:xfrm>
              <a:off x="5753100" y="5135563"/>
              <a:ext cx="168275" cy="153988"/>
            </a:xfrm>
            <a:custGeom>
              <a:avLst/>
              <a:gdLst>
                <a:gd name="T0" fmla="*/ 5 w 45"/>
                <a:gd name="T1" fmla="*/ 33 h 41"/>
                <a:gd name="T2" fmla="*/ 7 w 45"/>
                <a:gd name="T3" fmla="*/ 32 h 41"/>
                <a:gd name="T4" fmla="*/ 7 w 45"/>
                <a:gd name="T5" fmla="*/ 32 h 41"/>
                <a:gd name="T6" fmla="*/ 29 w 45"/>
                <a:gd name="T7" fmla="*/ 39 h 41"/>
                <a:gd name="T8" fmla="*/ 29 w 45"/>
                <a:gd name="T9" fmla="*/ 39 h 41"/>
                <a:gd name="T10" fmla="*/ 30 w 45"/>
                <a:gd name="T11" fmla="*/ 41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1 h 41"/>
                <a:gd name="T28" fmla="*/ 32 w 45"/>
                <a:gd name="T29" fmla="*/ 4 h 41"/>
                <a:gd name="T30" fmla="*/ 25 w 45"/>
                <a:gd name="T31" fmla="*/ 1 h 41"/>
                <a:gd name="T32" fmla="*/ 17 w 45"/>
                <a:gd name="T33" fmla="*/ 5 h 41"/>
                <a:gd name="T34" fmla="*/ 17 w 45"/>
                <a:gd name="T35" fmla="*/ 6 h 41"/>
                <a:gd name="T36" fmla="*/ 12 w 45"/>
                <a:gd name="T37" fmla="*/ 4 h 41"/>
                <a:gd name="T38" fmla="*/ 7 w 45"/>
                <a:gd name="T39" fmla="*/ 7 h 41"/>
                <a:gd name="T40" fmla="*/ 1 w 45"/>
                <a:gd name="T41" fmla="*/ 25 h 41"/>
                <a:gd name="T42" fmla="*/ 3 w 45"/>
                <a:gd name="T43" fmla="*/ 30 h 41"/>
                <a:gd name="T44" fmla="*/ 3 w 45"/>
                <a:gd name="T45" fmla="*/ 31 h 41"/>
                <a:gd name="T46" fmla="*/ 3 w 45"/>
                <a:gd name="T47" fmla="*/ 32 h 41"/>
                <a:gd name="T48" fmla="*/ 5 w 45"/>
                <a:gd name="T49" fmla="*/ 33 h 41"/>
                <a:gd name="T50" fmla="*/ 20 w 45"/>
                <a:gd name="T51" fmla="*/ 6 h 41"/>
                <a:gd name="T52" fmla="*/ 24 w 45"/>
                <a:gd name="T53" fmla="*/ 4 h 41"/>
                <a:gd name="T54" fmla="*/ 31 w 45"/>
                <a:gd name="T55" fmla="*/ 7 h 41"/>
                <a:gd name="T56" fmla="*/ 33 w 45"/>
                <a:gd name="T57" fmla="*/ 10 h 41"/>
                <a:gd name="T58" fmla="*/ 33 w 45"/>
                <a:gd name="T59" fmla="*/ 10 h 41"/>
                <a:gd name="T60" fmla="*/ 20 w 45"/>
                <a:gd name="T6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50" name="Freeform 918"/>
            <p:cNvSpPr/>
            <p:nvPr/>
          </p:nvSpPr>
          <p:spPr bwMode="auto">
            <a:xfrm>
              <a:off x="5764213" y="5105400"/>
              <a:ext cx="749300" cy="457200"/>
            </a:xfrm>
            <a:custGeom>
              <a:avLst/>
              <a:gdLst>
                <a:gd name="T0" fmla="*/ 472 w 472"/>
                <a:gd name="T1" fmla="*/ 0 h 288"/>
                <a:gd name="T2" fmla="*/ 389 w 472"/>
                <a:gd name="T3" fmla="*/ 33 h 288"/>
                <a:gd name="T4" fmla="*/ 406 w 472"/>
                <a:gd name="T5" fmla="*/ 45 h 288"/>
                <a:gd name="T6" fmla="*/ 302 w 472"/>
                <a:gd name="T7" fmla="*/ 156 h 288"/>
                <a:gd name="T8" fmla="*/ 210 w 472"/>
                <a:gd name="T9" fmla="*/ 147 h 288"/>
                <a:gd name="T10" fmla="*/ 137 w 472"/>
                <a:gd name="T11" fmla="*/ 222 h 288"/>
                <a:gd name="T12" fmla="*/ 61 w 472"/>
                <a:gd name="T13" fmla="*/ 184 h 288"/>
                <a:gd name="T14" fmla="*/ 0 w 472"/>
                <a:gd name="T15" fmla="*/ 262 h 288"/>
                <a:gd name="T16" fmla="*/ 33 w 472"/>
                <a:gd name="T17" fmla="*/ 288 h 288"/>
                <a:gd name="T18" fmla="*/ 73 w 472"/>
                <a:gd name="T19" fmla="*/ 239 h 288"/>
                <a:gd name="T20" fmla="*/ 146 w 472"/>
                <a:gd name="T21" fmla="*/ 274 h 288"/>
                <a:gd name="T22" fmla="*/ 226 w 472"/>
                <a:gd name="T23" fmla="*/ 191 h 288"/>
                <a:gd name="T24" fmla="*/ 318 w 472"/>
                <a:gd name="T25" fmla="*/ 201 h 288"/>
                <a:gd name="T26" fmla="*/ 441 w 472"/>
                <a:gd name="T27" fmla="*/ 71 h 288"/>
                <a:gd name="T28" fmla="*/ 465 w 472"/>
                <a:gd name="T29" fmla="*/ 88 h 288"/>
                <a:gd name="T30" fmla="*/ 472 w 472"/>
                <a:gd name="T31"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2" h="288">
                  <a:moveTo>
                    <a:pt x="472" y="0"/>
                  </a:moveTo>
                  <a:lnTo>
                    <a:pt x="389" y="33"/>
                  </a:lnTo>
                  <a:lnTo>
                    <a:pt x="406" y="45"/>
                  </a:lnTo>
                  <a:lnTo>
                    <a:pt x="302" y="156"/>
                  </a:lnTo>
                  <a:lnTo>
                    <a:pt x="210" y="147"/>
                  </a:lnTo>
                  <a:lnTo>
                    <a:pt x="137" y="222"/>
                  </a:lnTo>
                  <a:lnTo>
                    <a:pt x="61" y="184"/>
                  </a:lnTo>
                  <a:lnTo>
                    <a:pt x="0" y="262"/>
                  </a:lnTo>
                  <a:lnTo>
                    <a:pt x="33" y="288"/>
                  </a:lnTo>
                  <a:lnTo>
                    <a:pt x="73" y="239"/>
                  </a:lnTo>
                  <a:lnTo>
                    <a:pt x="146" y="274"/>
                  </a:lnTo>
                  <a:lnTo>
                    <a:pt x="226" y="191"/>
                  </a:lnTo>
                  <a:lnTo>
                    <a:pt x="318" y="201"/>
                  </a:lnTo>
                  <a:lnTo>
                    <a:pt x="441" y="71"/>
                  </a:lnTo>
                  <a:lnTo>
                    <a:pt x="465" y="88"/>
                  </a:lnTo>
                  <a:lnTo>
                    <a:pt x="4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grpSp>
      <p:sp>
        <p:nvSpPr>
          <p:cNvPr id="51" name="Freeform 954"/>
          <p:cNvSpPr>
            <a:spLocks noEditPoints="1"/>
          </p:cNvSpPr>
          <p:nvPr/>
        </p:nvSpPr>
        <p:spPr bwMode="auto">
          <a:xfrm>
            <a:off x="6456464" y="1773561"/>
            <a:ext cx="389147" cy="436402"/>
          </a:xfrm>
          <a:custGeom>
            <a:avLst/>
            <a:gdLst>
              <a:gd name="T0" fmla="*/ 141 w 697"/>
              <a:gd name="T1" fmla="*/ 217 h 782"/>
              <a:gd name="T2" fmla="*/ 141 w 697"/>
              <a:gd name="T3" fmla="*/ 314 h 782"/>
              <a:gd name="T4" fmla="*/ 121 w 697"/>
              <a:gd name="T5" fmla="*/ 288 h 782"/>
              <a:gd name="T6" fmla="*/ 138 w 697"/>
              <a:gd name="T7" fmla="*/ 282 h 782"/>
              <a:gd name="T8" fmla="*/ 137 w 697"/>
              <a:gd name="T9" fmla="*/ 269 h 782"/>
              <a:gd name="T10" fmla="*/ 136 w 697"/>
              <a:gd name="T11" fmla="*/ 238 h 782"/>
              <a:gd name="T12" fmla="*/ 145 w 697"/>
              <a:gd name="T13" fmla="*/ 230 h 782"/>
              <a:gd name="T14" fmla="*/ 157 w 697"/>
              <a:gd name="T15" fmla="*/ 241 h 782"/>
              <a:gd name="T16" fmla="*/ 142 w 697"/>
              <a:gd name="T17" fmla="*/ 247 h 782"/>
              <a:gd name="T18" fmla="*/ 145 w 697"/>
              <a:gd name="T19" fmla="*/ 259 h 782"/>
              <a:gd name="T20" fmla="*/ 144 w 697"/>
              <a:gd name="T21" fmla="*/ 291 h 782"/>
              <a:gd name="T22" fmla="*/ 136 w 697"/>
              <a:gd name="T23" fmla="*/ 300 h 782"/>
              <a:gd name="T24" fmla="*/ 121 w 697"/>
              <a:gd name="T25" fmla="*/ 288 h 782"/>
              <a:gd name="T26" fmla="*/ 248 w 697"/>
              <a:gd name="T27" fmla="*/ 233 h 782"/>
              <a:gd name="T28" fmla="*/ 456 w 697"/>
              <a:gd name="T29" fmla="*/ 233 h 782"/>
              <a:gd name="T30" fmla="*/ 359 w 697"/>
              <a:gd name="T31" fmla="*/ 289 h 782"/>
              <a:gd name="T32" fmla="*/ 340 w 697"/>
              <a:gd name="T33" fmla="*/ 308 h 782"/>
              <a:gd name="T34" fmla="*/ 309 w 697"/>
              <a:gd name="T35" fmla="*/ 283 h 782"/>
              <a:gd name="T36" fmla="*/ 345 w 697"/>
              <a:gd name="T37" fmla="*/ 269 h 782"/>
              <a:gd name="T38" fmla="*/ 343 w 697"/>
              <a:gd name="T39" fmla="*/ 242 h 782"/>
              <a:gd name="T40" fmla="*/ 341 w 697"/>
              <a:gd name="T41" fmla="*/ 175 h 782"/>
              <a:gd name="T42" fmla="*/ 359 w 697"/>
              <a:gd name="T43" fmla="*/ 158 h 782"/>
              <a:gd name="T44" fmla="*/ 386 w 697"/>
              <a:gd name="T45" fmla="*/ 180 h 782"/>
              <a:gd name="T46" fmla="*/ 354 w 697"/>
              <a:gd name="T47" fmla="*/ 194 h 782"/>
              <a:gd name="T48" fmla="*/ 361 w 697"/>
              <a:gd name="T49" fmla="*/ 221 h 782"/>
              <a:gd name="T50" fmla="*/ 359 w 697"/>
              <a:gd name="T51" fmla="*/ 289 h 782"/>
              <a:gd name="T52" fmla="*/ 122 w 697"/>
              <a:gd name="T53" fmla="*/ 426 h 782"/>
              <a:gd name="T54" fmla="*/ 255 w 697"/>
              <a:gd name="T55" fmla="*/ 426 h 782"/>
              <a:gd name="T56" fmla="*/ 193 w 697"/>
              <a:gd name="T57" fmla="*/ 462 h 782"/>
              <a:gd name="T58" fmla="*/ 181 w 697"/>
              <a:gd name="T59" fmla="*/ 474 h 782"/>
              <a:gd name="T60" fmla="*/ 161 w 697"/>
              <a:gd name="T61" fmla="*/ 458 h 782"/>
              <a:gd name="T62" fmla="*/ 184 w 697"/>
              <a:gd name="T63" fmla="*/ 449 h 782"/>
              <a:gd name="T64" fmla="*/ 183 w 697"/>
              <a:gd name="T65" fmla="*/ 431 h 782"/>
              <a:gd name="T66" fmla="*/ 182 w 697"/>
              <a:gd name="T67" fmla="*/ 389 h 782"/>
              <a:gd name="T68" fmla="*/ 194 w 697"/>
              <a:gd name="T69" fmla="*/ 378 h 782"/>
              <a:gd name="T70" fmla="*/ 211 w 697"/>
              <a:gd name="T71" fmla="*/ 392 h 782"/>
              <a:gd name="T72" fmla="*/ 190 w 697"/>
              <a:gd name="T73" fmla="*/ 401 h 782"/>
              <a:gd name="T74" fmla="*/ 194 w 697"/>
              <a:gd name="T75" fmla="*/ 418 h 782"/>
              <a:gd name="T76" fmla="*/ 193 w 697"/>
              <a:gd name="T77" fmla="*/ 462 h 782"/>
              <a:gd name="T78" fmla="*/ 601 w 697"/>
              <a:gd name="T79" fmla="*/ 366 h 782"/>
              <a:gd name="T80" fmla="*/ 585 w 697"/>
              <a:gd name="T81" fmla="*/ 182 h 782"/>
              <a:gd name="T82" fmla="*/ 298 w 697"/>
              <a:gd name="T83" fmla="*/ 0 h 782"/>
              <a:gd name="T84" fmla="*/ 2 w 697"/>
              <a:gd name="T85" fmla="*/ 302 h 782"/>
              <a:gd name="T86" fmla="*/ 0 w 697"/>
              <a:gd name="T87" fmla="*/ 781 h 782"/>
              <a:gd name="T88" fmla="*/ 433 w 697"/>
              <a:gd name="T89" fmla="*/ 674 h 782"/>
              <a:gd name="T90" fmla="*/ 563 w 697"/>
              <a:gd name="T91" fmla="*/ 673 h 782"/>
              <a:gd name="T92" fmla="*/ 564 w 697"/>
              <a:gd name="T93" fmla="*/ 673 h 782"/>
              <a:gd name="T94" fmla="*/ 595 w 697"/>
              <a:gd name="T95" fmla="*/ 577 h 782"/>
              <a:gd name="T96" fmla="*/ 561 w 697"/>
              <a:gd name="T97" fmla="*/ 554 h 782"/>
              <a:gd name="T98" fmla="*/ 598 w 697"/>
              <a:gd name="T99" fmla="*/ 536 h 782"/>
              <a:gd name="T100" fmla="*/ 595 w 697"/>
              <a:gd name="T101" fmla="*/ 527 h 782"/>
              <a:gd name="T102" fmla="*/ 652 w 697"/>
              <a:gd name="T103" fmla="*/ 426 h 782"/>
              <a:gd name="T104" fmla="*/ 141 w 697"/>
              <a:gd name="T105" fmla="*/ 201 h 782"/>
              <a:gd name="T106" fmla="*/ 141 w 697"/>
              <a:gd name="T107" fmla="*/ 329 h 782"/>
              <a:gd name="T108" fmla="*/ 189 w 697"/>
              <a:gd name="T109" fmla="*/ 514 h 782"/>
              <a:gd name="T110" fmla="*/ 189 w 697"/>
              <a:gd name="T111" fmla="*/ 337 h 782"/>
              <a:gd name="T112" fmla="*/ 189 w 697"/>
              <a:gd name="T113" fmla="*/ 514 h 782"/>
              <a:gd name="T114" fmla="*/ 215 w 697"/>
              <a:gd name="T115" fmla="*/ 233 h 782"/>
              <a:gd name="T116" fmla="*/ 489 w 697"/>
              <a:gd name="T117" fmla="*/ 233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7" h="782">
                <a:moveTo>
                  <a:pt x="189" y="265"/>
                </a:moveTo>
                <a:cubicBezTo>
                  <a:pt x="189" y="238"/>
                  <a:pt x="168" y="217"/>
                  <a:pt x="141" y="217"/>
                </a:cubicBezTo>
                <a:cubicBezTo>
                  <a:pt x="115" y="217"/>
                  <a:pt x="93" y="238"/>
                  <a:pt x="93" y="265"/>
                </a:cubicBezTo>
                <a:cubicBezTo>
                  <a:pt x="93" y="292"/>
                  <a:pt x="115" y="314"/>
                  <a:pt x="141" y="314"/>
                </a:cubicBezTo>
                <a:cubicBezTo>
                  <a:pt x="168" y="314"/>
                  <a:pt x="189" y="292"/>
                  <a:pt x="189" y="265"/>
                </a:cubicBezTo>
                <a:moveTo>
                  <a:pt x="121" y="288"/>
                </a:moveTo>
                <a:cubicBezTo>
                  <a:pt x="124" y="278"/>
                  <a:pt x="124" y="278"/>
                  <a:pt x="124" y="278"/>
                </a:cubicBezTo>
                <a:cubicBezTo>
                  <a:pt x="127" y="280"/>
                  <a:pt x="132" y="282"/>
                  <a:pt x="138" y="282"/>
                </a:cubicBezTo>
                <a:cubicBezTo>
                  <a:pt x="143" y="282"/>
                  <a:pt x="146" y="280"/>
                  <a:pt x="146" y="277"/>
                </a:cubicBezTo>
                <a:cubicBezTo>
                  <a:pt x="146" y="273"/>
                  <a:pt x="144" y="271"/>
                  <a:pt x="137" y="269"/>
                </a:cubicBezTo>
                <a:cubicBezTo>
                  <a:pt x="128" y="266"/>
                  <a:pt x="122" y="262"/>
                  <a:pt x="122" y="254"/>
                </a:cubicBezTo>
                <a:cubicBezTo>
                  <a:pt x="122" y="246"/>
                  <a:pt x="127" y="240"/>
                  <a:pt x="136" y="238"/>
                </a:cubicBezTo>
                <a:cubicBezTo>
                  <a:pt x="136" y="230"/>
                  <a:pt x="136" y="230"/>
                  <a:pt x="136" y="230"/>
                </a:cubicBezTo>
                <a:cubicBezTo>
                  <a:pt x="145" y="230"/>
                  <a:pt x="145" y="230"/>
                  <a:pt x="145" y="230"/>
                </a:cubicBezTo>
                <a:cubicBezTo>
                  <a:pt x="145" y="238"/>
                  <a:pt x="145" y="238"/>
                  <a:pt x="145" y="238"/>
                </a:cubicBezTo>
                <a:cubicBezTo>
                  <a:pt x="150" y="238"/>
                  <a:pt x="154" y="239"/>
                  <a:pt x="157" y="241"/>
                </a:cubicBezTo>
                <a:cubicBezTo>
                  <a:pt x="155" y="250"/>
                  <a:pt x="155" y="250"/>
                  <a:pt x="155" y="250"/>
                </a:cubicBezTo>
                <a:cubicBezTo>
                  <a:pt x="152" y="249"/>
                  <a:pt x="148" y="247"/>
                  <a:pt x="142" y="247"/>
                </a:cubicBezTo>
                <a:cubicBezTo>
                  <a:pt x="137" y="247"/>
                  <a:pt x="135" y="250"/>
                  <a:pt x="135" y="252"/>
                </a:cubicBezTo>
                <a:cubicBezTo>
                  <a:pt x="135" y="255"/>
                  <a:pt x="138" y="257"/>
                  <a:pt x="145" y="259"/>
                </a:cubicBezTo>
                <a:cubicBezTo>
                  <a:pt x="155" y="263"/>
                  <a:pt x="159" y="268"/>
                  <a:pt x="159" y="275"/>
                </a:cubicBezTo>
                <a:cubicBezTo>
                  <a:pt x="159" y="283"/>
                  <a:pt x="154" y="290"/>
                  <a:pt x="144" y="291"/>
                </a:cubicBezTo>
                <a:cubicBezTo>
                  <a:pt x="144" y="300"/>
                  <a:pt x="144" y="300"/>
                  <a:pt x="144" y="300"/>
                </a:cubicBezTo>
                <a:cubicBezTo>
                  <a:pt x="136" y="300"/>
                  <a:pt x="136" y="300"/>
                  <a:pt x="136" y="300"/>
                </a:cubicBezTo>
                <a:cubicBezTo>
                  <a:pt x="136" y="292"/>
                  <a:pt x="136" y="292"/>
                  <a:pt x="136" y="292"/>
                </a:cubicBezTo>
                <a:cubicBezTo>
                  <a:pt x="130" y="292"/>
                  <a:pt x="125" y="290"/>
                  <a:pt x="121" y="288"/>
                </a:cubicBezTo>
                <a:moveTo>
                  <a:pt x="352" y="128"/>
                </a:moveTo>
                <a:cubicBezTo>
                  <a:pt x="295" y="128"/>
                  <a:pt x="248" y="175"/>
                  <a:pt x="248" y="233"/>
                </a:cubicBezTo>
                <a:cubicBezTo>
                  <a:pt x="248" y="291"/>
                  <a:pt x="295" y="338"/>
                  <a:pt x="352" y="338"/>
                </a:cubicBezTo>
                <a:cubicBezTo>
                  <a:pt x="410" y="338"/>
                  <a:pt x="456" y="291"/>
                  <a:pt x="456" y="233"/>
                </a:cubicBezTo>
                <a:cubicBezTo>
                  <a:pt x="456" y="175"/>
                  <a:pt x="410" y="128"/>
                  <a:pt x="352" y="128"/>
                </a:cubicBezTo>
                <a:moveTo>
                  <a:pt x="359" y="289"/>
                </a:moveTo>
                <a:cubicBezTo>
                  <a:pt x="359" y="308"/>
                  <a:pt x="359" y="308"/>
                  <a:pt x="359" y="308"/>
                </a:cubicBezTo>
                <a:cubicBezTo>
                  <a:pt x="340" y="308"/>
                  <a:pt x="340" y="308"/>
                  <a:pt x="340" y="308"/>
                </a:cubicBezTo>
                <a:cubicBezTo>
                  <a:pt x="340" y="291"/>
                  <a:pt x="340" y="291"/>
                  <a:pt x="340" y="291"/>
                </a:cubicBezTo>
                <a:cubicBezTo>
                  <a:pt x="328" y="290"/>
                  <a:pt x="316" y="287"/>
                  <a:pt x="309" y="283"/>
                </a:cubicBezTo>
                <a:cubicBezTo>
                  <a:pt x="314" y="261"/>
                  <a:pt x="314" y="261"/>
                  <a:pt x="314" y="261"/>
                </a:cubicBezTo>
                <a:cubicBezTo>
                  <a:pt x="322" y="266"/>
                  <a:pt x="333" y="269"/>
                  <a:pt x="345" y="269"/>
                </a:cubicBezTo>
                <a:cubicBezTo>
                  <a:pt x="356" y="269"/>
                  <a:pt x="363" y="265"/>
                  <a:pt x="363" y="258"/>
                </a:cubicBezTo>
                <a:cubicBezTo>
                  <a:pt x="363" y="251"/>
                  <a:pt x="357" y="246"/>
                  <a:pt x="343" y="242"/>
                </a:cubicBezTo>
                <a:cubicBezTo>
                  <a:pt x="324" y="235"/>
                  <a:pt x="310" y="226"/>
                  <a:pt x="310" y="208"/>
                </a:cubicBezTo>
                <a:cubicBezTo>
                  <a:pt x="310" y="192"/>
                  <a:pt x="322" y="179"/>
                  <a:pt x="341" y="175"/>
                </a:cubicBezTo>
                <a:cubicBezTo>
                  <a:pt x="341" y="158"/>
                  <a:pt x="341" y="158"/>
                  <a:pt x="341" y="158"/>
                </a:cubicBezTo>
                <a:cubicBezTo>
                  <a:pt x="359" y="158"/>
                  <a:pt x="359" y="158"/>
                  <a:pt x="359" y="158"/>
                </a:cubicBezTo>
                <a:cubicBezTo>
                  <a:pt x="359" y="174"/>
                  <a:pt x="359" y="174"/>
                  <a:pt x="359" y="174"/>
                </a:cubicBezTo>
                <a:cubicBezTo>
                  <a:pt x="372" y="174"/>
                  <a:pt x="380" y="177"/>
                  <a:pt x="386" y="180"/>
                </a:cubicBezTo>
                <a:cubicBezTo>
                  <a:pt x="381" y="201"/>
                  <a:pt x="381" y="201"/>
                  <a:pt x="381" y="201"/>
                </a:cubicBezTo>
                <a:cubicBezTo>
                  <a:pt x="376" y="199"/>
                  <a:pt x="368" y="194"/>
                  <a:pt x="354" y="194"/>
                </a:cubicBezTo>
                <a:cubicBezTo>
                  <a:pt x="342" y="194"/>
                  <a:pt x="338" y="200"/>
                  <a:pt x="338" y="205"/>
                </a:cubicBezTo>
                <a:cubicBezTo>
                  <a:pt x="338" y="211"/>
                  <a:pt x="345" y="215"/>
                  <a:pt x="361" y="221"/>
                </a:cubicBezTo>
                <a:cubicBezTo>
                  <a:pt x="383" y="228"/>
                  <a:pt x="391" y="239"/>
                  <a:pt x="391" y="255"/>
                </a:cubicBezTo>
                <a:cubicBezTo>
                  <a:pt x="391" y="272"/>
                  <a:pt x="380" y="286"/>
                  <a:pt x="359" y="289"/>
                </a:cubicBezTo>
                <a:moveTo>
                  <a:pt x="189" y="358"/>
                </a:moveTo>
                <a:cubicBezTo>
                  <a:pt x="152" y="358"/>
                  <a:pt x="122" y="389"/>
                  <a:pt x="122" y="426"/>
                </a:cubicBezTo>
                <a:cubicBezTo>
                  <a:pt x="122" y="463"/>
                  <a:pt x="152" y="493"/>
                  <a:pt x="189" y="493"/>
                </a:cubicBezTo>
                <a:cubicBezTo>
                  <a:pt x="226" y="493"/>
                  <a:pt x="255" y="463"/>
                  <a:pt x="255" y="426"/>
                </a:cubicBezTo>
                <a:cubicBezTo>
                  <a:pt x="255" y="389"/>
                  <a:pt x="226" y="358"/>
                  <a:pt x="189" y="358"/>
                </a:cubicBezTo>
                <a:moveTo>
                  <a:pt x="193" y="462"/>
                </a:moveTo>
                <a:cubicBezTo>
                  <a:pt x="193" y="474"/>
                  <a:pt x="193" y="474"/>
                  <a:pt x="193" y="474"/>
                </a:cubicBezTo>
                <a:cubicBezTo>
                  <a:pt x="181" y="474"/>
                  <a:pt x="181" y="474"/>
                  <a:pt x="181" y="474"/>
                </a:cubicBezTo>
                <a:cubicBezTo>
                  <a:pt x="181" y="463"/>
                  <a:pt x="181" y="463"/>
                  <a:pt x="181" y="463"/>
                </a:cubicBezTo>
                <a:cubicBezTo>
                  <a:pt x="173" y="462"/>
                  <a:pt x="166" y="460"/>
                  <a:pt x="161" y="458"/>
                </a:cubicBezTo>
                <a:cubicBezTo>
                  <a:pt x="165" y="444"/>
                  <a:pt x="165" y="444"/>
                  <a:pt x="165" y="444"/>
                </a:cubicBezTo>
                <a:cubicBezTo>
                  <a:pt x="170" y="446"/>
                  <a:pt x="177" y="449"/>
                  <a:pt x="184" y="449"/>
                </a:cubicBezTo>
                <a:cubicBezTo>
                  <a:pt x="191" y="449"/>
                  <a:pt x="196" y="446"/>
                  <a:pt x="196" y="442"/>
                </a:cubicBezTo>
                <a:cubicBezTo>
                  <a:pt x="196" y="437"/>
                  <a:pt x="192" y="434"/>
                  <a:pt x="183" y="431"/>
                </a:cubicBezTo>
                <a:cubicBezTo>
                  <a:pt x="171" y="427"/>
                  <a:pt x="162" y="421"/>
                  <a:pt x="162" y="410"/>
                </a:cubicBezTo>
                <a:cubicBezTo>
                  <a:pt x="162" y="399"/>
                  <a:pt x="169" y="391"/>
                  <a:pt x="182" y="389"/>
                </a:cubicBezTo>
                <a:cubicBezTo>
                  <a:pt x="182" y="378"/>
                  <a:pt x="182" y="378"/>
                  <a:pt x="182" y="378"/>
                </a:cubicBezTo>
                <a:cubicBezTo>
                  <a:pt x="194" y="378"/>
                  <a:pt x="194" y="378"/>
                  <a:pt x="194" y="378"/>
                </a:cubicBezTo>
                <a:cubicBezTo>
                  <a:pt x="194" y="388"/>
                  <a:pt x="194" y="388"/>
                  <a:pt x="194" y="388"/>
                </a:cubicBezTo>
                <a:cubicBezTo>
                  <a:pt x="201" y="388"/>
                  <a:pt x="207" y="390"/>
                  <a:pt x="211" y="392"/>
                </a:cubicBezTo>
                <a:cubicBezTo>
                  <a:pt x="207" y="405"/>
                  <a:pt x="207" y="405"/>
                  <a:pt x="207" y="405"/>
                </a:cubicBezTo>
                <a:cubicBezTo>
                  <a:pt x="204" y="404"/>
                  <a:pt x="199" y="401"/>
                  <a:pt x="190" y="401"/>
                </a:cubicBezTo>
                <a:cubicBezTo>
                  <a:pt x="183" y="401"/>
                  <a:pt x="180" y="404"/>
                  <a:pt x="180" y="408"/>
                </a:cubicBezTo>
                <a:cubicBezTo>
                  <a:pt x="180" y="412"/>
                  <a:pt x="184" y="414"/>
                  <a:pt x="194" y="418"/>
                </a:cubicBezTo>
                <a:cubicBezTo>
                  <a:pt x="208" y="423"/>
                  <a:pt x="214" y="429"/>
                  <a:pt x="214" y="440"/>
                </a:cubicBezTo>
                <a:cubicBezTo>
                  <a:pt x="214" y="451"/>
                  <a:pt x="207" y="459"/>
                  <a:pt x="193" y="462"/>
                </a:cubicBezTo>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3" y="673"/>
                  <a:pt x="563"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path>
            </a:pathLst>
          </a:custGeom>
          <a:solidFill>
            <a:srgbClr val="FEFEFE"/>
          </a:solidFill>
          <a:ln>
            <a:noFill/>
          </a:ln>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2" name="TextBox 48"/>
          <p:cNvSpPr txBox="1"/>
          <p:nvPr/>
        </p:nvSpPr>
        <p:spPr>
          <a:xfrm>
            <a:off x="1045210" y="308610"/>
            <a:ext cx="11021060" cy="553720"/>
          </a:xfrm>
          <a:prstGeom prst="rect">
            <a:avLst/>
          </a:prstGeom>
          <a:noFill/>
        </p:spPr>
        <p:txBody>
          <a:bodyPr wrap="square" lIns="0" tIns="0" rIns="0" bIns="0" rtlCol="0">
            <a:spAutoFit/>
          </a:bodyPr>
          <a:lstStyle/>
          <a:p>
            <a:pPr lvl="0">
              <a:defRPr/>
            </a:pPr>
            <a:r>
              <a:rPr lang="zh-CN" altLang="en-US" sz="3600" b="1" dirty="0">
                <a:solidFill>
                  <a:schemeClr val="tx1">
                    <a:lumMod val="85000"/>
                    <a:lumOff val="15000"/>
                  </a:schemeClr>
                </a:solidFill>
                <a:sym typeface="+mn-ea"/>
              </a:rPr>
              <a:t>（二）</a:t>
            </a:r>
            <a:r>
              <a:rPr sz="3600" b="1" dirty="0" smtClean="0">
                <a:solidFill>
                  <a:schemeClr val="tx1">
                    <a:lumMod val="85000"/>
                    <a:lumOff val="15000"/>
                  </a:schemeClr>
                </a:solidFill>
                <a:sym typeface="+mn-ea"/>
              </a:rPr>
              <a:t>制造业企业研发费用加计扣除</a:t>
            </a:r>
            <a:r>
              <a:rPr lang="zh-CN" altLang="en-US" sz="3600" b="1" dirty="0" smtClean="0">
                <a:solidFill>
                  <a:schemeClr val="tx1">
                    <a:lumMod val="85000"/>
                    <a:lumOff val="15000"/>
                  </a:schemeClr>
                </a:solidFill>
                <a:sym typeface="+mn-ea"/>
              </a:rPr>
              <a:t>比例提高到</a:t>
            </a:r>
            <a:r>
              <a:rPr lang="en-US" altLang="zh-CN" sz="3600" b="1" dirty="0" smtClean="0">
                <a:solidFill>
                  <a:schemeClr val="tx1">
                    <a:lumMod val="85000"/>
                    <a:lumOff val="15000"/>
                  </a:schemeClr>
                </a:solidFill>
                <a:sym typeface="+mn-ea"/>
              </a:rPr>
              <a:t>100%</a:t>
            </a:r>
            <a:endParaRPr sz="3600" b="1" dirty="0">
              <a:solidFill>
                <a:schemeClr val="tx1">
                  <a:lumMod val="85000"/>
                  <a:lumOff val="15000"/>
                </a:schemeClr>
              </a:solidFill>
              <a:sym typeface="+mn-ea"/>
            </a:endParaRPr>
          </a:p>
        </p:txBody>
      </p:sp>
      <p:sp>
        <p:nvSpPr>
          <p:cNvPr id="3" name="文本框 2"/>
          <p:cNvSpPr txBox="1"/>
          <p:nvPr/>
        </p:nvSpPr>
        <p:spPr>
          <a:xfrm>
            <a:off x="1060450" y="2051607"/>
            <a:ext cx="10071100" cy="2601546"/>
          </a:xfrm>
          <a:prstGeom prst="rect">
            <a:avLst/>
          </a:prstGeom>
          <a:noFill/>
        </p:spPr>
        <p:txBody>
          <a:bodyPr wrap="square" rtlCol="0">
            <a:spAutoFit/>
          </a:bodyPr>
          <a:lstStyle/>
          <a:p>
            <a:pPr>
              <a:lnSpc>
                <a:spcPct val="150000"/>
              </a:lnSpc>
            </a:pPr>
            <a:r>
              <a:rPr lang="zh-CN" altLang="en-US" sz="2800" dirty="0">
                <a:latin typeface="微软雅黑" panose="020B0503020204020204" pitchFamily="34" charset="-122"/>
                <a:ea typeface="微软雅黑" panose="020B0503020204020204" pitchFamily="34" charset="-122"/>
              </a:rPr>
              <a:t>      </a:t>
            </a:r>
            <a:r>
              <a:rPr lang="zh-CN" altLang="en-US" sz="3200" b="1" dirty="0">
                <a:solidFill>
                  <a:srgbClr val="FF0000"/>
                </a:solidFill>
                <a:latin typeface="+mn-ea"/>
              </a:rPr>
              <a:t>制造业企业</a:t>
            </a:r>
            <a:r>
              <a:rPr lang="zh-CN" altLang="en-US" sz="2400" dirty="0">
                <a:latin typeface="+mn-ea"/>
              </a:rPr>
              <a:t>开展研发活动中实际发生的研发费用，未形成无形资产计入当期损益的，在按规定据实扣除的基础上，自</a:t>
            </a:r>
            <a:r>
              <a:rPr lang="en-US" altLang="zh-CN" sz="2400" dirty="0">
                <a:latin typeface="+mn-ea"/>
              </a:rPr>
              <a:t>2021</a:t>
            </a:r>
            <a:r>
              <a:rPr lang="zh-CN" altLang="en-US" sz="2400" dirty="0">
                <a:latin typeface="+mn-ea"/>
              </a:rPr>
              <a:t>年</a:t>
            </a:r>
            <a:r>
              <a:rPr lang="en-US" altLang="zh-CN" sz="2400" dirty="0">
                <a:latin typeface="+mn-ea"/>
              </a:rPr>
              <a:t>1</a:t>
            </a:r>
            <a:r>
              <a:rPr lang="zh-CN" altLang="en-US" sz="2400" dirty="0">
                <a:latin typeface="+mn-ea"/>
              </a:rPr>
              <a:t>月</a:t>
            </a:r>
            <a:r>
              <a:rPr lang="en-US" altLang="zh-CN" sz="2400" dirty="0">
                <a:latin typeface="+mn-ea"/>
              </a:rPr>
              <a:t>1</a:t>
            </a:r>
            <a:r>
              <a:rPr lang="zh-CN" altLang="en-US" sz="2400" dirty="0">
                <a:latin typeface="+mn-ea"/>
              </a:rPr>
              <a:t>日起，再按照实际发生额的</a:t>
            </a:r>
            <a:r>
              <a:rPr lang="en-US" altLang="zh-CN" sz="2800" b="1" dirty="0">
                <a:solidFill>
                  <a:srgbClr val="FF0000"/>
                </a:solidFill>
                <a:latin typeface="+mn-ea"/>
              </a:rPr>
              <a:t>100%</a:t>
            </a:r>
            <a:r>
              <a:rPr lang="zh-CN" altLang="en-US" sz="2400" dirty="0">
                <a:latin typeface="+mn-ea"/>
              </a:rPr>
              <a:t>在税前加计扣除；形成无形资产的，自</a:t>
            </a:r>
            <a:r>
              <a:rPr lang="en-US" altLang="zh-CN" sz="2400" dirty="0">
                <a:latin typeface="+mn-ea"/>
              </a:rPr>
              <a:t>2021</a:t>
            </a:r>
            <a:r>
              <a:rPr lang="zh-CN" altLang="en-US" sz="2400" dirty="0">
                <a:latin typeface="+mn-ea"/>
              </a:rPr>
              <a:t>年</a:t>
            </a:r>
            <a:r>
              <a:rPr lang="en-US" altLang="zh-CN" sz="2400" dirty="0">
                <a:latin typeface="+mn-ea"/>
              </a:rPr>
              <a:t>1</a:t>
            </a:r>
            <a:r>
              <a:rPr lang="zh-CN" altLang="en-US" sz="2400" dirty="0">
                <a:latin typeface="+mn-ea"/>
              </a:rPr>
              <a:t>月</a:t>
            </a:r>
            <a:r>
              <a:rPr lang="en-US" altLang="zh-CN" sz="2400" dirty="0">
                <a:latin typeface="+mn-ea"/>
              </a:rPr>
              <a:t>1</a:t>
            </a:r>
            <a:r>
              <a:rPr lang="zh-CN" altLang="en-US" sz="2400" dirty="0">
                <a:latin typeface="+mn-ea"/>
              </a:rPr>
              <a:t>日起，按照无形资产成本的</a:t>
            </a:r>
            <a:r>
              <a:rPr lang="en-US" altLang="zh-CN" sz="2800" b="1" dirty="0">
                <a:solidFill>
                  <a:srgbClr val="FF0000"/>
                </a:solidFill>
                <a:latin typeface="+mn-ea"/>
              </a:rPr>
              <a:t>200%</a:t>
            </a:r>
            <a:r>
              <a:rPr lang="zh-CN" altLang="en-US" sz="2400" dirty="0">
                <a:latin typeface="+mn-ea"/>
              </a:rPr>
              <a:t>在税前摊销。</a:t>
            </a:r>
            <a:endParaRPr lang="zh-CN" altLang="en-US" sz="2400" dirty="0">
              <a:latin typeface="+mn-ea"/>
            </a:endParaRPr>
          </a:p>
        </p:txBody>
      </p:sp>
      <p:sp>
        <p:nvSpPr>
          <p:cNvPr id="46" name="TextBox 45"/>
          <p:cNvSpPr txBox="1"/>
          <p:nvPr/>
        </p:nvSpPr>
        <p:spPr>
          <a:xfrm>
            <a:off x="1045210" y="5010624"/>
            <a:ext cx="9922048" cy="1200329"/>
          </a:xfrm>
          <a:prstGeom prst="rect">
            <a:avLst/>
          </a:prstGeom>
          <a:noFill/>
        </p:spPr>
        <p:txBody>
          <a:bodyPr wrap="square" rtlCol="0">
            <a:spAutoFit/>
          </a:bodyPr>
          <a:lstStyle/>
          <a:p>
            <a:r>
              <a:rPr lang="en-US" altLang="zh-CN" dirty="0"/>
              <a:t>       </a:t>
            </a:r>
            <a:r>
              <a:rPr lang="zh-CN" altLang="zh-CN" dirty="0">
                <a:latin typeface="+mn-ea"/>
              </a:rPr>
              <a:t>本条所称制造业企业，是指以制造业业务为主营业务，享受优惠当年主营业务收入占收入总额的比例达到</a:t>
            </a:r>
            <a:r>
              <a:rPr lang="en-US" altLang="zh-CN" dirty="0">
                <a:latin typeface="+mn-ea"/>
              </a:rPr>
              <a:t>50%</a:t>
            </a:r>
            <a:r>
              <a:rPr lang="zh-CN" altLang="zh-CN" dirty="0">
                <a:latin typeface="+mn-ea"/>
              </a:rPr>
              <a:t>以上的企业。制造业的范围按照《国民经济行业分类》（</a:t>
            </a:r>
            <a:r>
              <a:rPr lang="en-US" altLang="zh-CN" dirty="0">
                <a:latin typeface="+mn-ea"/>
              </a:rPr>
              <a:t>GB/T</a:t>
            </a:r>
            <a:r>
              <a:rPr lang="zh-CN" altLang="zh-CN" dirty="0">
                <a:latin typeface="+mn-ea"/>
              </a:rPr>
              <a:t> </a:t>
            </a:r>
            <a:r>
              <a:rPr lang="en-US" altLang="zh-CN" dirty="0">
                <a:latin typeface="+mn-ea"/>
              </a:rPr>
              <a:t>4574-2017</a:t>
            </a:r>
            <a:r>
              <a:rPr lang="zh-CN" altLang="zh-CN" dirty="0">
                <a:latin typeface="+mn-ea"/>
              </a:rPr>
              <a:t>）确定，如国家有关部门更新《国民经济行业分类》，从其规定。收入总额按照企业所得税法第六条规定执行。</a:t>
            </a:r>
            <a:endParaRPr lang="zh-CN" altLang="zh-CN" dirty="0">
              <a:latin typeface="+mn-ea"/>
            </a:endParaRPr>
          </a:p>
        </p:txBody>
      </p:sp>
      <p:grpSp>
        <p:nvGrpSpPr>
          <p:cNvPr id="53" name="组合 1"/>
          <p:cNvGrpSpPr/>
          <p:nvPr/>
        </p:nvGrpSpPr>
        <p:grpSpPr bwMode="auto">
          <a:xfrm>
            <a:off x="7870448" y="1062938"/>
            <a:ext cx="4688845" cy="855133"/>
            <a:chOff x="605774" y="1604159"/>
            <a:chExt cx="3810000" cy="854477"/>
          </a:xfrm>
        </p:grpSpPr>
        <p:cxnSp>
          <p:nvCxnSpPr>
            <p:cNvPr id="54" name="koppt-连接线"/>
            <p:cNvCxnSpPr/>
            <p:nvPr/>
          </p:nvCxnSpPr>
          <p:spPr>
            <a:xfrm>
              <a:off x="605774" y="2458636"/>
              <a:ext cx="3810000" cy="0"/>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sp>
          <p:nvSpPr>
            <p:cNvPr id="55" name="koppt-数据"/>
            <p:cNvSpPr txBox="1">
              <a:spLocks noChangeArrowheads="1"/>
            </p:cNvSpPr>
            <p:nvPr/>
          </p:nvSpPr>
          <p:spPr bwMode="auto">
            <a:xfrm>
              <a:off x="873431" y="1604159"/>
              <a:ext cx="3335962" cy="79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6" tIns="60948" rIns="121896" bIns="60948">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sz="4400" b="1" dirty="0">
                  <a:solidFill>
                    <a:schemeClr val="accent1"/>
                  </a:solidFill>
                  <a:latin typeface="微软雅黑" panose="020B0503020204020204" pitchFamily="34" charset="-122"/>
                </a:rPr>
                <a:t>100%</a:t>
              </a:r>
              <a:r>
                <a:rPr lang="zh-CN" altLang="en-US" sz="4400" b="1" dirty="0">
                  <a:solidFill>
                    <a:schemeClr val="accent1"/>
                  </a:solidFill>
                  <a:latin typeface="微软雅黑" panose="020B0503020204020204" pitchFamily="34" charset="-122"/>
                </a:rPr>
                <a:t>，</a:t>
              </a:r>
              <a:r>
                <a:rPr lang="en-US" altLang="zh-CN" sz="4400" b="1" dirty="0">
                  <a:solidFill>
                    <a:schemeClr val="accent1"/>
                  </a:solidFill>
                  <a:latin typeface="微软雅黑" panose="020B0503020204020204" pitchFamily="34" charset="-122"/>
                </a:rPr>
                <a:t>200%</a:t>
              </a:r>
              <a:endParaRPr lang="id-ID" altLang="zh-CN" sz="4400" b="1" dirty="0">
                <a:solidFill>
                  <a:schemeClr val="accent1"/>
                </a:solidFill>
                <a:latin typeface="微软雅黑" panose="020B0503020204020204" pitchFamily="34" charset="-122"/>
                <a:cs typeface="Arial" panose="020B0604020202020204" pitchFamily="34" charset="0"/>
              </a:endParaRPr>
            </a:p>
          </p:txBody>
        </p:sp>
      </p:grpSp>
    </p:spTree>
  </p:cSld>
  <p:clrMapOvr>
    <a:masterClrMapping/>
  </p:clrMapOvr>
  <p:transition spd="slow">
    <p:comb/>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23"/>
          <p:cNvGrpSpPr/>
          <p:nvPr/>
        </p:nvGrpSpPr>
        <p:grpSpPr>
          <a:xfrm>
            <a:off x="4941804" y="3312319"/>
            <a:ext cx="405524" cy="390340"/>
            <a:chOff x="8905876" y="3073401"/>
            <a:chExt cx="720725" cy="693738"/>
          </a:xfrm>
          <a:solidFill>
            <a:srgbClr val="FEFEFE"/>
          </a:solidFill>
        </p:grpSpPr>
        <p:sp>
          <p:nvSpPr>
            <p:cNvPr id="25" name="Oval 585"/>
            <p:cNvSpPr>
              <a:spLocks noChangeArrowheads="1"/>
            </p:cNvSpPr>
            <p:nvPr/>
          </p:nvSpPr>
          <p:spPr bwMode="auto">
            <a:xfrm>
              <a:off x="9037638" y="3092451"/>
              <a:ext cx="101600" cy="1238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26" name="Oval 586"/>
            <p:cNvSpPr>
              <a:spLocks noChangeArrowheads="1"/>
            </p:cNvSpPr>
            <p:nvPr/>
          </p:nvSpPr>
          <p:spPr bwMode="auto">
            <a:xfrm>
              <a:off x="9437688" y="3092451"/>
              <a:ext cx="98425" cy="1238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27" name="Freeform 587"/>
            <p:cNvSpPr>
              <a:spLocks noEditPoints="1"/>
            </p:cNvSpPr>
            <p:nvPr/>
          </p:nvSpPr>
          <p:spPr bwMode="auto">
            <a:xfrm>
              <a:off x="8905876" y="3227388"/>
              <a:ext cx="261938" cy="501650"/>
            </a:xfrm>
            <a:custGeom>
              <a:avLst/>
              <a:gdLst>
                <a:gd name="T0" fmla="*/ 65 w 70"/>
                <a:gd name="T1" fmla="*/ 79 h 134"/>
                <a:gd name="T2" fmla="*/ 60 w 70"/>
                <a:gd name="T3" fmla="*/ 79 h 134"/>
                <a:gd name="T4" fmla="*/ 66 w 70"/>
                <a:gd name="T5" fmla="*/ 7 h 134"/>
                <a:gd name="T6" fmla="*/ 68 w 70"/>
                <a:gd name="T7" fmla="*/ 2 h 134"/>
                <a:gd name="T8" fmla="*/ 67 w 70"/>
                <a:gd name="T9" fmla="*/ 1 h 134"/>
                <a:gd name="T10" fmla="*/ 66 w 70"/>
                <a:gd name="T11" fmla="*/ 1 h 134"/>
                <a:gd name="T12" fmla="*/ 60 w 70"/>
                <a:gd name="T13" fmla="*/ 1 h 134"/>
                <a:gd name="T14" fmla="*/ 60 w 70"/>
                <a:gd name="T15" fmla="*/ 1 h 134"/>
                <a:gd name="T16" fmla="*/ 65 w 70"/>
                <a:gd name="T17" fmla="*/ 6 h 134"/>
                <a:gd name="T18" fmla="*/ 58 w 70"/>
                <a:gd name="T19" fmla="*/ 9 h 134"/>
                <a:gd name="T20" fmla="*/ 62 w 70"/>
                <a:gd name="T21" fmla="*/ 14 h 134"/>
                <a:gd name="T22" fmla="*/ 53 w 70"/>
                <a:gd name="T23" fmla="*/ 33 h 134"/>
                <a:gd name="T24" fmla="*/ 52 w 70"/>
                <a:gd name="T25" fmla="*/ 6 h 134"/>
                <a:gd name="T26" fmla="*/ 53 w 70"/>
                <a:gd name="T27" fmla="*/ 5 h 134"/>
                <a:gd name="T28" fmla="*/ 51 w 70"/>
                <a:gd name="T29" fmla="*/ 0 h 134"/>
                <a:gd name="T30" fmla="*/ 46 w 70"/>
                <a:gd name="T31" fmla="*/ 0 h 134"/>
                <a:gd name="T32" fmla="*/ 44 w 70"/>
                <a:gd name="T33" fmla="*/ 5 h 134"/>
                <a:gd name="T34" fmla="*/ 45 w 70"/>
                <a:gd name="T35" fmla="*/ 6 h 134"/>
                <a:gd name="T36" fmla="*/ 44 w 70"/>
                <a:gd name="T37" fmla="*/ 33 h 134"/>
                <a:gd name="T38" fmla="*/ 35 w 70"/>
                <a:gd name="T39" fmla="*/ 14 h 134"/>
                <a:gd name="T40" fmla="*/ 39 w 70"/>
                <a:gd name="T41" fmla="*/ 9 h 134"/>
                <a:gd name="T42" fmla="*/ 32 w 70"/>
                <a:gd name="T43" fmla="*/ 6 h 134"/>
                <a:gd name="T44" fmla="*/ 37 w 70"/>
                <a:gd name="T45" fmla="*/ 1 h 134"/>
                <a:gd name="T46" fmla="*/ 37 w 70"/>
                <a:gd name="T47" fmla="*/ 1 h 134"/>
                <a:gd name="T48" fmla="*/ 31 w 70"/>
                <a:gd name="T49" fmla="*/ 1 h 134"/>
                <a:gd name="T50" fmla="*/ 30 w 70"/>
                <a:gd name="T51" fmla="*/ 1 h 134"/>
                <a:gd name="T52" fmla="*/ 25 w 70"/>
                <a:gd name="T53" fmla="*/ 4 h 134"/>
                <a:gd name="T54" fmla="*/ 2 w 70"/>
                <a:gd name="T55" fmla="*/ 28 h 134"/>
                <a:gd name="T56" fmla="*/ 2 w 70"/>
                <a:gd name="T57" fmla="*/ 28 h 134"/>
                <a:gd name="T58" fmla="*/ 2 w 70"/>
                <a:gd name="T59" fmla="*/ 28 h 134"/>
                <a:gd name="T60" fmla="*/ 1 w 70"/>
                <a:gd name="T61" fmla="*/ 38 h 134"/>
                <a:gd name="T62" fmla="*/ 1 w 70"/>
                <a:gd name="T63" fmla="*/ 38 h 134"/>
                <a:gd name="T64" fmla="*/ 1 w 70"/>
                <a:gd name="T65" fmla="*/ 38 h 134"/>
                <a:gd name="T66" fmla="*/ 1 w 70"/>
                <a:gd name="T67" fmla="*/ 38 h 134"/>
                <a:gd name="T68" fmla="*/ 2 w 70"/>
                <a:gd name="T69" fmla="*/ 38 h 134"/>
                <a:gd name="T70" fmla="*/ 2 w 70"/>
                <a:gd name="T71" fmla="*/ 39 h 134"/>
                <a:gd name="T72" fmla="*/ 3 w 70"/>
                <a:gd name="T73" fmla="*/ 41 h 134"/>
                <a:gd name="T74" fmla="*/ 5 w 70"/>
                <a:gd name="T75" fmla="*/ 45 h 134"/>
                <a:gd name="T76" fmla="*/ 9 w 70"/>
                <a:gd name="T77" fmla="*/ 52 h 134"/>
                <a:gd name="T78" fmla="*/ 16 w 70"/>
                <a:gd name="T79" fmla="*/ 67 h 134"/>
                <a:gd name="T80" fmla="*/ 26 w 70"/>
                <a:gd name="T81" fmla="*/ 61 h 134"/>
                <a:gd name="T82" fmla="*/ 26 w 70"/>
                <a:gd name="T83" fmla="*/ 71 h 134"/>
                <a:gd name="T84" fmla="*/ 26 w 70"/>
                <a:gd name="T85" fmla="*/ 71 h 134"/>
                <a:gd name="T86" fmla="*/ 28 w 70"/>
                <a:gd name="T87" fmla="*/ 71 h 134"/>
                <a:gd name="T88" fmla="*/ 29 w 70"/>
                <a:gd name="T89" fmla="*/ 134 h 134"/>
                <a:gd name="T90" fmla="*/ 47 w 70"/>
                <a:gd name="T91" fmla="*/ 134 h 134"/>
                <a:gd name="T92" fmla="*/ 48 w 70"/>
                <a:gd name="T93" fmla="*/ 71 h 134"/>
                <a:gd name="T94" fmla="*/ 49 w 70"/>
                <a:gd name="T95" fmla="*/ 71 h 134"/>
                <a:gd name="T96" fmla="*/ 51 w 70"/>
                <a:gd name="T97" fmla="*/ 134 h 134"/>
                <a:gd name="T98" fmla="*/ 69 w 70"/>
                <a:gd name="T99" fmla="*/ 134 h 134"/>
                <a:gd name="T100" fmla="*/ 70 w 70"/>
                <a:gd name="T101" fmla="*/ 79 h 134"/>
                <a:gd name="T102" fmla="*/ 65 w 70"/>
                <a:gd name="T103" fmla="*/ 79 h 134"/>
                <a:gd name="T104" fmla="*/ 26 w 70"/>
                <a:gd name="T105" fmla="*/ 47 h 134"/>
                <a:gd name="T106" fmla="*/ 24 w 70"/>
                <a:gd name="T107" fmla="*/ 44 h 134"/>
                <a:gd name="T108" fmla="*/ 20 w 70"/>
                <a:gd name="T109" fmla="*/ 37 h 134"/>
                <a:gd name="T110" fmla="*/ 19 w 70"/>
                <a:gd name="T111" fmla="*/ 35 h 134"/>
                <a:gd name="T112" fmla="*/ 27 w 70"/>
                <a:gd name="T113" fmla="*/ 25 h 134"/>
                <a:gd name="T114" fmla="*/ 26 w 70"/>
                <a:gd name="T115" fmla="*/ 4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 h="134">
                  <a:moveTo>
                    <a:pt x="65" y="79"/>
                  </a:moveTo>
                  <a:cubicBezTo>
                    <a:pt x="60" y="79"/>
                    <a:pt x="60" y="79"/>
                    <a:pt x="60" y="79"/>
                  </a:cubicBezTo>
                  <a:cubicBezTo>
                    <a:pt x="66" y="7"/>
                    <a:pt x="66" y="7"/>
                    <a:pt x="66" y="7"/>
                  </a:cubicBezTo>
                  <a:cubicBezTo>
                    <a:pt x="66" y="5"/>
                    <a:pt x="67" y="3"/>
                    <a:pt x="68" y="2"/>
                  </a:cubicBezTo>
                  <a:cubicBezTo>
                    <a:pt x="67" y="1"/>
                    <a:pt x="67" y="1"/>
                    <a:pt x="67" y="1"/>
                  </a:cubicBezTo>
                  <a:cubicBezTo>
                    <a:pt x="66" y="1"/>
                    <a:pt x="66" y="1"/>
                    <a:pt x="66" y="1"/>
                  </a:cubicBezTo>
                  <a:cubicBezTo>
                    <a:pt x="64" y="1"/>
                    <a:pt x="62" y="1"/>
                    <a:pt x="60" y="1"/>
                  </a:cubicBezTo>
                  <a:cubicBezTo>
                    <a:pt x="60" y="1"/>
                    <a:pt x="60" y="1"/>
                    <a:pt x="60" y="1"/>
                  </a:cubicBezTo>
                  <a:cubicBezTo>
                    <a:pt x="65" y="6"/>
                    <a:pt x="65" y="6"/>
                    <a:pt x="65" y="6"/>
                  </a:cubicBezTo>
                  <a:cubicBezTo>
                    <a:pt x="58" y="9"/>
                    <a:pt x="58" y="9"/>
                    <a:pt x="58" y="9"/>
                  </a:cubicBezTo>
                  <a:cubicBezTo>
                    <a:pt x="62" y="14"/>
                    <a:pt x="62" y="14"/>
                    <a:pt x="62" y="14"/>
                  </a:cubicBezTo>
                  <a:cubicBezTo>
                    <a:pt x="53" y="33"/>
                    <a:pt x="53" y="33"/>
                    <a:pt x="53" y="33"/>
                  </a:cubicBezTo>
                  <a:cubicBezTo>
                    <a:pt x="52" y="6"/>
                    <a:pt x="52" y="6"/>
                    <a:pt x="52" y="6"/>
                  </a:cubicBezTo>
                  <a:cubicBezTo>
                    <a:pt x="53" y="5"/>
                    <a:pt x="53" y="5"/>
                    <a:pt x="53" y="5"/>
                  </a:cubicBezTo>
                  <a:cubicBezTo>
                    <a:pt x="51" y="0"/>
                    <a:pt x="51" y="0"/>
                    <a:pt x="51" y="0"/>
                  </a:cubicBezTo>
                  <a:cubicBezTo>
                    <a:pt x="46" y="0"/>
                    <a:pt x="46" y="0"/>
                    <a:pt x="46" y="0"/>
                  </a:cubicBezTo>
                  <a:cubicBezTo>
                    <a:pt x="44" y="5"/>
                    <a:pt x="44" y="5"/>
                    <a:pt x="44" y="5"/>
                  </a:cubicBezTo>
                  <a:cubicBezTo>
                    <a:pt x="45" y="6"/>
                    <a:pt x="45" y="6"/>
                    <a:pt x="45" y="6"/>
                  </a:cubicBezTo>
                  <a:cubicBezTo>
                    <a:pt x="44" y="33"/>
                    <a:pt x="44" y="33"/>
                    <a:pt x="44" y="33"/>
                  </a:cubicBezTo>
                  <a:cubicBezTo>
                    <a:pt x="35" y="14"/>
                    <a:pt x="35" y="14"/>
                    <a:pt x="35" y="14"/>
                  </a:cubicBezTo>
                  <a:cubicBezTo>
                    <a:pt x="39" y="9"/>
                    <a:pt x="39" y="9"/>
                    <a:pt x="39" y="9"/>
                  </a:cubicBezTo>
                  <a:cubicBezTo>
                    <a:pt x="32" y="6"/>
                    <a:pt x="32" y="6"/>
                    <a:pt x="32" y="6"/>
                  </a:cubicBezTo>
                  <a:cubicBezTo>
                    <a:pt x="37" y="1"/>
                    <a:pt x="37" y="1"/>
                    <a:pt x="37" y="1"/>
                  </a:cubicBezTo>
                  <a:cubicBezTo>
                    <a:pt x="37" y="1"/>
                    <a:pt x="37" y="1"/>
                    <a:pt x="37" y="1"/>
                  </a:cubicBezTo>
                  <a:cubicBezTo>
                    <a:pt x="35" y="1"/>
                    <a:pt x="33" y="1"/>
                    <a:pt x="31" y="1"/>
                  </a:cubicBezTo>
                  <a:cubicBezTo>
                    <a:pt x="31" y="1"/>
                    <a:pt x="31" y="1"/>
                    <a:pt x="30" y="1"/>
                  </a:cubicBezTo>
                  <a:cubicBezTo>
                    <a:pt x="28" y="1"/>
                    <a:pt x="26" y="2"/>
                    <a:pt x="25" y="4"/>
                  </a:cubicBezTo>
                  <a:cubicBezTo>
                    <a:pt x="2" y="28"/>
                    <a:pt x="2" y="28"/>
                    <a:pt x="2" y="28"/>
                  </a:cubicBezTo>
                  <a:cubicBezTo>
                    <a:pt x="2" y="28"/>
                    <a:pt x="2" y="28"/>
                    <a:pt x="2" y="28"/>
                  </a:cubicBezTo>
                  <a:cubicBezTo>
                    <a:pt x="2" y="28"/>
                    <a:pt x="2" y="28"/>
                    <a:pt x="2" y="28"/>
                  </a:cubicBezTo>
                  <a:cubicBezTo>
                    <a:pt x="0" y="47"/>
                    <a:pt x="2" y="33"/>
                    <a:pt x="1" y="38"/>
                  </a:cubicBezTo>
                  <a:cubicBezTo>
                    <a:pt x="1" y="38"/>
                    <a:pt x="1" y="38"/>
                    <a:pt x="1" y="38"/>
                  </a:cubicBezTo>
                  <a:cubicBezTo>
                    <a:pt x="1" y="38"/>
                    <a:pt x="1" y="38"/>
                    <a:pt x="1" y="38"/>
                  </a:cubicBezTo>
                  <a:cubicBezTo>
                    <a:pt x="1" y="38"/>
                    <a:pt x="1" y="38"/>
                    <a:pt x="1" y="38"/>
                  </a:cubicBezTo>
                  <a:cubicBezTo>
                    <a:pt x="2" y="38"/>
                    <a:pt x="2" y="38"/>
                    <a:pt x="2" y="38"/>
                  </a:cubicBezTo>
                  <a:cubicBezTo>
                    <a:pt x="2" y="39"/>
                    <a:pt x="2" y="39"/>
                    <a:pt x="2" y="39"/>
                  </a:cubicBezTo>
                  <a:cubicBezTo>
                    <a:pt x="3" y="41"/>
                    <a:pt x="3" y="41"/>
                    <a:pt x="3" y="41"/>
                  </a:cubicBezTo>
                  <a:cubicBezTo>
                    <a:pt x="5" y="45"/>
                    <a:pt x="5" y="45"/>
                    <a:pt x="5" y="45"/>
                  </a:cubicBezTo>
                  <a:cubicBezTo>
                    <a:pt x="9" y="52"/>
                    <a:pt x="9" y="52"/>
                    <a:pt x="9" y="52"/>
                  </a:cubicBezTo>
                  <a:cubicBezTo>
                    <a:pt x="16" y="67"/>
                    <a:pt x="16" y="67"/>
                    <a:pt x="16" y="67"/>
                  </a:cubicBezTo>
                  <a:cubicBezTo>
                    <a:pt x="19" y="65"/>
                    <a:pt x="23" y="63"/>
                    <a:pt x="26" y="61"/>
                  </a:cubicBezTo>
                  <a:cubicBezTo>
                    <a:pt x="26" y="64"/>
                    <a:pt x="26" y="68"/>
                    <a:pt x="26" y="71"/>
                  </a:cubicBezTo>
                  <a:cubicBezTo>
                    <a:pt x="26" y="71"/>
                    <a:pt x="26" y="71"/>
                    <a:pt x="26" y="71"/>
                  </a:cubicBezTo>
                  <a:cubicBezTo>
                    <a:pt x="26" y="71"/>
                    <a:pt x="27" y="71"/>
                    <a:pt x="28" y="71"/>
                  </a:cubicBezTo>
                  <a:cubicBezTo>
                    <a:pt x="29" y="134"/>
                    <a:pt x="29" y="134"/>
                    <a:pt x="29" y="134"/>
                  </a:cubicBezTo>
                  <a:cubicBezTo>
                    <a:pt x="47" y="134"/>
                    <a:pt x="47" y="134"/>
                    <a:pt x="47" y="134"/>
                  </a:cubicBezTo>
                  <a:cubicBezTo>
                    <a:pt x="48" y="116"/>
                    <a:pt x="48" y="84"/>
                    <a:pt x="48" y="71"/>
                  </a:cubicBezTo>
                  <a:cubicBezTo>
                    <a:pt x="48" y="71"/>
                    <a:pt x="49" y="71"/>
                    <a:pt x="49" y="71"/>
                  </a:cubicBezTo>
                  <a:cubicBezTo>
                    <a:pt x="51" y="134"/>
                    <a:pt x="51" y="134"/>
                    <a:pt x="51" y="134"/>
                  </a:cubicBezTo>
                  <a:cubicBezTo>
                    <a:pt x="69" y="134"/>
                    <a:pt x="69" y="134"/>
                    <a:pt x="69" y="134"/>
                  </a:cubicBezTo>
                  <a:cubicBezTo>
                    <a:pt x="70" y="119"/>
                    <a:pt x="70" y="95"/>
                    <a:pt x="70" y="79"/>
                  </a:cubicBezTo>
                  <a:cubicBezTo>
                    <a:pt x="68" y="79"/>
                    <a:pt x="66" y="79"/>
                    <a:pt x="65" y="79"/>
                  </a:cubicBezTo>
                  <a:close/>
                  <a:moveTo>
                    <a:pt x="26" y="47"/>
                  </a:moveTo>
                  <a:cubicBezTo>
                    <a:pt x="24" y="44"/>
                    <a:pt x="24" y="44"/>
                    <a:pt x="24" y="44"/>
                  </a:cubicBezTo>
                  <a:cubicBezTo>
                    <a:pt x="20" y="37"/>
                    <a:pt x="20" y="37"/>
                    <a:pt x="20" y="37"/>
                  </a:cubicBezTo>
                  <a:cubicBezTo>
                    <a:pt x="19" y="35"/>
                    <a:pt x="19" y="35"/>
                    <a:pt x="19" y="35"/>
                  </a:cubicBezTo>
                  <a:cubicBezTo>
                    <a:pt x="27" y="25"/>
                    <a:pt x="27" y="25"/>
                    <a:pt x="27" y="25"/>
                  </a:cubicBezTo>
                  <a:cubicBezTo>
                    <a:pt x="27" y="32"/>
                    <a:pt x="26" y="40"/>
                    <a:pt x="26"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28" name="Freeform 588"/>
            <p:cNvSpPr/>
            <p:nvPr/>
          </p:nvSpPr>
          <p:spPr bwMode="auto">
            <a:xfrm>
              <a:off x="9401176" y="3227388"/>
              <a:ext cx="225425" cy="501650"/>
            </a:xfrm>
            <a:custGeom>
              <a:avLst/>
              <a:gdLst>
                <a:gd name="T0" fmla="*/ 60 w 60"/>
                <a:gd name="T1" fmla="*/ 39 h 134"/>
                <a:gd name="T2" fmla="*/ 60 w 60"/>
                <a:gd name="T3" fmla="*/ 39 h 134"/>
                <a:gd name="T4" fmla="*/ 60 w 60"/>
                <a:gd name="T5" fmla="*/ 39 h 134"/>
                <a:gd name="T6" fmla="*/ 60 w 60"/>
                <a:gd name="T7" fmla="*/ 39 h 134"/>
                <a:gd name="T8" fmla="*/ 60 w 60"/>
                <a:gd name="T9" fmla="*/ 38 h 134"/>
                <a:gd name="T10" fmla="*/ 48 w 60"/>
                <a:gd name="T11" fmla="*/ 7 h 134"/>
                <a:gd name="T12" fmla="*/ 41 w 60"/>
                <a:gd name="T13" fmla="*/ 1 h 134"/>
                <a:gd name="T14" fmla="*/ 41 w 60"/>
                <a:gd name="T15" fmla="*/ 1 h 134"/>
                <a:gd name="T16" fmla="*/ 34 w 60"/>
                <a:gd name="T17" fmla="*/ 1 h 134"/>
                <a:gd name="T18" fmla="*/ 34 w 60"/>
                <a:gd name="T19" fmla="*/ 1 h 134"/>
                <a:gd name="T20" fmla="*/ 40 w 60"/>
                <a:gd name="T21" fmla="*/ 6 h 134"/>
                <a:gd name="T22" fmla="*/ 33 w 60"/>
                <a:gd name="T23" fmla="*/ 9 h 134"/>
                <a:gd name="T24" fmla="*/ 36 w 60"/>
                <a:gd name="T25" fmla="*/ 14 h 134"/>
                <a:gd name="T26" fmla="*/ 28 w 60"/>
                <a:gd name="T27" fmla="*/ 33 h 134"/>
                <a:gd name="T28" fmla="*/ 26 w 60"/>
                <a:gd name="T29" fmla="*/ 6 h 134"/>
                <a:gd name="T30" fmla="*/ 27 w 60"/>
                <a:gd name="T31" fmla="*/ 5 h 134"/>
                <a:gd name="T32" fmla="*/ 26 w 60"/>
                <a:gd name="T33" fmla="*/ 0 h 134"/>
                <a:gd name="T34" fmla="*/ 20 w 60"/>
                <a:gd name="T35" fmla="*/ 0 h 134"/>
                <a:gd name="T36" fmla="*/ 19 w 60"/>
                <a:gd name="T37" fmla="*/ 5 h 134"/>
                <a:gd name="T38" fmla="*/ 20 w 60"/>
                <a:gd name="T39" fmla="*/ 6 h 134"/>
                <a:gd name="T40" fmla="*/ 19 w 60"/>
                <a:gd name="T41" fmla="*/ 33 h 134"/>
                <a:gd name="T42" fmla="*/ 10 w 60"/>
                <a:gd name="T43" fmla="*/ 14 h 134"/>
                <a:gd name="T44" fmla="*/ 13 w 60"/>
                <a:gd name="T45" fmla="*/ 9 h 134"/>
                <a:gd name="T46" fmla="*/ 6 w 60"/>
                <a:gd name="T47" fmla="*/ 6 h 134"/>
                <a:gd name="T48" fmla="*/ 12 w 60"/>
                <a:gd name="T49" fmla="*/ 1 h 134"/>
                <a:gd name="T50" fmla="*/ 12 w 60"/>
                <a:gd name="T51" fmla="*/ 1 h 134"/>
                <a:gd name="T52" fmla="*/ 6 w 60"/>
                <a:gd name="T53" fmla="*/ 1 h 134"/>
                <a:gd name="T54" fmla="*/ 5 w 60"/>
                <a:gd name="T55" fmla="*/ 1 h 134"/>
                <a:gd name="T56" fmla="*/ 0 w 60"/>
                <a:gd name="T57" fmla="*/ 3 h 134"/>
                <a:gd name="T58" fmla="*/ 1 w 60"/>
                <a:gd name="T59" fmla="*/ 7 h 134"/>
                <a:gd name="T60" fmla="*/ 7 w 60"/>
                <a:gd name="T61" fmla="*/ 79 h 134"/>
                <a:gd name="T62" fmla="*/ 2 w 60"/>
                <a:gd name="T63" fmla="*/ 79 h 134"/>
                <a:gd name="T64" fmla="*/ 4 w 60"/>
                <a:gd name="T65" fmla="*/ 134 h 134"/>
                <a:gd name="T66" fmla="*/ 22 w 60"/>
                <a:gd name="T67" fmla="*/ 134 h 134"/>
                <a:gd name="T68" fmla="*/ 22 w 60"/>
                <a:gd name="T69" fmla="*/ 71 h 134"/>
                <a:gd name="T70" fmla="*/ 24 w 60"/>
                <a:gd name="T71" fmla="*/ 71 h 134"/>
                <a:gd name="T72" fmla="*/ 26 w 60"/>
                <a:gd name="T73" fmla="*/ 134 h 134"/>
                <a:gd name="T74" fmla="*/ 44 w 60"/>
                <a:gd name="T75" fmla="*/ 134 h 134"/>
                <a:gd name="T76" fmla="*/ 44 w 60"/>
                <a:gd name="T77" fmla="*/ 73 h 134"/>
                <a:gd name="T78" fmla="*/ 47 w 60"/>
                <a:gd name="T79" fmla="*/ 75 h 134"/>
                <a:gd name="T80" fmla="*/ 54 w 60"/>
                <a:gd name="T81" fmla="*/ 59 h 134"/>
                <a:gd name="T82" fmla="*/ 57 w 60"/>
                <a:gd name="T83" fmla="*/ 52 h 134"/>
                <a:gd name="T84" fmla="*/ 59 w 60"/>
                <a:gd name="T85" fmla="*/ 48 h 134"/>
                <a:gd name="T86" fmla="*/ 59 w 60"/>
                <a:gd name="T87" fmla="*/ 46 h 134"/>
                <a:gd name="T88" fmla="*/ 60 w 60"/>
                <a:gd name="T89" fmla="*/ 46 h 134"/>
                <a:gd name="T90" fmla="*/ 60 w 60"/>
                <a:gd name="T91" fmla="*/ 45 h 134"/>
                <a:gd name="T92" fmla="*/ 60 w 60"/>
                <a:gd name="T93" fmla="*/ 45 h 134"/>
                <a:gd name="T94" fmla="*/ 60 w 60"/>
                <a:gd name="T95" fmla="*/ 3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 h="134">
                  <a:moveTo>
                    <a:pt x="60" y="39"/>
                  </a:moveTo>
                  <a:cubicBezTo>
                    <a:pt x="60" y="39"/>
                    <a:pt x="60" y="39"/>
                    <a:pt x="60" y="39"/>
                  </a:cubicBezTo>
                  <a:cubicBezTo>
                    <a:pt x="60" y="39"/>
                    <a:pt x="60" y="39"/>
                    <a:pt x="60" y="39"/>
                  </a:cubicBezTo>
                  <a:cubicBezTo>
                    <a:pt x="60" y="39"/>
                    <a:pt x="60" y="39"/>
                    <a:pt x="60" y="39"/>
                  </a:cubicBezTo>
                  <a:cubicBezTo>
                    <a:pt x="60" y="38"/>
                    <a:pt x="60" y="38"/>
                    <a:pt x="60" y="38"/>
                  </a:cubicBezTo>
                  <a:cubicBezTo>
                    <a:pt x="48" y="7"/>
                    <a:pt x="48" y="7"/>
                    <a:pt x="48" y="7"/>
                  </a:cubicBezTo>
                  <a:cubicBezTo>
                    <a:pt x="47" y="4"/>
                    <a:pt x="44" y="2"/>
                    <a:pt x="41" y="1"/>
                  </a:cubicBezTo>
                  <a:cubicBezTo>
                    <a:pt x="41" y="1"/>
                    <a:pt x="41" y="1"/>
                    <a:pt x="41" y="1"/>
                  </a:cubicBezTo>
                  <a:cubicBezTo>
                    <a:pt x="39" y="1"/>
                    <a:pt x="36" y="1"/>
                    <a:pt x="34" y="1"/>
                  </a:cubicBezTo>
                  <a:cubicBezTo>
                    <a:pt x="34" y="1"/>
                    <a:pt x="34" y="1"/>
                    <a:pt x="34" y="1"/>
                  </a:cubicBezTo>
                  <a:cubicBezTo>
                    <a:pt x="40" y="6"/>
                    <a:pt x="40" y="6"/>
                    <a:pt x="40" y="6"/>
                  </a:cubicBezTo>
                  <a:cubicBezTo>
                    <a:pt x="33" y="9"/>
                    <a:pt x="33" y="9"/>
                    <a:pt x="33" y="9"/>
                  </a:cubicBezTo>
                  <a:cubicBezTo>
                    <a:pt x="36" y="14"/>
                    <a:pt x="36" y="14"/>
                    <a:pt x="36" y="14"/>
                  </a:cubicBezTo>
                  <a:cubicBezTo>
                    <a:pt x="28" y="33"/>
                    <a:pt x="28" y="33"/>
                    <a:pt x="28" y="33"/>
                  </a:cubicBezTo>
                  <a:cubicBezTo>
                    <a:pt x="26" y="6"/>
                    <a:pt x="26" y="6"/>
                    <a:pt x="26" y="6"/>
                  </a:cubicBezTo>
                  <a:cubicBezTo>
                    <a:pt x="27" y="5"/>
                    <a:pt x="27" y="5"/>
                    <a:pt x="27" y="5"/>
                  </a:cubicBezTo>
                  <a:cubicBezTo>
                    <a:pt x="26" y="0"/>
                    <a:pt x="26" y="0"/>
                    <a:pt x="26" y="0"/>
                  </a:cubicBezTo>
                  <a:cubicBezTo>
                    <a:pt x="20" y="0"/>
                    <a:pt x="20" y="0"/>
                    <a:pt x="20" y="0"/>
                  </a:cubicBezTo>
                  <a:cubicBezTo>
                    <a:pt x="19" y="5"/>
                    <a:pt x="19" y="5"/>
                    <a:pt x="19" y="5"/>
                  </a:cubicBezTo>
                  <a:cubicBezTo>
                    <a:pt x="20" y="6"/>
                    <a:pt x="20" y="6"/>
                    <a:pt x="20" y="6"/>
                  </a:cubicBezTo>
                  <a:cubicBezTo>
                    <a:pt x="19" y="33"/>
                    <a:pt x="19" y="33"/>
                    <a:pt x="19" y="33"/>
                  </a:cubicBezTo>
                  <a:cubicBezTo>
                    <a:pt x="10" y="14"/>
                    <a:pt x="10" y="14"/>
                    <a:pt x="10" y="14"/>
                  </a:cubicBezTo>
                  <a:cubicBezTo>
                    <a:pt x="13" y="9"/>
                    <a:pt x="13" y="9"/>
                    <a:pt x="13" y="9"/>
                  </a:cubicBezTo>
                  <a:cubicBezTo>
                    <a:pt x="6" y="6"/>
                    <a:pt x="6" y="6"/>
                    <a:pt x="6" y="6"/>
                  </a:cubicBezTo>
                  <a:cubicBezTo>
                    <a:pt x="12" y="1"/>
                    <a:pt x="12" y="1"/>
                    <a:pt x="12" y="1"/>
                  </a:cubicBezTo>
                  <a:cubicBezTo>
                    <a:pt x="12" y="1"/>
                    <a:pt x="12" y="1"/>
                    <a:pt x="12" y="1"/>
                  </a:cubicBezTo>
                  <a:cubicBezTo>
                    <a:pt x="10" y="1"/>
                    <a:pt x="8" y="1"/>
                    <a:pt x="6" y="1"/>
                  </a:cubicBezTo>
                  <a:cubicBezTo>
                    <a:pt x="5" y="1"/>
                    <a:pt x="5" y="1"/>
                    <a:pt x="5" y="1"/>
                  </a:cubicBezTo>
                  <a:cubicBezTo>
                    <a:pt x="3" y="1"/>
                    <a:pt x="2" y="2"/>
                    <a:pt x="0" y="3"/>
                  </a:cubicBezTo>
                  <a:cubicBezTo>
                    <a:pt x="0" y="5"/>
                    <a:pt x="1" y="6"/>
                    <a:pt x="1" y="7"/>
                  </a:cubicBezTo>
                  <a:cubicBezTo>
                    <a:pt x="7" y="79"/>
                    <a:pt x="7" y="79"/>
                    <a:pt x="7" y="79"/>
                  </a:cubicBezTo>
                  <a:cubicBezTo>
                    <a:pt x="2" y="79"/>
                    <a:pt x="2" y="79"/>
                    <a:pt x="2" y="79"/>
                  </a:cubicBezTo>
                  <a:cubicBezTo>
                    <a:pt x="4" y="134"/>
                    <a:pt x="4" y="134"/>
                    <a:pt x="4" y="134"/>
                  </a:cubicBezTo>
                  <a:cubicBezTo>
                    <a:pt x="22" y="134"/>
                    <a:pt x="22" y="134"/>
                    <a:pt x="22" y="134"/>
                  </a:cubicBezTo>
                  <a:cubicBezTo>
                    <a:pt x="23" y="116"/>
                    <a:pt x="22" y="84"/>
                    <a:pt x="22" y="71"/>
                  </a:cubicBezTo>
                  <a:cubicBezTo>
                    <a:pt x="23" y="71"/>
                    <a:pt x="23" y="71"/>
                    <a:pt x="24" y="71"/>
                  </a:cubicBezTo>
                  <a:cubicBezTo>
                    <a:pt x="26" y="134"/>
                    <a:pt x="26" y="134"/>
                    <a:pt x="26" y="134"/>
                  </a:cubicBezTo>
                  <a:cubicBezTo>
                    <a:pt x="44" y="134"/>
                    <a:pt x="44" y="134"/>
                    <a:pt x="44" y="134"/>
                  </a:cubicBezTo>
                  <a:cubicBezTo>
                    <a:pt x="45" y="117"/>
                    <a:pt x="44" y="87"/>
                    <a:pt x="44" y="73"/>
                  </a:cubicBezTo>
                  <a:cubicBezTo>
                    <a:pt x="45" y="74"/>
                    <a:pt x="46" y="74"/>
                    <a:pt x="47" y="75"/>
                  </a:cubicBezTo>
                  <a:cubicBezTo>
                    <a:pt x="54" y="59"/>
                    <a:pt x="54" y="59"/>
                    <a:pt x="54" y="59"/>
                  </a:cubicBezTo>
                  <a:cubicBezTo>
                    <a:pt x="57" y="52"/>
                    <a:pt x="57" y="52"/>
                    <a:pt x="57" y="52"/>
                  </a:cubicBezTo>
                  <a:cubicBezTo>
                    <a:pt x="59" y="48"/>
                    <a:pt x="59" y="48"/>
                    <a:pt x="59" y="48"/>
                  </a:cubicBezTo>
                  <a:cubicBezTo>
                    <a:pt x="59" y="46"/>
                    <a:pt x="59" y="46"/>
                    <a:pt x="59" y="46"/>
                  </a:cubicBezTo>
                  <a:cubicBezTo>
                    <a:pt x="60" y="46"/>
                    <a:pt x="60" y="46"/>
                    <a:pt x="60" y="46"/>
                  </a:cubicBezTo>
                  <a:cubicBezTo>
                    <a:pt x="60" y="45"/>
                    <a:pt x="60" y="45"/>
                    <a:pt x="60" y="45"/>
                  </a:cubicBezTo>
                  <a:cubicBezTo>
                    <a:pt x="60" y="45"/>
                    <a:pt x="60" y="45"/>
                    <a:pt x="60" y="45"/>
                  </a:cubicBezTo>
                  <a:cubicBezTo>
                    <a:pt x="60" y="43"/>
                    <a:pt x="59" y="52"/>
                    <a:pt x="60"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29" name="Oval 589"/>
            <p:cNvSpPr>
              <a:spLocks noChangeArrowheads="1"/>
            </p:cNvSpPr>
            <p:nvPr/>
          </p:nvSpPr>
          <p:spPr bwMode="auto">
            <a:xfrm>
              <a:off x="9224963" y="3073401"/>
              <a:ext cx="107950" cy="1349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30" name="Freeform 590"/>
            <p:cNvSpPr/>
            <p:nvPr/>
          </p:nvSpPr>
          <p:spPr bwMode="auto">
            <a:xfrm>
              <a:off x="9150351" y="3219451"/>
              <a:ext cx="258763" cy="547688"/>
            </a:xfrm>
            <a:custGeom>
              <a:avLst/>
              <a:gdLst>
                <a:gd name="T0" fmla="*/ 54 w 69"/>
                <a:gd name="T1" fmla="*/ 1 h 146"/>
                <a:gd name="T2" fmla="*/ 54 w 69"/>
                <a:gd name="T3" fmla="*/ 1 h 146"/>
                <a:gd name="T4" fmla="*/ 47 w 69"/>
                <a:gd name="T5" fmla="*/ 0 h 146"/>
                <a:gd name="T6" fmla="*/ 46 w 69"/>
                <a:gd name="T7" fmla="*/ 1 h 146"/>
                <a:gd name="T8" fmla="*/ 53 w 69"/>
                <a:gd name="T9" fmla="*/ 6 h 146"/>
                <a:gd name="T10" fmla="*/ 45 w 69"/>
                <a:gd name="T11" fmla="*/ 9 h 146"/>
                <a:gd name="T12" fmla="*/ 49 w 69"/>
                <a:gd name="T13" fmla="*/ 15 h 146"/>
                <a:gd name="T14" fmla="*/ 39 w 69"/>
                <a:gd name="T15" fmla="*/ 36 h 146"/>
                <a:gd name="T16" fmla="*/ 38 w 69"/>
                <a:gd name="T17" fmla="*/ 7 h 146"/>
                <a:gd name="T18" fmla="*/ 39 w 69"/>
                <a:gd name="T19" fmla="*/ 6 h 146"/>
                <a:gd name="T20" fmla="*/ 37 w 69"/>
                <a:gd name="T21" fmla="*/ 0 h 146"/>
                <a:gd name="T22" fmla="*/ 32 w 69"/>
                <a:gd name="T23" fmla="*/ 0 h 146"/>
                <a:gd name="T24" fmla="*/ 30 w 69"/>
                <a:gd name="T25" fmla="*/ 6 h 146"/>
                <a:gd name="T26" fmla="*/ 31 w 69"/>
                <a:gd name="T27" fmla="*/ 7 h 146"/>
                <a:gd name="T28" fmla="*/ 30 w 69"/>
                <a:gd name="T29" fmla="*/ 36 h 146"/>
                <a:gd name="T30" fmla="*/ 20 w 69"/>
                <a:gd name="T31" fmla="*/ 15 h 146"/>
                <a:gd name="T32" fmla="*/ 24 w 69"/>
                <a:gd name="T33" fmla="*/ 9 h 146"/>
                <a:gd name="T34" fmla="*/ 16 w 69"/>
                <a:gd name="T35" fmla="*/ 6 h 146"/>
                <a:gd name="T36" fmla="*/ 22 w 69"/>
                <a:gd name="T37" fmla="*/ 1 h 146"/>
                <a:gd name="T38" fmla="*/ 22 w 69"/>
                <a:gd name="T39" fmla="*/ 0 h 146"/>
                <a:gd name="T40" fmla="*/ 15 w 69"/>
                <a:gd name="T41" fmla="*/ 1 h 146"/>
                <a:gd name="T42" fmla="*/ 15 w 69"/>
                <a:gd name="T43" fmla="*/ 1 h 146"/>
                <a:gd name="T44" fmla="*/ 7 w 69"/>
                <a:gd name="T45" fmla="*/ 9 h 146"/>
                <a:gd name="T46" fmla="*/ 0 w 69"/>
                <a:gd name="T47" fmla="*/ 76 h 146"/>
                <a:gd name="T48" fmla="*/ 10 w 69"/>
                <a:gd name="T49" fmla="*/ 77 h 146"/>
                <a:gd name="T50" fmla="*/ 10 w 69"/>
                <a:gd name="T51" fmla="*/ 77 h 146"/>
                <a:gd name="T52" fmla="*/ 11 w 69"/>
                <a:gd name="T53" fmla="*/ 77 h 146"/>
                <a:gd name="T54" fmla="*/ 12 w 69"/>
                <a:gd name="T55" fmla="*/ 77 h 146"/>
                <a:gd name="T56" fmla="*/ 14 w 69"/>
                <a:gd name="T57" fmla="*/ 146 h 146"/>
                <a:gd name="T58" fmla="*/ 33 w 69"/>
                <a:gd name="T59" fmla="*/ 146 h 146"/>
                <a:gd name="T60" fmla="*/ 33 w 69"/>
                <a:gd name="T61" fmla="*/ 77 h 146"/>
                <a:gd name="T62" fmla="*/ 35 w 69"/>
                <a:gd name="T63" fmla="*/ 77 h 146"/>
                <a:gd name="T64" fmla="*/ 38 w 69"/>
                <a:gd name="T65" fmla="*/ 146 h 146"/>
                <a:gd name="T66" fmla="*/ 57 w 69"/>
                <a:gd name="T67" fmla="*/ 146 h 146"/>
                <a:gd name="T68" fmla="*/ 57 w 69"/>
                <a:gd name="T69" fmla="*/ 77 h 146"/>
                <a:gd name="T70" fmla="*/ 59 w 69"/>
                <a:gd name="T71" fmla="*/ 77 h 146"/>
                <a:gd name="T72" fmla="*/ 59 w 69"/>
                <a:gd name="T73" fmla="*/ 77 h 146"/>
                <a:gd name="T74" fmla="*/ 59 w 69"/>
                <a:gd name="T75" fmla="*/ 77 h 146"/>
                <a:gd name="T76" fmla="*/ 69 w 69"/>
                <a:gd name="T77" fmla="*/ 76 h 146"/>
                <a:gd name="T78" fmla="*/ 62 w 69"/>
                <a:gd name="T79" fmla="*/ 9 h 146"/>
                <a:gd name="T80" fmla="*/ 54 w 69"/>
                <a:gd name="T81" fmla="*/ 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 h="146">
                  <a:moveTo>
                    <a:pt x="54" y="1"/>
                  </a:moveTo>
                  <a:cubicBezTo>
                    <a:pt x="54" y="1"/>
                    <a:pt x="54" y="1"/>
                    <a:pt x="54" y="1"/>
                  </a:cubicBezTo>
                  <a:cubicBezTo>
                    <a:pt x="51" y="1"/>
                    <a:pt x="49" y="1"/>
                    <a:pt x="47" y="0"/>
                  </a:cubicBezTo>
                  <a:cubicBezTo>
                    <a:pt x="46" y="1"/>
                    <a:pt x="46" y="1"/>
                    <a:pt x="46" y="1"/>
                  </a:cubicBezTo>
                  <a:cubicBezTo>
                    <a:pt x="53" y="6"/>
                    <a:pt x="53" y="6"/>
                    <a:pt x="53" y="6"/>
                  </a:cubicBezTo>
                  <a:cubicBezTo>
                    <a:pt x="45" y="9"/>
                    <a:pt x="45" y="9"/>
                    <a:pt x="45" y="9"/>
                  </a:cubicBezTo>
                  <a:cubicBezTo>
                    <a:pt x="49" y="15"/>
                    <a:pt x="49" y="15"/>
                    <a:pt x="49" y="15"/>
                  </a:cubicBezTo>
                  <a:cubicBezTo>
                    <a:pt x="39" y="36"/>
                    <a:pt x="39" y="36"/>
                    <a:pt x="39" y="36"/>
                  </a:cubicBezTo>
                  <a:cubicBezTo>
                    <a:pt x="38" y="7"/>
                    <a:pt x="38" y="7"/>
                    <a:pt x="38" y="7"/>
                  </a:cubicBezTo>
                  <a:cubicBezTo>
                    <a:pt x="39" y="6"/>
                    <a:pt x="39" y="6"/>
                    <a:pt x="39" y="6"/>
                  </a:cubicBezTo>
                  <a:cubicBezTo>
                    <a:pt x="37" y="0"/>
                    <a:pt x="37" y="0"/>
                    <a:pt x="37" y="0"/>
                  </a:cubicBezTo>
                  <a:cubicBezTo>
                    <a:pt x="32" y="0"/>
                    <a:pt x="32" y="0"/>
                    <a:pt x="32" y="0"/>
                  </a:cubicBezTo>
                  <a:cubicBezTo>
                    <a:pt x="30" y="6"/>
                    <a:pt x="30" y="6"/>
                    <a:pt x="30" y="6"/>
                  </a:cubicBezTo>
                  <a:cubicBezTo>
                    <a:pt x="31" y="7"/>
                    <a:pt x="31" y="7"/>
                    <a:pt x="31" y="7"/>
                  </a:cubicBezTo>
                  <a:cubicBezTo>
                    <a:pt x="30" y="36"/>
                    <a:pt x="30" y="36"/>
                    <a:pt x="30" y="36"/>
                  </a:cubicBezTo>
                  <a:cubicBezTo>
                    <a:pt x="20" y="15"/>
                    <a:pt x="20" y="15"/>
                    <a:pt x="20" y="15"/>
                  </a:cubicBezTo>
                  <a:cubicBezTo>
                    <a:pt x="24" y="9"/>
                    <a:pt x="24" y="9"/>
                    <a:pt x="24" y="9"/>
                  </a:cubicBezTo>
                  <a:cubicBezTo>
                    <a:pt x="16" y="6"/>
                    <a:pt x="16" y="6"/>
                    <a:pt x="16" y="6"/>
                  </a:cubicBezTo>
                  <a:cubicBezTo>
                    <a:pt x="22" y="1"/>
                    <a:pt x="22" y="1"/>
                    <a:pt x="22" y="1"/>
                  </a:cubicBezTo>
                  <a:cubicBezTo>
                    <a:pt x="22" y="0"/>
                    <a:pt x="22" y="0"/>
                    <a:pt x="22" y="0"/>
                  </a:cubicBezTo>
                  <a:cubicBezTo>
                    <a:pt x="20" y="1"/>
                    <a:pt x="18" y="1"/>
                    <a:pt x="15" y="1"/>
                  </a:cubicBezTo>
                  <a:cubicBezTo>
                    <a:pt x="15" y="1"/>
                    <a:pt x="15" y="1"/>
                    <a:pt x="15" y="1"/>
                  </a:cubicBezTo>
                  <a:cubicBezTo>
                    <a:pt x="11" y="1"/>
                    <a:pt x="7" y="4"/>
                    <a:pt x="7" y="9"/>
                  </a:cubicBezTo>
                  <a:cubicBezTo>
                    <a:pt x="0" y="76"/>
                    <a:pt x="0" y="76"/>
                    <a:pt x="0" y="76"/>
                  </a:cubicBezTo>
                  <a:cubicBezTo>
                    <a:pt x="3" y="77"/>
                    <a:pt x="7" y="77"/>
                    <a:pt x="10" y="77"/>
                  </a:cubicBezTo>
                  <a:cubicBezTo>
                    <a:pt x="10" y="77"/>
                    <a:pt x="10" y="77"/>
                    <a:pt x="10" y="77"/>
                  </a:cubicBezTo>
                  <a:cubicBezTo>
                    <a:pt x="10" y="77"/>
                    <a:pt x="10" y="77"/>
                    <a:pt x="11" y="77"/>
                  </a:cubicBezTo>
                  <a:cubicBezTo>
                    <a:pt x="11" y="77"/>
                    <a:pt x="11" y="77"/>
                    <a:pt x="12" y="77"/>
                  </a:cubicBezTo>
                  <a:cubicBezTo>
                    <a:pt x="14" y="146"/>
                    <a:pt x="14" y="146"/>
                    <a:pt x="14" y="146"/>
                  </a:cubicBezTo>
                  <a:cubicBezTo>
                    <a:pt x="33" y="146"/>
                    <a:pt x="33" y="146"/>
                    <a:pt x="33" y="146"/>
                  </a:cubicBezTo>
                  <a:cubicBezTo>
                    <a:pt x="34" y="126"/>
                    <a:pt x="34" y="91"/>
                    <a:pt x="33" y="77"/>
                  </a:cubicBezTo>
                  <a:cubicBezTo>
                    <a:pt x="34" y="77"/>
                    <a:pt x="35" y="77"/>
                    <a:pt x="35" y="77"/>
                  </a:cubicBezTo>
                  <a:cubicBezTo>
                    <a:pt x="38" y="146"/>
                    <a:pt x="38" y="146"/>
                    <a:pt x="38" y="146"/>
                  </a:cubicBezTo>
                  <a:cubicBezTo>
                    <a:pt x="57" y="146"/>
                    <a:pt x="57" y="146"/>
                    <a:pt x="57" y="146"/>
                  </a:cubicBezTo>
                  <a:cubicBezTo>
                    <a:pt x="58" y="126"/>
                    <a:pt x="57" y="91"/>
                    <a:pt x="57" y="77"/>
                  </a:cubicBezTo>
                  <a:cubicBezTo>
                    <a:pt x="58" y="77"/>
                    <a:pt x="58" y="77"/>
                    <a:pt x="59" y="77"/>
                  </a:cubicBezTo>
                  <a:cubicBezTo>
                    <a:pt x="59" y="77"/>
                    <a:pt x="59" y="77"/>
                    <a:pt x="59" y="77"/>
                  </a:cubicBezTo>
                  <a:cubicBezTo>
                    <a:pt x="59" y="77"/>
                    <a:pt x="59" y="77"/>
                    <a:pt x="59" y="77"/>
                  </a:cubicBezTo>
                  <a:cubicBezTo>
                    <a:pt x="62" y="77"/>
                    <a:pt x="66" y="77"/>
                    <a:pt x="69" y="76"/>
                  </a:cubicBezTo>
                  <a:cubicBezTo>
                    <a:pt x="62" y="9"/>
                    <a:pt x="62" y="9"/>
                    <a:pt x="62" y="9"/>
                  </a:cubicBezTo>
                  <a:cubicBezTo>
                    <a:pt x="62" y="4"/>
                    <a:pt x="58" y="1"/>
                    <a:pt x="5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grpSp>
      <p:grpSp>
        <p:nvGrpSpPr>
          <p:cNvPr id="14" name="组合 33"/>
          <p:cNvGrpSpPr/>
          <p:nvPr/>
        </p:nvGrpSpPr>
        <p:grpSpPr>
          <a:xfrm>
            <a:off x="6405178" y="4830747"/>
            <a:ext cx="407311" cy="398378"/>
            <a:chOff x="8905875" y="4843463"/>
            <a:chExt cx="723900" cy="708025"/>
          </a:xfrm>
          <a:solidFill>
            <a:srgbClr val="FEFEFE"/>
          </a:solidFill>
        </p:grpSpPr>
        <p:sp>
          <p:nvSpPr>
            <p:cNvPr id="35" name="Freeform 797"/>
            <p:cNvSpPr/>
            <p:nvPr/>
          </p:nvSpPr>
          <p:spPr bwMode="auto">
            <a:xfrm>
              <a:off x="8905875" y="4843463"/>
              <a:ext cx="723900" cy="465138"/>
            </a:xfrm>
            <a:custGeom>
              <a:avLst/>
              <a:gdLst>
                <a:gd name="T0" fmla="*/ 193 w 193"/>
                <a:gd name="T1" fmla="*/ 84 h 124"/>
                <a:gd name="T2" fmla="*/ 153 w 193"/>
                <a:gd name="T3" fmla="*/ 44 h 124"/>
                <a:gd name="T4" fmla="*/ 141 w 193"/>
                <a:gd name="T5" fmla="*/ 46 h 124"/>
                <a:gd name="T6" fmla="*/ 91 w 193"/>
                <a:gd name="T7" fmla="*/ 0 h 124"/>
                <a:gd name="T8" fmla="*/ 40 w 193"/>
                <a:gd name="T9" fmla="*/ 51 h 124"/>
                <a:gd name="T10" fmla="*/ 41 w 193"/>
                <a:gd name="T11" fmla="*/ 61 h 124"/>
                <a:gd name="T12" fmla="*/ 31 w 193"/>
                <a:gd name="T13" fmla="*/ 61 h 124"/>
                <a:gd name="T14" fmla="*/ 0 w 193"/>
                <a:gd name="T15" fmla="*/ 92 h 124"/>
                <a:gd name="T16" fmla="*/ 31 w 193"/>
                <a:gd name="T17" fmla="*/ 124 h 124"/>
                <a:gd name="T18" fmla="*/ 157 w 193"/>
                <a:gd name="T19" fmla="*/ 124 h 124"/>
                <a:gd name="T20" fmla="*/ 180 w 193"/>
                <a:gd name="T21" fmla="*/ 113 h 124"/>
                <a:gd name="T22" fmla="*/ 193 w 193"/>
                <a:gd name="T23" fmla="*/ 8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124">
                  <a:moveTo>
                    <a:pt x="193" y="84"/>
                  </a:moveTo>
                  <a:cubicBezTo>
                    <a:pt x="193" y="62"/>
                    <a:pt x="176" y="44"/>
                    <a:pt x="153" y="44"/>
                  </a:cubicBezTo>
                  <a:cubicBezTo>
                    <a:pt x="149" y="44"/>
                    <a:pt x="145" y="44"/>
                    <a:pt x="141" y="46"/>
                  </a:cubicBezTo>
                  <a:cubicBezTo>
                    <a:pt x="139" y="20"/>
                    <a:pt x="117" y="0"/>
                    <a:pt x="91" y="0"/>
                  </a:cubicBezTo>
                  <a:cubicBezTo>
                    <a:pt x="62" y="0"/>
                    <a:pt x="40" y="23"/>
                    <a:pt x="40" y="51"/>
                  </a:cubicBezTo>
                  <a:cubicBezTo>
                    <a:pt x="40" y="54"/>
                    <a:pt x="40" y="57"/>
                    <a:pt x="41" y="61"/>
                  </a:cubicBezTo>
                  <a:cubicBezTo>
                    <a:pt x="31" y="61"/>
                    <a:pt x="31" y="61"/>
                    <a:pt x="31" y="61"/>
                  </a:cubicBezTo>
                  <a:cubicBezTo>
                    <a:pt x="14" y="61"/>
                    <a:pt x="0" y="75"/>
                    <a:pt x="0" y="92"/>
                  </a:cubicBezTo>
                  <a:cubicBezTo>
                    <a:pt x="0" y="109"/>
                    <a:pt x="14" y="124"/>
                    <a:pt x="31" y="124"/>
                  </a:cubicBezTo>
                  <a:cubicBezTo>
                    <a:pt x="157" y="124"/>
                    <a:pt x="157" y="124"/>
                    <a:pt x="157" y="124"/>
                  </a:cubicBezTo>
                  <a:cubicBezTo>
                    <a:pt x="166" y="124"/>
                    <a:pt x="175" y="120"/>
                    <a:pt x="180" y="113"/>
                  </a:cubicBezTo>
                  <a:cubicBezTo>
                    <a:pt x="188" y="106"/>
                    <a:pt x="193" y="95"/>
                    <a:pt x="193"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36" name="Freeform 798"/>
            <p:cNvSpPr/>
            <p:nvPr/>
          </p:nvSpPr>
          <p:spPr bwMode="auto">
            <a:xfrm>
              <a:off x="9097963" y="5443538"/>
              <a:ext cx="339725" cy="107950"/>
            </a:xfrm>
            <a:custGeom>
              <a:avLst/>
              <a:gdLst>
                <a:gd name="T0" fmla="*/ 46 w 91"/>
                <a:gd name="T1" fmla="*/ 29 h 29"/>
                <a:gd name="T2" fmla="*/ 0 w 91"/>
                <a:gd name="T3" fmla="*/ 10 h 29"/>
                <a:gd name="T4" fmla="*/ 11 w 91"/>
                <a:gd name="T5" fmla="*/ 0 h 29"/>
                <a:gd name="T6" fmla="*/ 80 w 91"/>
                <a:gd name="T7" fmla="*/ 0 h 29"/>
                <a:gd name="T8" fmla="*/ 91 w 91"/>
                <a:gd name="T9" fmla="*/ 10 h 29"/>
                <a:gd name="T10" fmla="*/ 46 w 91"/>
                <a:gd name="T11" fmla="*/ 29 h 29"/>
              </a:gdLst>
              <a:ahLst/>
              <a:cxnLst>
                <a:cxn ang="0">
                  <a:pos x="T0" y="T1"/>
                </a:cxn>
                <a:cxn ang="0">
                  <a:pos x="T2" y="T3"/>
                </a:cxn>
                <a:cxn ang="0">
                  <a:pos x="T4" y="T5"/>
                </a:cxn>
                <a:cxn ang="0">
                  <a:pos x="T6" y="T7"/>
                </a:cxn>
                <a:cxn ang="0">
                  <a:pos x="T8" y="T9"/>
                </a:cxn>
                <a:cxn ang="0">
                  <a:pos x="T10" y="T11"/>
                </a:cxn>
              </a:cxnLst>
              <a:rect l="0" t="0" r="r" b="b"/>
              <a:pathLst>
                <a:path w="91" h="29">
                  <a:moveTo>
                    <a:pt x="46" y="29"/>
                  </a:moveTo>
                  <a:cubicBezTo>
                    <a:pt x="29" y="29"/>
                    <a:pt x="13" y="23"/>
                    <a:pt x="0" y="10"/>
                  </a:cubicBezTo>
                  <a:cubicBezTo>
                    <a:pt x="11" y="0"/>
                    <a:pt x="11" y="0"/>
                    <a:pt x="11" y="0"/>
                  </a:cubicBezTo>
                  <a:cubicBezTo>
                    <a:pt x="30" y="19"/>
                    <a:pt x="61" y="19"/>
                    <a:pt x="80" y="0"/>
                  </a:cubicBezTo>
                  <a:cubicBezTo>
                    <a:pt x="91" y="10"/>
                    <a:pt x="91" y="10"/>
                    <a:pt x="91" y="10"/>
                  </a:cubicBezTo>
                  <a:cubicBezTo>
                    <a:pt x="78" y="23"/>
                    <a:pt x="62" y="29"/>
                    <a:pt x="4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37" name="Freeform 799"/>
            <p:cNvSpPr/>
            <p:nvPr/>
          </p:nvSpPr>
          <p:spPr bwMode="auto">
            <a:xfrm>
              <a:off x="9175750" y="5364163"/>
              <a:ext cx="184150" cy="79375"/>
            </a:xfrm>
            <a:custGeom>
              <a:avLst/>
              <a:gdLst>
                <a:gd name="T0" fmla="*/ 25 w 49"/>
                <a:gd name="T1" fmla="*/ 21 h 21"/>
                <a:gd name="T2" fmla="*/ 0 w 49"/>
                <a:gd name="T3" fmla="*/ 11 h 21"/>
                <a:gd name="T4" fmla="*/ 10 w 49"/>
                <a:gd name="T5" fmla="*/ 0 h 21"/>
                <a:gd name="T6" fmla="*/ 39 w 49"/>
                <a:gd name="T7" fmla="*/ 0 h 21"/>
                <a:gd name="T8" fmla="*/ 49 w 49"/>
                <a:gd name="T9" fmla="*/ 11 h 21"/>
                <a:gd name="T10" fmla="*/ 25 w 49"/>
                <a:gd name="T11" fmla="*/ 21 h 21"/>
              </a:gdLst>
              <a:ahLst/>
              <a:cxnLst>
                <a:cxn ang="0">
                  <a:pos x="T0" y="T1"/>
                </a:cxn>
                <a:cxn ang="0">
                  <a:pos x="T2" y="T3"/>
                </a:cxn>
                <a:cxn ang="0">
                  <a:pos x="T4" y="T5"/>
                </a:cxn>
                <a:cxn ang="0">
                  <a:pos x="T6" y="T7"/>
                </a:cxn>
                <a:cxn ang="0">
                  <a:pos x="T8" y="T9"/>
                </a:cxn>
                <a:cxn ang="0">
                  <a:pos x="T10" y="T11"/>
                </a:cxn>
              </a:cxnLst>
              <a:rect l="0" t="0" r="r" b="b"/>
              <a:pathLst>
                <a:path w="49" h="21">
                  <a:moveTo>
                    <a:pt x="25" y="21"/>
                  </a:moveTo>
                  <a:cubicBezTo>
                    <a:pt x="16" y="21"/>
                    <a:pt x="7" y="17"/>
                    <a:pt x="0" y="11"/>
                  </a:cubicBezTo>
                  <a:cubicBezTo>
                    <a:pt x="10" y="0"/>
                    <a:pt x="10" y="0"/>
                    <a:pt x="10" y="0"/>
                  </a:cubicBezTo>
                  <a:cubicBezTo>
                    <a:pt x="18" y="8"/>
                    <a:pt x="31" y="8"/>
                    <a:pt x="39" y="0"/>
                  </a:cubicBezTo>
                  <a:cubicBezTo>
                    <a:pt x="49" y="11"/>
                    <a:pt x="49" y="11"/>
                    <a:pt x="49" y="11"/>
                  </a:cubicBezTo>
                  <a:cubicBezTo>
                    <a:pt x="42" y="17"/>
                    <a:pt x="34" y="21"/>
                    <a:pt x="2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grpSp>
      <p:grpSp>
        <p:nvGrpSpPr>
          <p:cNvPr id="15" name="组合 37"/>
          <p:cNvGrpSpPr/>
          <p:nvPr/>
        </p:nvGrpSpPr>
        <p:grpSpPr>
          <a:xfrm>
            <a:off x="4957882" y="1797932"/>
            <a:ext cx="373368" cy="387660"/>
            <a:chOff x="10518775" y="3081338"/>
            <a:chExt cx="663575" cy="688975"/>
          </a:xfrm>
          <a:solidFill>
            <a:srgbClr val="FEFEFE"/>
          </a:solidFill>
        </p:grpSpPr>
        <p:sp>
          <p:nvSpPr>
            <p:cNvPr id="39" name="Oval 800"/>
            <p:cNvSpPr>
              <a:spLocks noChangeArrowheads="1"/>
            </p:cNvSpPr>
            <p:nvPr/>
          </p:nvSpPr>
          <p:spPr bwMode="auto">
            <a:xfrm>
              <a:off x="10590213" y="3433763"/>
              <a:ext cx="127000" cy="1603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40" name="Freeform 801"/>
            <p:cNvSpPr/>
            <p:nvPr/>
          </p:nvSpPr>
          <p:spPr bwMode="auto">
            <a:xfrm>
              <a:off x="10518775" y="3609975"/>
              <a:ext cx="112713" cy="160338"/>
            </a:xfrm>
            <a:custGeom>
              <a:avLst/>
              <a:gdLst>
                <a:gd name="T0" fmla="*/ 19 w 30"/>
                <a:gd name="T1" fmla="*/ 18 h 43"/>
                <a:gd name="T2" fmla="*/ 23 w 30"/>
                <a:gd name="T3" fmla="*/ 11 h 43"/>
                <a:gd name="T4" fmla="*/ 14 w 30"/>
                <a:gd name="T5" fmla="*/ 6 h 43"/>
                <a:gd name="T6" fmla="*/ 22 w 30"/>
                <a:gd name="T7" fmla="*/ 0 h 43"/>
                <a:gd name="T8" fmla="*/ 22 w 30"/>
                <a:gd name="T9" fmla="*/ 0 h 43"/>
                <a:gd name="T10" fmla="*/ 13 w 30"/>
                <a:gd name="T11" fmla="*/ 1 h 43"/>
                <a:gd name="T12" fmla="*/ 12 w 30"/>
                <a:gd name="T13" fmla="*/ 1 h 43"/>
                <a:gd name="T14" fmla="*/ 12 w 30"/>
                <a:gd name="T15" fmla="*/ 1 h 43"/>
                <a:gd name="T16" fmla="*/ 2 w 30"/>
                <a:gd name="T17" fmla="*/ 11 h 43"/>
                <a:gd name="T18" fmla="*/ 0 w 30"/>
                <a:gd name="T19" fmla="*/ 31 h 43"/>
                <a:gd name="T20" fmla="*/ 30 w 30"/>
                <a:gd name="T21" fmla="*/ 43 h 43"/>
                <a:gd name="T22" fmla="*/ 30 w 30"/>
                <a:gd name="T23" fmla="*/ 42 h 43"/>
                <a:gd name="T24" fmla="*/ 19 w 30"/>
                <a:gd name="T25" fmla="*/ 1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3">
                  <a:moveTo>
                    <a:pt x="19" y="18"/>
                  </a:moveTo>
                  <a:cubicBezTo>
                    <a:pt x="23" y="11"/>
                    <a:pt x="23" y="11"/>
                    <a:pt x="23" y="11"/>
                  </a:cubicBezTo>
                  <a:cubicBezTo>
                    <a:pt x="14" y="6"/>
                    <a:pt x="14" y="6"/>
                    <a:pt x="14" y="6"/>
                  </a:cubicBezTo>
                  <a:cubicBezTo>
                    <a:pt x="22" y="0"/>
                    <a:pt x="22" y="0"/>
                    <a:pt x="22" y="0"/>
                  </a:cubicBezTo>
                  <a:cubicBezTo>
                    <a:pt x="22" y="0"/>
                    <a:pt x="22" y="0"/>
                    <a:pt x="22" y="0"/>
                  </a:cubicBezTo>
                  <a:cubicBezTo>
                    <a:pt x="19" y="0"/>
                    <a:pt x="16" y="0"/>
                    <a:pt x="13" y="1"/>
                  </a:cubicBezTo>
                  <a:cubicBezTo>
                    <a:pt x="13" y="1"/>
                    <a:pt x="13" y="1"/>
                    <a:pt x="12" y="1"/>
                  </a:cubicBezTo>
                  <a:cubicBezTo>
                    <a:pt x="12" y="1"/>
                    <a:pt x="12" y="1"/>
                    <a:pt x="12" y="1"/>
                  </a:cubicBezTo>
                  <a:cubicBezTo>
                    <a:pt x="7" y="1"/>
                    <a:pt x="2" y="5"/>
                    <a:pt x="2" y="11"/>
                  </a:cubicBezTo>
                  <a:cubicBezTo>
                    <a:pt x="0" y="31"/>
                    <a:pt x="0" y="31"/>
                    <a:pt x="0" y="31"/>
                  </a:cubicBezTo>
                  <a:cubicBezTo>
                    <a:pt x="9" y="37"/>
                    <a:pt x="19" y="42"/>
                    <a:pt x="30" y="43"/>
                  </a:cubicBezTo>
                  <a:cubicBezTo>
                    <a:pt x="30" y="42"/>
                    <a:pt x="30" y="42"/>
                    <a:pt x="30" y="42"/>
                  </a:cubicBezTo>
                  <a:lnTo>
                    <a:pt x="19"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41" name="Freeform 802"/>
            <p:cNvSpPr/>
            <p:nvPr/>
          </p:nvSpPr>
          <p:spPr bwMode="auto">
            <a:xfrm>
              <a:off x="10675938" y="3609975"/>
              <a:ext cx="112713" cy="160338"/>
            </a:xfrm>
            <a:custGeom>
              <a:avLst/>
              <a:gdLst>
                <a:gd name="T0" fmla="*/ 29 w 30"/>
                <a:gd name="T1" fmla="*/ 11 h 43"/>
                <a:gd name="T2" fmla="*/ 18 w 30"/>
                <a:gd name="T3" fmla="*/ 1 h 43"/>
                <a:gd name="T4" fmla="*/ 18 w 30"/>
                <a:gd name="T5" fmla="*/ 1 h 43"/>
                <a:gd name="T6" fmla="*/ 17 w 30"/>
                <a:gd name="T7" fmla="*/ 1 h 43"/>
                <a:gd name="T8" fmla="*/ 8 w 30"/>
                <a:gd name="T9" fmla="*/ 0 h 43"/>
                <a:gd name="T10" fmla="*/ 8 w 30"/>
                <a:gd name="T11" fmla="*/ 0 h 43"/>
                <a:gd name="T12" fmla="*/ 16 w 30"/>
                <a:gd name="T13" fmla="*/ 6 h 43"/>
                <a:gd name="T14" fmla="*/ 7 w 30"/>
                <a:gd name="T15" fmla="*/ 11 h 43"/>
                <a:gd name="T16" fmla="*/ 11 w 30"/>
                <a:gd name="T17" fmla="*/ 18 h 43"/>
                <a:gd name="T18" fmla="*/ 0 w 30"/>
                <a:gd name="T19" fmla="*/ 42 h 43"/>
                <a:gd name="T20" fmla="*/ 0 w 30"/>
                <a:gd name="T21" fmla="*/ 43 h 43"/>
                <a:gd name="T22" fmla="*/ 30 w 30"/>
                <a:gd name="T23" fmla="*/ 30 h 43"/>
                <a:gd name="T24" fmla="*/ 29 w 30"/>
                <a:gd name="T25"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3">
                  <a:moveTo>
                    <a:pt x="29" y="11"/>
                  </a:moveTo>
                  <a:cubicBezTo>
                    <a:pt x="28" y="5"/>
                    <a:pt x="23" y="1"/>
                    <a:pt x="18" y="1"/>
                  </a:cubicBezTo>
                  <a:cubicBezTo>
                    <a:pt x="18" y="1"/>
                    <a:pt x="18" y="1"/>
                    <a:pt x="18" y="1"/>
                  </a:cubicBezTo>
                  <a:cubicBezTo>
                    <a:pt x="17" y="1"/>
                    <a:pt x="17" y="1"/>
                    <a:pt x="17" y="1"/>
                  </a:cubicBezTo>
                  <a:cubicBezTo>
                    <a:pt x="14" y="0"/>
                    <a:pt x="11" y="0"/>
                    <a:pt x="8" y="0"/>
                  </a:cubicBezTo>
                  <a:cubicBezTo>
                    <a:pt x="8" y="0"/>
                    <a:pt x="8" y="0"/>
                    <a:pt x="8" y="0"/>
                  </a:cubicBezTo>
                  <a:cubicBezTo>
                    <a:pt x="16" y="6"/>
                    <a:pt x="16" y="6"/>
                    <a:pt x="16" y="6"/>
                  </a:cubicBezTo>
                  <a:cubicBezTo>
                    <a:pt x="7" y="11"/>
                    <a:pt x="7" y="11"/>
                    <a:pt x="7" y="11"/>
                  </a:cubicBezTo>
                  <a:cubicBezTo>
                    <a:pt x="11" y="18"/>
                    <a:pt x="11" y="18"/>
                    <a:pt x="11" y="18"/>
                  </a:cubicBezTo>
                  <a:cubicBezTo>
                    <a:pt x="0" y="42"/>
                    <a:pt x="0" y="42"/>
                    <a:pt x="0" y="42"/>
                  </a:cubicBezTo>
                  <a:cubicBezTo>
                    <a:pt x="0" y="43"/>
                    <a:pt x="0" y="43"/>
                    <a:pt x="0" y="43"/>
                  </a:cubicBezTo>
                  <a:cubicBezTo>
                    <a:pt x="11" y="42"/>
                    <a:pt x="22" y="37"/>
                    <a:pt x="30" y="30"/>
                  </a:cubicBezTo>
                  <a:lnTo>
                    <a:pt x="29"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42" name="Freeform 803"/>
            <p:cNvSpPr/>
            <p:nvPr/>
          </p:nvSpPr>
          <p:spPr bwMode="auto">
            <a:xfrm>
              <a:off x="10631488" y="3602038"/>
              <a:ext cx="44450" cy="168275"/>
            </a:xfrm>
            <a:custGeom>
              <a:avLst/>
              <a:gdLst>
                <a:gd name="T0" fmla="*/ 10 w 12"/>
                <a:gd name="T1" fmla="*/ 10 h 45"/>
                <a:gd name="T2" fmla="*/ 12 w 12"/>
                <a:gd name="T3" fmla="*/ 8 h 45"/>
                <a:gd name="T4" fmla="*/ 9 w 12"/>
                <a:gd name="T5" fmla="*/ 0 h 45"/>
                <a:gd name="T6" fmla="*/ 2 w 12"/>
                <a:gd name="T7" fmla="*/ 0 h 45"/>
                <a:gd name="T8" fmla="*/ 0 w 12"/>
                <a:gd name="T9" fmla="*/ 8 h 45"/>
                <a:gd name="T10" fmla="*/ 2 w 12"/>
                <a:gd name="T11" fmla="*/ 10 h 45"/>
                <a:gd name="T12" fmla="*/ 0 w 12"/>
                <a:gd name="T13" fmla="*/ 44 h 45"/>
                <a:gd name="T14" fmla="*/ 0 w 12"/>
                <a:gd name="T15" fmla="*/ 45 h 45"/>
                <a:gd name="T16" fmla="*/ 6 w 12"/>
                <a:gd name="T17" fmla="*/ 45 h 45"/>
                <a:gd name="T18" fmla="*/ 12 w 12"/>
                <a:gd name="T19" fmla="*/ 45 h 45"/>
                <a:gd name="T20" fmla="*/ 12 w 12"/>
                <a:gd name="T21" fmla="*/ 44 h 45"/>
                <a:gd name="T22" fmla="*/ 10 w 12"/>
                <a:gd name="T23"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5">
                  <a:moveTo>
                    <a:pt x="10" y="10"/>
                  </a:moveTo>
                  <a:cubicBezTo>
                    <a:pt x="12" y="8"/>
                    <a:pt x="12" y="8"/>
                    <a:pt x="12" y="8"/>
                  </a:cubicBezTo>
                  <a:cubicBezTo>
                    <a:pt x="9" y="0"/>
                    <a:pt x="9" y="0"/>
                    <a:pt x="9" y="0"/>
                  </a:cubicBezTo>
                  <a:cubicBezTo>
                    <a:pt x="2" y="0"/>
                    <a:pt x="2" y="0"/>
                    <a:pt x="2" y="0"/>
                  </a:cubicBezTo>
                  <a:cubicBezTo>
                    <a:pt x="0" y="8"/>
                    <a:pt x="0" y="8"/>
                    <a:pt x="0" y="8"/>
                  </a:cubicBezTo>
                  <a:cubicBezTo>
                    <a:pt x="2" y="10"/>
                    <a:pt x="2" y="10"/>
                    <a:pt x="2" y="10"/>
                  </a:cubicBezTo>
                  <a:cubicBezTo>
                    <a:pt x="0" y="44"/>
                    <a:pt x="0" y="44"/>
                    <a:pt x="0" y="44"/>
                  </a:cubicBezTo>
                  <a:cubicBezTo>
                    <a:pt x="0" y="45"/>
                    <a:pt x="0" y="45"/>
                    <a:pt x="0" y="45"/>
                  </a:cubicBezTo>
                  <a:cubicBezTo>
                    <a:pt x="2" y="45"/>
                    <a:pt x="4" y="45"/>
                    <a:pt x="6" y="45"/>
                  </a:cubicBezTo>
                  <a:cubicBezTo>
                    <a:pt x="8" y="45"/>
                    <a:pt x="10" y="45"/>
                    <a:pt x="12" y="45"/>
                  </a:cubicBezTo>
                  <a:cubicBezTo>
                    <a:pt x="12" y="44"/>
                    <a:pt x="12" y="44"/>
                    <a:pt x="12" y="44"/>
                  </a:cubicBezTo>
                  <a:lnTo>
                    <a:pt x="1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43" name="Freeform 804"/>
            <p:cNvSpPr>
              <a:spLocks noEditPoints="1"/>
            </p:cNvSpPr>
            <p:nvPr/>
          </p:nvSpPr>
          <p:spPr bwMode="auto">
            <a:xfrm>
              <a:off x="10690225" y="3081338"/>
              <a:ext cx="492125" cy="427038"/>
            </a:xfrm>
            <a:custGeom>
              <a:avLst/>
              <a:gdLst>
                <a:gd name="T0" fmla="*/ 113 w 131"/>
                <a:gd name="T1" fmla="*/ 0 h 114"/>
                <a:gd name="T2" fmla="*/ 18 w 131"/>
                <a:gd name="T3" fmla="*/ 0 h 114"/>
                <a:gd name="T4" fmla="*/ 0 w 131"/>
                <a:gd name="T5" fmla="*/ 18 h 114"/>
                <a:gd name="T6" fmla="*/ 0 w 131"/>
                <a:gd name="T7" fmla="*/ 68 h 114"/>
                <a:gd name="T8" fmla="*/ 18 w 131"/>
                <a:gd name="T9" fmla="*/ 86 h 114"/>
                <a:gd name="T10" fmla="*/ 33 w 131"/>
                <a:gd name="T11" fmla="*/ 86 h 114"/>
                <a:gd name="T12" fmla="*/ 14 w 131"/>
                <a:gd name="T13" fmla="*/ 114 h 114"/>
                <a:gd name="T14" fmla="*/ 69 w 131"/>
                <a:gd name="T15" fmla="*/ 86 h 114"/>
                <a:gd name="T16" fmla="*/ 113 w 131"/>
                <a:gd name="T17" fmla="*/ 86 h 114"/>
                <a:gd name="T18" fmla="*/ 131 w 131"/>
                <a:gd name="T19" fmla="*/ 68 h 114"/>
                <a:gd name="T20" fmla="*/ 131 w 131"/>
                <a:gd name="T21" fmla="*/ 18 h 114"/>
                <a:gd name="T22" fmla="*/ 113 w 131"/>
                <a:gd name="T23" fmla="*/ 0 h 114"/>
                <a:gd name="T24" fmla="*/ 37 w 131"/>
                <a:gd name="T25" fmla="*/ 52 h 114"/>
                <a:gd name="T26" fmla="*/ 29 w 131"/>
                <a:gd name="T27" fmla="*/ 44 h 114"/>
                <a:gd name="T28" fmla="*/ 37 w 131"/>
                <a:gd name="T29" fmla="*/ 36 h 114"/>
                <a:gd name="T30" fmla="*/ 45 w 131"/>
                <a:gd name="T31" fmla="*/ 44 h 114"/>
                <a:gd name="T32" fmla="*/ 37 w 131"/>
                <a:gd name="T33" fmla="*/ 52 h 114"/>
                <a:gd name="T34" fmla="*/ 65 w 131"/>
                <a:gd name="T35" fmla="*/ 52 h 114"/>
                <a:gd name="T36" fmla="*/ 57 w 131"/>
                <a:gd name="T37" fmla="*/ 44 h 114"/>
                <a:gd name="T38" fmla="*/ 65 w 131"/>
                <a:gd name="T39" fmla="*/ 36 h 114"/>
                <a:gd name="T40" fmla="*/ 73 w 131"/>
                <a:gd name="T41" fmla="*/ 44 h 114"/>
                <a:gd name="T42" fmla="*/ 65 w 131"/>
                <a:gd name="T43" fmla="*/ 52 h 114"/>
                <a:gd name="T44" fmla="*/ 93 w 131"/>
                <a:gd name="T45" fmla="*/ 52 h 114"/>
                <a:gd name="T46" fmla="*/ 85 w 131"/>
                <a:gd name="T47" fmla="*/ 44 h 114"/>
                <a:gd name="T48" fmla="*/ 93 w 131"/>
                <a:gd name="T49" fmla="*/ 36 h 114"/>
                <a:gd name="T50" fmla="*/ 101 w 131"/>
                <a:gd name="T51" fmla="*/ 44 h 114"/>
                <a:gd name="T52" fmla="*/ 93 w 131"/>
                <a:gd name="T5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1" h="114">
                  <a:moveTo>
                    <a:pt x="113" y="0"/>
                  </a:moveTo>
                  <a:cubicBezTo>
                    <a:pt x="18" y="0"/>
                    <a:pt x="18" y="0"/>
                    <a:pt x="18" y="0"/>
                  </a:cubicBezTo>
                  <a:cubicBezTo>
                    <a:pt x="8" y="0"/>
                    <a:pt x="0" y="8"/>
                    <a:pt x="0" y="18"/>
                  </a:cubicBezTo>
                  <a:cubicBezTo>
                    <a:pt x="0" y="68"/>
                    <a:pt x="0" y="68"/>
                    <a:pt x="0" y="68"/>
                  </a:cubicBezTo>
                  <a:cubicBezTo>
                    <a:pt x="0" y="78"/>
                    <a:pt x="8" y="86"/>
                    <a:pt x="18" y="86"/>
                  </a:cubicBezTo>
                  <a:cubicBezTo>
                    <a:pt x="33" y="86"/>
                    <a:pt x="33" y="86"/>
                    <a:pt x="33" y="86"/>
                  </a:cubicBezTo>
                  <a:cubicBezTo>
                    <a:pt x="14" y="114"/>
                    <a:pt x="14" y="114"/>
                    <a:pt x="14" y="114"/>
                  </a:cubicBezTo>
                  <a:cubicBezTo>
                    <a:pt x="69" y="86"/>
                    <a:pt x="69" y="86"/>
                    <a:pt x="69" y="86"/>
                  </a:cubicBezTo>
                  <a:cubicBezTo>
                    <a:pt x="113" y="86"/>
                    <a:pt x="113" y="86"/>
                    <a:pt x="113" y="86"/>
                  </a:cubicBezTo>
                  <a:cubicBezTo>
                    <a:pt x="123" y="86"/>
                    <a:pt x="131" y="78"/>
                    <a:pt x="131" y="68"/>
                  </a:cubicBezTo>
                  <a:cubicBezTo>
                    <a:pt x="131" y="18"/>
                    <a:pt x="131" y="18"/>
                    <a:pt x="131" y="18"/>
                  </a:cubicBezTo>
                  <a:cubicBezTo>
                    <a:pt x="131" y="8"/>
                    <a:pt x="123" y="0"/>
                    <a:pt x="113" y="0"/>
                  </a:cubicBezTo>
                  <a:close/>
                  <a:moveTo>
                    <a:pt x="37" y="52"/>
                  </a:moveTo>
                  <a:cubicBezTo>
                    <a:pt x="33" y="52"/>
                    <a:pt x="29" y="48"/>
                    <a:pt x="29" y="44"/>
                  </a:cubicBezTo>
                  <a:cubicBezTo>
                    <a:pt x="29" y="40"/>
                    <a:pt x="33" y="36"/>
                    <a:pt x="37" y="36"/>
                  </a:cubicBezTo>
                  <a:cubicBezTo>
                    <a:pt x="41" y="36"/>
                    <a:pt x="45" y="40"/>
                    <a:pt x="45" y="44"/>
                  </a:cubicBezTo>
                  <a:cubicBezTo>
                    <a:pt x="45" y="48"/>
                    <a:pt x="41" y="52"/>
                    <a:pt x="37" y="52"/>
                  </a:cubicBezTo>
                  <a:close/>
                  <a:moveTo>
                    <a:pt x="65" y="52"/>
                  </a:moveTo>
                  <a:cubicBezTo>
                    <a:pt x="61" y="52"/>
                    <a:pt x="57" y="48"/>
                    <a:pt x="57" y="44"/>
                  </a:cubicBezTo>
                  <a:cubicBezTo>
                    <a:pt x="57" y="40"/>
                    <a:pt x="61" y="36"/>
                    <a:pt x="65" y="36"/>
                  </a:cubicBezTo>
                  <a:cubicBezTo>
                    <a:pt x="69" y="36"/>
                    <a:pt x="73" y="40"/>
                    <a:pt x="73" y="44"/>
                  </a:cubicBezTo>
                  <a:cubicBezTo>
                    <a:pt x="73" y="48"/>
                    <a:pt x="69" y="52"/>
                    <a:pt x="65" y="52"/>
                  </a:cubicBezTo>
                  <a:close/>
                  <a:moveTo>
                    <a:pt x="93" y="52"/>
                  </a:moveTo>
                  <a:cubicBezTo>
                    <a:pt x="89" y="52"/>
                    <a:pt x="85" y="48"/>
                    <a:pt x="85" y="44"/>
                  </a:cubicBezTo>
                  <a:cubicBezTo>
                    <a:pt x="85" y="40"/>
                    <a:pt x="89" y="36"/>
                    <a:pt x="93" y="36"/>
                  </a:cubicBezTo>
                  <a:cubicBezTo>
                    <a:pt x="97" y="36"/>
                    <a:pt x="101" y="40"/>
                    <a:pt x="101" y="44"/>
                  </a:cubicBezTo>
                  <a:cubicBezTo>
                    <a:pt x="101" y="48"/>
                    <a:pt x="97" y="52"/>
                    <a:pt x="93"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44" name="Oval 805"/>
            <p:cNvSpPr>
              <a:spLocks noChangeArrowheads="1"/>
            </p:cNvSpPr>
            <p:nvPr/>
          </p:nvSpPr>
          <p:spPr bwMode="auto">
            <a:xfrm>
              <a:off x="10871200" y="3478213"/>
              <a:ext cx="85725" cy="1079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45" name="Freeform 806"/>
            <p:cNvSpPr/>
            <p:nvPr/>
          </p:nvSpPr>
          <p:spPr bwMode="auto">
            <a:xfrm>
              <a:off x="10825163" y="3594100"/>
              <a:ext cx="176213" cy="90488"/>
            </a:xfrm>
            <a:custGeom>
              <a:avLst/>
              <a:gdLst>
                <a:gd name="T0" fmla="*/ 23 w 47"/>
                <a:gd name="T1" fmla="*/ 24 h 24"/>
                <a:gd name="T2" fmla="*/ 47 w 47"/>
                <a:gd name="T3" fmla="*/ 18 h 24"/>
                <a:gd name="T4" fmla="*/ 46 w 47"/>
                <a:gd name="T5" fmla="*/ 8 h 24"/>
                <a:gd name="T6" fmla="*/ 40 w 47"/>
                <a:gd name="T7" fmla="*/ 1 h 24"/>
                <a:gd name="T8" fmla="*/ 39 w 47"/>
                <a:gd name="T9" fmla="*/ 1 h 24"/>
                <a:gd name="T10" fmla="*/ 38 w 47"/>
                <a:gd name="T11" fmla="*/ 1 h 24"/>
                <a:gd name="T12" fmla="*/ 8 w 47"/>
                <a:gd name="T13" fmla="*/ 1 h 24"/>
                <a:gd name="T14" fmla="*/ 7 w 47"/>
                <a:gd name="T15" fmla="*/ 1 h 24"/>
                <a:gd name="T16" fmla="*/ 7 w 47"/>
                <a:gd name="T17" fmla="*/ 1 h 24"/>
                <a:gd name="T18" fmla="*/ 0 w 47"/>
                <a:gd name="T19" fmla="*/ 8 h 24"/>
                <a:gd name="T20" fmla="*/ 0 w 47"/>
                <a:gd name="T21" fmla="*/ 18 h 24"/>
                <a:gd name="T22" fmla="*/ 23 w 47"/>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24">
                  <a:moveTo>
                    <a:pt x="23" y="24"/>
                  </a:moveTo>
                  <a:cubicBezTo>
                    <a:pt x="32" y="24"/>
                    <a:pt x="40" y="21"/>
                    <a:pt x="47" y="18"/>
                  </a:cubicBezTo>
                  <a:cubicBezTo>
                    <a:pt x="46" y="8"/>
                    <a:pt x="46" y="8"/>
                    <a:pt x="46" y="8"/>
                  </a:cubicBezTo>
                  <a:cubicBezTo>
                    <a:pt x="46" y="4"/>
                    <a:pt x="43" y="1"/>
                    <a:pt x="40" y="1"/>
                  </a:cubicBezTo>
                  <a:cubicBezTo>
                    <a:pt x="39" y="1"/>
                    <a:pt x="39" y="1"/>
                    <a:pt x="39" y="1"/>
                  </a:cubicBezTo>
                  <a:cubicBezTo>
                    <a:pt x="39" y="1"/>
                    <a:pt x="39" y="1"/>
                    <a:pt x="38" y="1"/>
                  </a:cubicBezTo>
                  <a:cubicBezTo>
                    <a:pt x="28" y="0"/>
                    <a:pt x="18" y="0"/>
                    <a:pt x="8" y="1"/>
                  </a:cubicBezTo>
                  <a:cubicBezTo>
                    <a:pt x="8" y="1"/>
                    <a:pt x="8" y="1"/>
                    <a:pt x="7" y="1"/>
                  </a:cubicBezTo>
                  <a:cubicBezTo>
                    <a:pt x="7" y="1"/>
                    <a:pt x="7" y="1"/>
                    <a:pt x="7" y="1"/>
                  </a:cubicBezTo>
                  <a:cubicBezTo>
                    <a:pt x="4" y="1"/>
                    <a:pt x="1" y="4"/>
                    <a:pt x="0" y="8"/>
                  </a:cubicBezTo>
                  <a:cubicBezTo>
                    <a:pt x="0" y="18"/>
                    <a:pt x="0" y="18"/>
                    <a:pt x="0" y="18"/>
                  </a:cubicBezTo>
                  <a:cubicBezTo>
                    <a:pt x="7" y="21"/>
                    <a:pt x="15" y="24"/>
                    <a:pt x="2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grpSp>
      <p:grpSp>
        <p:nvGrpSpPr>
          <p:cNvPr id="16" name="组合 45"/>
          <p:cNvGrpSpPr/>
          <p:nvPr/>
        </p:nvGrpSpPr>
        <p:grpSpPr>
          <a:xfrm>
            <a:off x="4930639" y="4821368"/>
            <a:ext cx="427855" cy="417136"/>
            <a:chOff x="5753100" y="4821238"/>
            <a:chExt cx="760413" cy="741362"/>
          </a:xfrm>
          <a:solidFill>
            <a:srgbClr val="FEFEFE"/>
          </a:solidFill>
        </p:grpSpPr>
        <p:sp>
          <p:nvSpPr>
            <p:cNvPr id="47" name="Freeform 915"/>
            <p:cNvSpPr/>
            <p:nvPr/>
          </p:nvSpPr>
          <p:spPr bwMode="auto">
            <a:xfrm>
              <a:off x="6064250" y="4821238"/>
              <a:ext cx="104775" cy="123825"/>
            </a:xfrm>
            <a:custGeom>
              <a:avLst/>
              <a:gdLst>
                <a:gd name="T0" fmla="*/ 11 w 28"/>
                <a:gd name="T1" fmla="*/ 32 h 33"/>
                <a:gd name="T2" fmla="*/ 26 w 28"/>
                <a:gd name="T3" fmla="*/ 19 h 33"/>
                <a:gd name="T4" fmla="*/ 17 w 28"/>
                <a:gd name="T5" fmla="*/ 1 h 33"/>
                <a:gd name="T6" fmla="*/ 1 w 28"/>
                <a:gd name="T7" fmla="*/ 14 h 33"/>
                <a:gd name="T8" fmla="*/ 11 w 28"/>
                <a:gd name="T9" fmla="*/ 32 h 33"/>
              </a:gdLst>
              <a:ahLst/>
              <a:cxnLst>
                <a:cxn ang="0">
                  <a:pos x="T0" y="T1"/>
                </a:cxn>
                <a:cxn ang="0">
                  <a:pos x="T2" y="T3"/>
                </a:cxn>
                <a:cxn ang="0">
                  <a:pos x="T4" y="T5"/>
                </a:cxn>
                <a:cxn ang="0">
                  <a:pos x="T6" y="T7"/>
                </a:cxn>
                <a:cxn ang="0">
                  <a:pos x="T8" y="T9"/>
                </a:cxn>
              </a:cxnLst>
              <a:rect l="0" t="0" r="r" b="b"/>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48" name="Freeform 916"/>
            <p:cNvSpPr/>
            <p:nvPr/>
          </p:nvSpPr>
          <p:spPr bwMode="auto">
            <a:xfrm>
              <a:off x="5838825" y="4929188"/>
              <a:ext cx="471488" cy="492125"/>
            </a:xfrm>
            <a:custGeom>
              <a:avLst/>
              <a:gdLst>
                <a:gd name="T0" fmla="*/ 27 w 126"/>
                <a:gd name="T1" fmla="*/ 32 h 131"/>
                <a:gd name="T2" fmla="*/ 40 w 126"/>
                <a:gd name="T3" fmla="*/ 22 h 131"/>
                <a:gd name="T4" fmla="*/ 26 w 126"/>
                <a:gd name="T5" fmla="*/ 62 h 131"/>
                <a:gd name="T6" fmla="*/ 26 w 126"/>
                <a:gd name="T7" fmla="*/ 62 h 131"/>
                <a:gd name="T8" fmla="*/ 36 w 126"/>
                <a:gd name="T9" fmla="*/ 66 h 131"/>
                <a:gd name="T10" fmla="*/ 31 w 126"/>
                <a:gd name="T11" fmla="*/ 91 h 131"/>
                <a:gd name="T12" fmla="*/ 17 w 126"/>
                <a:gd name="T13" fmla="*/ 123 h 131"/>
                <a:gd name="T14" fmla="*/ 32 w 126"/>
                <a:gd name="T15" fmla="*/ 131 h 131"/>
                <a:gd name="T16" fmla="*/ 51 w 126"/>
                <a:gd name="T17" fmla="*/ 88 h 131"/>
                <a:gd name="T18" fmla="*/ 54 w 126"/>
                <a:gd name="T19" fmla="*/ 74 h 131"/>
                <a:gd name="T20" fmla="*/ 75 w 126"/>
                <a:gd name="T21" fmla="*/ 75 h 131"/>
                <a:gd name="T22" fmla="*/ 73 w 126"/>
                <a:gd name="T23" fmla="*/ 79 h 131"/>
                <a:gd name="T24" fmla="*/ 70 w 126"/>
                <a:gd name="T25" fmla="*/ 96 h 131"/>
                <a:gd name="T26" fmla="*/ 86 w 126"/>
                <a:gd name="T27" fmla="*/ 100 h 131"/>
                <a:gd name="T28" fmla="*/ 92 w 126"/>
                <a:gd name="T29" fmla="*/ 80 h 131"/>
                <a:gd name="T30" fmla="*/ 95 w 126"/>
                <a:gd name="T31" fmla="*/ 69 h 131"/>
                <a:gd name="T32" fmla="*/ 86 w 126"/>
                <a:gd name="T33" fmla="*/ 57 h 131"/>
                <a:gd name="T34" fmla="*/ 86 w 126"/>
                <a:gd name="T35" fmla="*/ 57 h 131"/>
                <a:gd name="T36" fmla="*/ 85 w 126"/>
                <a:gd name="T37" fmla="*/ 57 h 131"/>
                <a:gd name="T38" fmla="*/ 84 w 126"/>
                <a:gd name="T39" fmla="*/ 57 h 131"/>
                <a:gd name="T40" fmla="*/ 81 w 126"/>
                <a:gd name="T41" fmla="*/ 56 h 131"/>
                <a:gd name="T42" fmla="*/ 76 w 126"/>
                <a:gd name="T43" fmla="*/ 56 h 131"/>
                <a:gd name="T44" fmla="*/ 66 w 126"/>
                <a:gd name="T45" fmla="*/ 55 h 131"/>
                <a:gd name="T46" fmla="*/ 74 w 126"/>
                <a:gd name="T47" fmla="*/ 27 h 131"/>
                <a:gd name="T48" fmla="*/ 78 w 126"/>
                <a:gd name="T49" fmla="*/ 33 h 131"/>
                <a:gd name="T50" fmla="*/ 83 w 126"/>
                <a:gd name="T51" fmla="*/ 39 h 131"/>
                <a:gd name="T52" fmla="*/ 84 w 126"/>
                <a:gd name="T53" fmla="*/ 40 h 131"/>
                <a:gd name="T54" fmla="*/ 91 w 126"/>
                <a:gd name="T55" fmla="*/ 45 h 131"/>
                <a:gd name="T56" fmla="*/ 91 w 126"/>
                <a:gd name="T57" fmla="*/ 45 h 131"/>
                <a:gd name="T58" fmla="*/ 91 w 126"/>
                <a:gd name="T59" fmla="*/ 45 h 131"/>
                <a:gd name="T60" fmla="*/ 92 w 126"/>
                <a:gd name="T61" fmla="*/ 45 h 131"/>
                <a:gd name="T62" fmla="*/ 95 w 126"/>
                <a:gd name="T63" fmla="*/ 45 h 131"/>
                <a:gd name="T64" fmla="*/ 126 w 126"/>
                <a:gd name="T65" fmla="*/ 45 h 131"/>
                <a:gd name="T66" fmla="*/ 126 w 126"/>
                <a:gd name="T67" fmla="*/ 28 h 131"/>
                <a:gd name="T68" fmla="*/ 95 w 126"/>
                <a:gd name="T69" fmla="*/ 29 h 131"/>
                <a:gd name="T70" fmla="*/ 94 w 126"/>
                <a:gd name="T71" fmla="*/ 29 h 131"/>
                <a:gd name="T72" fmla="*/ 91 w 126"/>
                <a:gd name="T73" fmla="*/ 24 h 131"/>
                <a:gd name="T74" fmla="*/ 81 w 126"/>
                <a:gd name="T75" fmla="*/ 12 h 131"/>
                <a:gd name="T76" fmla="*/ 75 w 126"/>
                <a:gd name="T77" fmla="*/ 9 h 131"/>
                <a:gd name="T78" fmla="*/ 74 w 126"/>
                <a:gd name="T79" fmla="*/ 8 h 131"/>
                <a:gd name="T80" fmla="*/ 76 w 126"/>
                <a:gd name="T81" fmla="*/ 14 h 131"/>
                <a:gd name="T82" fmla="*/ 71 w 126"/>
                <a:gd name="T83" fmla="*/ 16 h 131"/>
                <a:gd name="T84" fmla="*/ 71 w 126"/>
                <a:gd name="T85" fmla="*/ 21 h 131"/>
                <a:gd name="T86" fmla="*/ 61 w 126"/>
                <a:gd name="T87" fmla="*/ 37 h 131"/>
                <a:gd name="T88" fmla="*/ 68 w 126"/>
                <a:gd name="T89" fmla="*/ 12 h 131"/>
                <a:gd name="T90" fmla="*/ 69 w 126"/>
                <a:gd name="T91" fmla="*/ 11 h 131"/>
                <a:gd name="T92" fmla="*/ 70 w 126"/>
                <a:gd name="T93" fmla="*/ 6 h 131"/>
                <a:gd name="T94" fmla="*/ 68 w 126"/>
                <a:gd name="T95" fmla="*/ 5 h 131"/>
                <a:gd name="T96" fmla="*/ 65 w 126"/>
                <a:gd name="T97" fmla="*/ 10 h 131"/>
                <a:gd name="T98" fmla="*/ 65 w 126"/>
                <a:gd name="T99" fmla="*/ 11 h 131"/>
                <a:gd name="T100" fmla="*/ 57 w 126"/>
                <a:gd name="T101" fmla="*/ 35 h 131"/>
                <a:gd name="T102" fmla="*/ 58 w 126"/>
                <a:gd name="T103" fmla="*/ 17 h 131"/>
                <a:gd name="T104" fmla="*/ 61 w 126"/>
                <a:gd name="T105" fmla="*/ 12 h 131"/>
                <a:gd name="T106" fmla="*/ 59 w 126"/>
                <a:gd name="T107" fmla="*/ 8 h 131"/>
                <a:gd name="T108" fmla="*/ 63 w 126"/>
                <a:gd name="T109" fmla="*/ 4 h 131"/>
                <a:gd name="T110" fmla="*/ 53 w 126"/>
                <a:gd name="T111" fmla="*/ 1 h 131"/>
                <a:gd name="T112" fmla="*/ 44 w 126"/>
                <a:gd name="T113" fmla="*/ 1 h 131"/>
                <a:gd name="T114" fmla="*/ 18 w 126"/>
                <a:gd name="T115" fmla="*/ 19 h 131"/>
                <a:gd name="T116" fmla="*/ 0 w 126"/>
                <a:gd name="T117" fmla="*/ 49 h 131"/>
                <a:gd name="T118" fmla="*/ 15 w 126"/>
                <a:gd name="T119" fmla="*/ 57 h 131"/>
                <a:gd name="T120" fmla="*/ 27 w 126"/>
                <a:gd name="T121" fmla="*/ 3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49" name="Freeform 917"/>
            <p:cNvSpPr>
              <a:spLocks noEditPoints="1"/>
            </p:cNvSpPr>
            <p:nvPr/>
          </p:nvSpPr>
          <p:spPr bwMode="auto">
            <a:xfrm>
              <a:off x="5753100" y="5135563"/>
              <a:ext cx="168275" cy="153988"/>
            </a:xfrm>
            <a:custGeom>
              <a:avLst/>
              <a:gdLst>
                <a:gd name="T0" fmla="*/ 5 w 45"/>
                <a:gd name="T1" fmla="*/ 33 h 41"/>
                <a:gd name="T2" fmla="*/ 7 w 45"/>
                <a:gd name="T3" fmla="*/ 32 h 41"/>
                <a:gd name="T4" fmla="*/ 7 w 45"/>
                <a:gd name="T5" fmla="*/ 32 h 41"/>
                <a:gd name="T6" fmla="*/ 29 w 45"/>
                <a:gd name="T7" fmla="*/ 39 h 41"/>
                <a:gd name="T8" fmla="*/ 29 w 45"/>
                <a:gd name="T9" fmla="*/ 39 h 41"/>
                <a:gd name="T10" fmla="*/ 30 w 45"/>
                <a:gd name="T11" fmla="*/ 41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1 h 41"/>
                <a:gd name="T28" fmla="*/ 32 w 45"/>
                <a:gd name="T29" fmla="*/ 4 h 41"/>
                <a:gd name="T30" fmla="*/ 25 w 45"/>
                <a:gd name="T31" fmla="*/ 1 h 41"/>
                <a:gd name="T32" fmla="*/ 17 w 45"/>
                <a:gd name="T33" fmla="*/ 5 h 41"/>
                <a:gd name="T34" fmla="*/ 17 w 45"/>
                <a:gd name="T35" fmla="*/ 6 h 41"/>
                <a:gd name="T36" fmla="*/ 12 w 45"/>
                <a:gd name="T37" fmla="*/ 4 h 41"/>
                <a:gd name="T38" fmla="*/ 7 w 45"/>
                <a:gd name="T39" fmla="*/ 7 h 41"/>
                <a:gd name="T40" fmla="*/ 1 w 45"/>
                <a:gd name="T41" fmla="*/ 25 h 41"/>
                <a:gd name="T42" fmla="*/ 3 w 45"/>
                <a:gd name="T43" fmla="*/ 30 h 41"/>
                <a:gd name="T44" fmla="*/ 3 w 45"/>
                <a:gd name="T45" fmla="*/ 31 h 41"/>
                <a:gd name="T46" fmla="*/ 3 w 45"/>
                <a:gd name="T47" fmla="*/ 32 h 41"/>
                <a:gd name="T48" fmla="*/ 5 w 45"/>
                <a:gd name="T49" fmla="*/ 33 h 41"/>
                <a:gd name="T50" fmla="*/ 20 w 45"/>
                <a:gd name="T51" fmla="*/ 6 h 41"/>
                <a:gd name="T52" fmla="*/ 24 w 45"/>
                <a:gd name="T53" fmla="*/ 4 h 41"/>
                <a:gd name="T54" fmla="*/ 31 w 45"/>
                <a:gd name="T55" fmla="*/ 7 h 41"/>
                <a:gd name="T56" fmla="*/ 33 w 45"/>
                <a:gd name="T57" fmla="*/ 10 h 41"/>
                <a:gd name="T58" fmla="*/ 33 w 45"/>
                <a:gd name="T59" fmla="*/ 10 h 41"/>
                <a:gd name="T60" fmla="*/ 20 w 45"/>
                <a:gd name="T6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50" name="Freeform 918"/>
            <p:cNvSpPr/>
            <p:nvPr/>
          </p:nvSpPr>
          <p:spPr bwMode="auto">
            <a:xfrm>
              <a:off x="5764213" y="5105400"/>
              <a:ext cx="749300" cy="457200"/>
            </a:xfrm>
            <a:custGeom>
              <a:avLst/>
              <a:gdLst>
                <a:gd name="T0" fmla="*/ 472 w 472"/>
                <a:gd name="T1" fmla="*/ 0 h 288"/>
                <a:gd name="T2" fmla="*/ 389 w 472"/>
                <a:gd name="T3" fmla="*/ 33 h 288"/>
                <a:gd name="T4" fmla="*/ 406 w 472"/>
                <a:gd name="T5" fmla="*/ 45 h 288"/>
                <a:gd name="T6" fmla="*/ 302 w 472"/>
                <a:gd name="T7" fmla="*/ 156 h 288"/>
                <a:gd name="T8" fmla="*/ 210 w 472"/>
                <a:gd name="T9" fmla="*/ 147 h 288"/>
                <a:gd name="T10" fmla="*/ 137 w 472"/>
                <a:gd name="T11" fmla="*/ 222 h 288"/>
                <a:gd name="T12" fmla="*/ 61 w 472"/>
                <a:gd name="T13" fmla="*/ 184 h 288"/>
                <a:gd name="T14" fmla="*/ 0 w 472"/>
                <a:gd name="T15" fmla="*/ 262 h 288"/>
                <a:gd name="T16" fmla="*/ 33 w 472"/>
                <a:gd name="T17" fmla="*/ 288 h 288"/>
                <a:gd name="T18" fmla="*/ 73 w 472"/>
                <a:gd name="T19" fmla="*/ 239 h 288"/>
                <a:gd name="T20" fmla="*/ 146 w 472"/>
                <a:gd name="T21" fmla="*/ 274 h 288"/>
                <a:gd name="T22" fmla="*/ 226 w 472"/>
                <a:gd name="T23" fmla="*/ 191 h 288"/>
                <a:gd name="T24" fmla="*/ 318 w 472"/>
                <a:gd name="T25" fmla="*/ 201 h 288"/>
                <a:gd name="T26" fmla="*/ 441 w 472"/>
                <a:gd name="T27" fmla="*/ 71 h 288"/>
                <a:gd name="T28" fmla="*/ 465 w 472"/>
                <a:gd name="T29" fmla="*/ 88 h 288"/>
                <a:gd name="T30" fmla="*/ 472 w 472"/>
                <a:gd name="T31"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2" h="288">
                  <a:moveTo>
                    <a:pt x="472" y="0"/>
                  </a:moveTo>
                  <a:lnTo>
                    <a:pt x="389" y="33"/>
                  </a:lnTo>
                  <a:lnTo>
                    <a:pt x="406" y="45"/>
                  </a:lnTo>
                  <a:lnTo>
                    <a:pt x="302" y="156"/>
                  </a:lnTo>
                  <a:lnTo>
                    <a:pt x="210" y="147"/>
                  </a:lnTo>
                  <a:lnTo>
                    <a:pt x="137" y="222"/>
                  </a:lnTo>
                  <a:lnTo>
                    <a:pt x="61" y="184"/>
                  </a:lnTo>
                  <a:lnTo>
                    <a:pt x="0" y="262"/>
                  </a:lnTo>
                  <a:lnTo>
                    <a:pt x="33" y="288"/>
                  </a:lnTo>
                  <a:lnTo>
                    <a:pt x="73" y="239"/>
                  </a:lnTo>
                  <a:lnTo>
                    <a:pt x="146" y="274"/>
                  </a:lnTo>
                  <a:lnTo>
                    <a:pt x="226" y="191"/>
                  </a:lnTo>
                  <a:lnTo>
                    <a:pt x="318" y="201"/>
                  </a:lnTo>
                  <a:lnTo>
                    <a:pt x="441" y="71"/>
                  </a:lnTo>
                  <a:lnTo>
                    <a:pt x="465" y="88"/>
                  </a:lnTo>
                  <a:lnTo>
                    <a:pt x="4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grpSp>
      <p:sp>
        <p:nvSpPr>
          <p:cNvPr id="51" name="Freeform 954"/>
          <p:cNvSpPr>
            <a:spLocks noEditPoints="1"/>
          </p:cNvSpPr>
          <p:nvPr/>
        </p:nvSpPr>
        <p:spPr bwMode="auto">
          <a:xfrm>
            <a:off x="6456464" y="1773561"/>
            <a:ext cx="389147" cy="436402"/>
          </a:xfrm>
          <a:custGeom>
            <a:avLst/>
            <a:gdLst>
              <a:gd name="T0" fmla="*/ 141 w 697"/>
              <a:gd name="T1" fmla="*/ 217 h 782"/>
              <a:gd name="T2" fmla="*/ 141 w 697"/>
              <a:gd name="T3" fmla="*/ 314 h 782"/>
              <a:gd name="T4" fmla="*/ 121 w 697"/>
              <a:gd name="T5" fmla="*/ 288 h 782"/>
              <a:gd name="T6" fmla="*/ 138 w 697"/>
              <a:gd name="T7" fmla="*/ 282 h 782"/>
              <a:gd name="T8" fmla="*/ 137 w 697"/>
              <a:gd name="T9" fmla="*/ 269 h 782"/>
              <a:gd name="T10" fmla="*/ 136 w 697"/>
              <a:gd name="T11" fmla="*/ 238 h 782"/>
              <a:gd name="T12" fmla="*/ 145 w 697"/>
              <a:gd name="T13" fmla="*/ 230 h 782"/>
              <a:gd name="T14" fmla="*/ 157 w 697"/>
              <a:gd name="T15" fmla="*/ 241 h 782"/>
              <a:gd name="T16" fmla="*/ 142 w 697"/>
              <a:gd name="T17" fmla="*/ 247 h 782"/>
              <a:gd name="T18" fmla="*/ 145 w 697"/>
              <a:gd name="T19" fmla="*/ 259 h 782"/>
              <a:gd name="T20" fmla="*/ 144 w 697"/>
              <a:gd name="T21" fmla="*/ 291 h 782"/>
              <a:gd name="T22" fmla="*/ 136 w 697"/>
              <a:gd name="T23" fmla="*/ 300 h 782"/>
              <a:gd name="T24" fmla="*/ 121 w 697"/>
              <a:gd name="T25" fmla="*/ 288 h 782"/>
              <a:gd name="T26" fmla="*/ 248 w 697"/>
              <a:gd name="T27" fmla="*/ 233 h 782"/>
              <a:gd name="T28" fmla="*/ 456 w 697"/>
              <a:gd name="T29" fmla="*/ 233 h 782"/>
              <a:gd name="T30" fmla="*/ 359 w 697"/>
              <a:gd name="T31" fmla="*/ 289 h 782"/>
              <a:gd name="T32" fmla="*/ 340 w 697"/>
              <a:gd name="T33" fmla="*/ 308 h 782"/>
              <a:gd name="T34" fmla="*/ 309 w 697"/>
              <a:gd name="T35" fmla="*/ 283 h 782"/>
              <a:gd name="T36" fmla="*/ 345 w 697"/>
              <a:gd name="T37" fmla="*/ 269 h 782"/>
              <a:gd name="T38" fmla="*/ 343 w 697"/>
              <a:gd name="T39" fmla="*/ 242 h 782"/>
              <a:gd name="T40" fmla="*/ 341 w 697"/>
              <a:gd name="T41" fmla="*/ 175 h 782"/>
              <a:gd name="T42" fmla="*/ 359 w 697"/>
              <a:gd name="T43" fmla="*/ 158 h 782"/>
              <a:gd name="T44" fmla="*/ 386 w 697"/>
              <a:gd name="T45" fmla="*/ 180 h 782"/>
              <a:gd name="T46" fmla="*/ 354 w 697"/>
              <a:gd name="T47" fmla="*/ 194 h 782"/>
              <a:gd name="T48" fmla="*/ 361 w 697"/>
              <a:gd name="T49" fmla="*/ 221 h 782"/>
              <a:gd name="T50" fmla="*/ 359 w 697"/>
              <a:gd name="T51" fmla="*/ 289 h 782"/>
              <a:gd name="T52" fmla="*/ 122 w 697"/>
              <a:gd name="T53" fmla="*/ 426 h 782"/>
              <a:gd name="T54" fmla="*/ 255 w 697"/>
              <a:gd name="T55" fmla="*/ 426 h 782"/>
              <a:gd name="T56" fmla="*/ 193 w 697"/>
              <a:gd name="T57" fmla="*/ 462 h 782"/>
              <a:gd name="T58" fmla="*/ 181 w 697"/>
              <a:gd name="T59" fmla="*/ 474 h 782"/>
              <a:gd name="T60" fmla="*/ 161 w 697"/>
              <a:gd name="T61" fmla="*/ 458 h 782"/>
              <a:gd name="T62" fmla="*/ 184 w 697"/>
              <a:gd name="T63" fmla="*/ 449 h 782"/>
              <a:gd name="T64" fmla="*/ 183 w 697"/>
              <a:gd name="T65" fmla="*/ 431 h 782"/>
              <a:gd name="T66" fmla="*/ 182 w 697"/>
              <a:gd name="T67" fmla="*/ 389 h 782"/>
              <a:gd name="T68" fmla="*/ 194 w 697"/>
              <a:gd name="T69" fmla="*/ 378 h 782"/>
              <a:gd name="T70" fmla="*/ 211 w 697"/>
              <a:gd name="T71" fmla="*/ 392 h 782"/>
              <a:gd name="T72" fmla="*/ 190 w 697"/>
              <a:gd name="T73" fmla="*/ 401 h 782"/>
              <a:gd name="T74" fmla="*/ 194 w 697"/>
              <a:gd name="T75" fmla="*/ 418 h 782"/>
              <a:gd name="T76" fmla="*/ 193 w 697"/>
              <a:gd name="T77" fmla="*/ 462 h 782"/>
              <a:gd name="T78" fmla="*/ 601 w 697"/>
              <a:gd name="T79" fmla="*/ 366 h 782"/>
              <a:gd name="T80" fmla="*/ 585 w 697"/>
              <a:gd name="T81" fmla="*/ 182 h 782"/>
              <a:gd name="T82" fmla="*/ 298 w 697"/>
              <a:gd name="T83" fmla="*/ 0 h 782"/>
              <a:gd name="T84" fmla="*/ 2 w 697"/>
              <a:gd name="T85" fmla="*/ 302 h 782"/>
              <a:gd name="T86" fmla="*/ 0 w 697"/>
              <a:gd name="T87" fmla="*/ 781 h 782"/>
              <a:gd name="T88" fmla="*/ 433 w 697"/>
              <a:gd name="T89" fmla="*/ 674 h 782"/>
              <a:gd name="T90" fmla="*/ 563 w 697"/>
              <a:gd name="T91" fmla="*/ 673 h 782"/>
              <a:gd name="T92" fmla="*/ 564 w 697"/>
              <a:gd name="T93" fmla="*/ 673 h 782"/>
              <a:gd name="T94" fmla="*/ 595 w 697"/>
              <a:gd name="T95" fmla="*/ 577 h 782"/>
              <a:gd name="T96" fmla="*/ 561 w 697"/>
              <a:gd name="T97" fmla="*/ 554 h 782"/>
              <a:gd name="T98" fmla="*/ 598 w 697"/>
              <a:gd name="T99" fmla="*/ 536 h 782"/>
              <a:gd name="T100" fmla="*/ 595 w 697"/>
              <a:gd name="T101" fmla="*/ 527 h 782"/>
              <a:gd name="T102" fmla="*/ 652 w 697"/>
              <a:gd name="T103" fmla="*/ 426 h 782"/>
              <a:gd name="T104" fmla="*/ 141 w 697"/>
              <a:gd name="T105" fmla="*/ 201 h 782"/>
              <a:gd name="T106" fmla="*/ 141 w 697"/>
              <a:gd name="T107" fmla="*/ 329 h 782"/>
              <a:gd name="T108" fmla="*/ 189 w 697"/>
              <a:gd name="T109" fmla="*/ 514 h 782"/>
              <a:gd name="T110" fmla="*/ 189 w 697"/>
              <a:gd name="T111" fmla="*/ 337 h 782"/>
              <a:gd name="T112" fmla="*/ 189 w 697"/>
              <a:gd name="T113" fmla="*/ 514 h 782"/>
              <a:gd name="T114" fmla="*/ 215 w 697"/>
              <a:gd name="T115" fmla="*/ 233 h 782"/>
              <a:gd name="T116" fmla="*/ 489 w 697"/>
              <a:gd name="T117" fmla="*/ 233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7" h="782">
                <a:moveTo>
                  <a:pt x="189" y="265"/>
                </a:moveTo>
                <a:cubicBezTo>
                  <a:pt x="189" y="238"/>
                  <a:pt x="168" y="217"/>
                  <a:pt x="141" y="217"/>
                </a:cubicBezTo>
                <a:cubicBezTo>
                  <a:pt x="115" y="217"/>
                  <a:pt x="93" y="238"/>
                  <a:pt x="93" y="265"/>
                </a:cubicBezTo>
                <a:cubicBezTo>
                  <a:pt x="93" y="292"/>
                  <a:pt x="115" y="314"/>
                  <a:pt x="141" y="314"/>
                </a:cubicBezTo>
                <a:cubicBezTo>
                  <a:pt x="168" y="314"/>
                  <a:pt x="189" y="292"/>
                  <a:pt x="189" y="265"/>
                </a:cubicBezTo>
                <a:moveTo>
                  <a:pt x="121" y="288"/>
                </a:moveTo>
                <a:cubicBezTo>
                  <a:pt x="124" y="278"/>
                  <a:pt x="124" y="278"/>
                  <a:pt x="124" y="278"/>
                </a:cubicBezTo>
                <a:cubicBezTo>
                  <a:pt x="127" y="280"/>
                  <a:pt x="132" y="282"/>
                  <a:pt x="138" y="282"/>
                </a:cubicBezTo>
                <a:cubicBezTo>
                  <a:pt x="143" y="282"/>
                  <a:pt x="146" y="280"/>
                  <a:pt x="146" y="277"/>
                </a:cubicBezTo>
                <a:cubicBezTo>
                  <a:pt x="146" y="273"/>
                  <a:pt x="144" y="271"/>
                  <a:pt x="137" y="269"/>
                </a:cubicBezTo>
                <a:cubicBezTo>
                  <a:pt x="128" y="266"/>
                  <a:pt x="122" y="262"/>
                  <a:pt x="122" y="254"/>
                </a:cubicBezTo>
                <a:cubicBezTo>
                  <a:pt x="122" y="246"/>
                  <a:pt x="127" y="240"/>
                  <a:pt x="136" y="238"/>
                </a:cubicBezTo>
                <a:cubicBezTo>
                  <a:pt x="136" y="230"/>
                  <a:pt x="136" y="230"/>
                  <a:pt x="136" y="230"/>
                </a:cubicBezTo>
                <a:cubicBezTo>
                  <a:pt x="145" y="230"/>
                  <a:pt x="145" y="230"/>
                  <a:pt x="145" y="230"/>
                </a:cubicBezTo>
                <a:cubicBezTo>
                  <a:pt x="145" y="238"/>
                  <a:pt x="145" y="238"/>
                  <a:pt x="145" y="238"/>
                </a:cubicBezTo>
                <a:cubicBezTo>
                  <a:pt x="150" y="238"/>
                  <a:pt x="154" y="239"/>
                  <a:pt x="157" y="241"/>
                </a:cubicBezTo>
                <a:cubicBezTo>
                  <a:pt x="155" y="250"/>
                  <a:pt x="155" y="250"/>
                  <a:pt x="155" y="250"/>
                </a:cubicBezTo>
                <a:cubicBezTo>
                  <a:pt x="152" y="249"/>
                  <a:pt x="148" y="247"/>
                  <a:pt x="142" y="247"/>
                </a:cubicBezTo>
                <a:cubicBezTo>
                  <a:pt x="137" y="247"/>
                  <a:pt x="135" y="250"/>
                  <a:pt x="135" y="252"/>
                </a:cubicBezTo>
                <a:cubicBezTo>
                  <a:pt x="135" y="255"/>
                  <a:pt x="138" y="257"/>
                  <a:pt x="145" y="259"/>
                </a:cubicBezTo>
                <a:cubicBezTo>
                  <a:pt x="155" y="263"/>
                  <a:pt x="159" y="268"/>
                  <a:pt x="159" y="275"/>
                </a:cubicBezTo>
                <a:cubicBezTo>
                  <a:pt x="159" y="283"/>
                  <a:pt x="154" y="290"/>
                  <a:pt x="144" y="291"/>
                </a:cubicBezTo>
                <a:cubicBezTo>
                  <a:pt x="144" y="300"/>
                  <a:pt x="144" y="300"/>
                  <a:pt x="144" y="300"/>
                </a:cubicBezTo>
                <a:cubicBezTo>
                  <a:pt x="136" y="300"/>
                  <a:pt x="136" y="300"/>
                  <a:pt x="136" y="300"/>
                </a:cubicBezTo>
                <a:cubicBezTo>
                  <a:pt x="136" y="292"/>
                  <a:pt x="136" y="292"/>
                  <a:pt x="136" y="292"/>
                </a:cubicBezTo>
                <a:cubicBezTo>
                  <a:pt x="130" y="292"/>
                  <a:pt x="125" y="290"/>
                  <a:pt x="121" y="288"/>
                </a:cubicBezTo>
                <a:moveTo>
                  <a:pt x="352" y="128"/>
                </a:moveTo>
                <a:cubicBezTo>
                  <a:pt x="295" y="128"/>
                  <a:pt x="248" y="175"/>
                  <a:pt x="248" y="233"/>
                </a:cubicBezTo>
                <a:cubicBezTo>
                  <a:pt x="248" y="291"/>
                  <a:pt x="295" y="338"/>
                  <a:pt x="352" y="338"/>
                </a:cubicBezTo>
                <a:cubicBezTo>
                  <a:pt x="410" y="338"/>
                  <a:pt x="456" y="291"/>
                  <a:pt x="456" y="233"/>
                </a:cubicBezTo>
                <a:cubicBezTo>
                  <a:pt x="456" y="175"/>
                  <a:pt x="410" y="128"/>
                  <a:pt x="352" y="128"/>
                </a:cubicBezTo>
                <a:moveTo>
                  <a:pt x="359" y="289"/>
                </a:moveTo>
                <a:cubicBezTo>
                  <a:pt x="359" y="308"/>
                  <a:pt x="359" y="308"/>
                  <a:pt x="359" y="308"/>
                </a:cubicBezTo>
                <a:cubicBezTo>
                  <a:pt x="340" y="308"/>
                  <a:pt x="340" y="308"/>
                  <a:pt x="340" y="308"/>
                </a:cubicBezTo>
                <a:cubicBezTo>
                  <a:pt x="340" y="291"/>
                  <a:pt x="340" y="291"/>
                  <a:pt x="340" y="291"/>
                </a:cubicBezTo>
                <a:cubicBezTo>
                  <a:pt x="328" y="290"/>
                  <a:pt x="316" y="287"/>
                  <a:pt x="309" y="283"/>
                </a:cubicBezTo>
                <a:cubicBezTo>
                  <a:pt x="314" y="261"/>
                  <a:pt x="314" y="261"/>
                  <a:pt x="314" y="261"/>
                </a:cubicBezTo>
                <a:cubicBezTo>
                  <a:pt x="322" y="266"/>
                  <a:pt x="333" y="269"/>
                  <a:pt x="345" y="269"/>
                </a:cubicBezTo>
                <a:cubicBezTo>
                  <a:pt x="356" y="269"/>
                  <a:pt x="363" y="265"/>
                  <a:pt x="363" y="258"/>
                </a:cubicBezTo>
                <a:cubicBezTo>
                  <a:pt x="363" y="251"/>
                  <a:pt x="357" y="246"/>
                  <a:pt x="343" y="242"/>
                </a:cubicBezTo>
                <a:cubicBezTo>
                  <a:pt x="324" y="235"/>
                  <a:pt x="310" y="226"/>
                  <a:pt x="310" y="208"/>
                </a:cubicBezTo>
                <a:cubicBezTo>
                  <a:pt x="310" y="192"/>
                  <a:pt x="322" y="179"/>
                  <a:pt x="341" y="175"/>
                </a:cubicBezTo>
                <a:cubicBezTo>
                  <a:pt x="341" y="158"/>
                  <a:pt x="341" y="158"/>
                  <a:pt x="341" y="158"/>
                </a:cubicBezTo>
                <a:cubicBezTo>
                  <a:pt x="359" y="158"/>
                  <a:pt x="359" y="158"/>
                  <a:pt x="359" y="158"/>
                </a:cubicBezTo>
                <a:cubicBezTo>
                  <a:pt x="359" y="174"/>
                  <a:pt x="359" y="174"/>
                  <a:pt x="359" y="174"/>
                </a:cubicBezTo>
                <a:cubicBezTo>
                  <a:pt x="372" y="174"/>
                  <a:pt x="380" y="177"/>
                  <a:pt x="386" y="180"/>
                </a:cubicBezTo>
                <a:cubicBezTo>
                  <a:pt x="381" y="201"/>
                  <a:pt x="381" y="201"/>
                  <a:pt x="381" y="201"/>
                </a:cubicBezTo>
                <a:cubicBezTo>
                  <a:pt x="376" y="199"/>
                  <a:pt x="368" y="194"/>
                  <a:pt x="354" y="194"/>
                </a:cubicBezTo>
                <a:cubicBezTo>
                  <a:pt x="342" y="194"/>
                  <a:pt x="338" y="200"/>
                  <a:pt x="338" y="205"/>
                </a:cubicBezTo>
                <a:cubicBezTo>
                  <a:pt x="338" y="211"/>
                  <a:pt x="345" y="215"/>
                  <a:pt x="361" y="221"/>
                </a:cubicBezTo>
                <a:cubicBezTo>
                  <a:pt x="383" y="228"/>
                  <a:pt x="391" y="239"/>
                  <a:pt x="391" y="255"/>
                </a:cubicBezTo>
                <a:cubicBezTo>
                  <a:pt x="391" y="272"/>
                  <a:pt x="380" y="286"/>
                  <a:pt x="359" y="289"/>
                </a:cubicBezTo>
                <a:moveTo>
                  <a:pt x="189" y="358"/>
                </a:moveTo>
                <a:cubicBezTo>
                  <a:pt x="152" y="358"/>
                  <a:pt x="122" y="389"/>
                  <a:pt x="122" y="426"/>
                </a:cubicBezTo>
                <a:cubicBezTo>
                  <a:pt x="122" y="463"/>
                  <a:pt x="152" y="493"/>
                  <a:pt x="189" y="493"/>
                </a:cubicBezTo>
                <a:cubicBezTo>
                  <a:pt x="226" y="493"/>
                  <a:pt x="255" y="463"/>
                  <a:pt x="255" y="426"/>
                </a:cubicBezTo>
                <a:cubicBezTo>
                  <a:pt x="255" y="389"/>
                  <a:pt x="226" y="358"/>
                  <a:pt x="189" y="358"/>
                </a:cubicBezTo>
                <a:moveTo>
                  <a:pt x="193" y="462"/>
                </a:moveTo>
                <a:cubicBezTo>
                  <a:pt x="193" y="474"/>
                  <a:pt x="193" y="474"/>
                  <a:pt x="193" y="474"/>
                </a:cubicBezTo>
                <a:cubicBezTo>
                  <a:pt x="181" y="474"/>
                  <a:pt x="181" y="474"/>
                  <a:pt x="181" y="474"/>
                </a:cubicBezTo>
                <a:cubicBezTo>
                  <a:pt x="181" y="463"/>
                  <a:pt x="181" y="463"/>
                  <a:pt x="181" y="463"/>
                </a:cubicBezTo>
                <a:cubicBezTo>
                  <a:pt x="173" y="462"/>
                  <a:pt x="166" y="460"/>
                  <a:pt x="161" y="458"/>
                </a:cubicBezTo>
                <a:cubicBezTo>
                  <a:pt x="165" y="444"/>
                  <a:pt x="165" y="444"/>
                  <a:pt x="165" y="444"/>
                </a:cubicBezTo>
                <a:cubicBezTo>
                  <a:pt x="170" y="446"/>
                  <a:pt x="177" y="449"/>
                  <a:pt x="184" y="449"/>
                </a:cubicBezTo>
                <a:cubicBezTo>
                  <a:pt x="191" y="449"/>
                  <a:pt x="196" y="446"/>
                  <a:pt x="196" y="442"/>
                </a:cubicBezTo>
                <a:cubicBezTo>
                  <a:pt x="196" y="437"/>
                  <a:pt x="192" y="434"/>
                  <a:pt x="183" y="431"/>
                </a:cubicBezTo>
                <a:cubicBezTo>
                  <a:pt x="171" y="427"/>
                  <a:pt x="162" y="421"/>
                  <a:pt x="162" y="410"/>
                </a:cubicBezTo>
                <a:cubicBezTo>
                  <a:pt x="162" y="399"/>
                  <a:pt x="169" y="391"/>
                  <a:pt x="182" y="389"/>
                </a:cubicBezTo>
                <a:cubicBezTo>
                  <a:pt x="182" y="378"/>
                  <a:pt x="182" y="378"/>
                  <a:pt x="182" y="378"/>
                </a:cubicBezTo>
                <a:cubicBezTo>
                  <a:pt x="194" y="378"/>
                  <a:pt x="194" y="378"/>
                  <a:pt x="194" y="378"/>
                </a:cubicBezTo>
                <a:cubicBezTo>
                  <a:pt x="194" y="388"/>
                  <a:pt x="194" y="388"/>
                  <a:pt x="194" y="388"/>
                </a:cubicBezTo>
                <a:cubicBezTo>
                  <a:pt x="201" y="388"/>
                  <a:pt x="207" y="390"/>
                  <a:pt x="211" y="392"/>
                </a:cubicBezTo>
                <a:cubicBezTo>
                  <a:pt x="207" y="405"/>
                  <a:pt x="207" y="405"/>
                  <a:pt x="207" y="405"/>
                </a:cubicBezTo>
                <a:cubicBezTo>
                  <a:pt x="204" y="404"/>
                  <a:pt x="199" y="401"/>
                  <a:pt x="190" y="401"/>
                </a:cubicBezTo>
                <a:cubicBezTo>
                  <a:pt x="183" y="401"/>
                  <a:pt x="180" y="404"/>
                  <a:pt x="180" y="408"/>
                </a:cubicBezTo>
                <a:cubicBezTo>
                  <a:pt x="180" y="412"/>
                  <a:pt x="184" y="414"/>
                  <a:pt x="194" y="418"/>
                </a:cubicBezTo>
                <a:cubicBezTo>
                  <a:pt x="208" y="423"/>
                  <a:pt x="214" y="429"/>
                  <a:pt x="214" y="440"/>
                </a:cubicBezTo>
                <a:cubicBezTo>
                  <a:pt x="214" y="451"/>
                  <a:pt x="207" y="459"/>
                  <a:pt x="193" y="462"/>
                </a:cubicBezTo>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3" y="673"/>
                  <a:pt x="563"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path>
            </a:pathLst>
          </a:custGeom>
          <a:solidFill>
            <a:srgbClr val="FEFEFE"/>
          </a:solidFill>
          <a:ln>
            <a:noFill/>
          </a:ln>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ea typeface="方正黑体简体" panose="02010601030101010101" pitchFamily="2" charset="-122"/>
              <a:cs typeface="+mn-cs"/>
              <a:sym typeface="Bebas" pitchFamily="2" charset="0"/>
            </a:endParaRPr>
          </a:p>
        </p:txBody>
      </p:sp>
      <p:sp>
        <p:nvSpPr>
          <p:cNvPr id="2" name="TextBox 48"/>
          <p:cNvSpPr txBox="1"/>
          <p:nvPr/>
        </p:nvSpPr>
        <p:spPr>
          <a:xfrm>
            <a:off x="953135" y="308610"/>
            <a:ext cx="11029315" cy="507365"/>
          </a:xfrm>
          <a:prstGeom prst="rect">
            <a:avLst/>
          </a:prstGeom>
          <a:noFill/>
        </p:spPr>
        <p:txBody>
          <a:bodyPr wrap="square" lIns="0" tIns="0" rIns="0" bIns="0" rtlCol="0">
            <a:spAutoFit/>
          </a:bodyPr>
          <a:lstStyle/>
          <a:p>
            <a:pPr lvl="0">
              <a:defRPr/>
            </a:pPr>
            <a:r>
              <a:rPr lang="zh-CN" altLang="en-US" sz="3300" b="1" dirty="0" err="1">
                <a:solidFill>
                  <a:schemeClr val="tx1">
                    <a:lumMod val="85000"/>
                    <a:lumOff val="15000"/>
                  </a:schemeClr>
                </a:solidFill>
                <a:sym typeface="+mn-ea"/>
              </a:rPr>
              <a:t>（三）</a:t>
            </a:r>
            <a:r>
              <a:rPr lang="en-US" altLang="zh-CN" sz="3300" b="1" dirty="0" err="1">
                <a:solidFill>
                  <a:schemeClr val="tx1">
                    <a:lumMod val="85000"/>
                    <a:lumOff val="15000"/>
                  </a:schemeClr>
                </a:solidFill>
                <a:sym typeface="+mn-ea"/>
              </a:rPr>
              <a:t>研发费用加计扣除优惠政策</a:t>
            </a:r>
            <a:r>
              <a:rPr lang="zh-CN" altLang="en-US" sz="3300" b="1" dirty="0" err="1">
                <a:solidFill>
                  <a:schemeClr val="tx1">
                    <a:lumMod val="85000"/>
                    <a:lumOff val="15000"/>
                  </a:schemeClr>
                </a:solidFill>
                <a:sym typeface="+mn-ea"/>
              </a:rPr>
              <a:t>可在</a:t>
            </a:r>
            <a:r>
              <a:rPr lang="en-US" altLang="zh-CN" sz="3300" b="1" dirty="0" err="1">
                <a:solidFill>
                  <a:schemeClr val="tx1">
                    <a:lumMod val="85000"/>
                    <a:lumOff val="15000"/>
                  </a:schemeClr>
                </a:solidFill>
                <a:sym typeface="+mn-ea"/>
              </a:rPr>
              <a:t>10</a:t>
            </a:r>
            <a:r>
              <a:rPr lang="zh-CN" altLang="en-US" sz="3300" b="1" dirty="0" err="1">
                <a:solidFill>
                  <a:schemeClr val="tx1">
                    <a:lumMod val="85000"/>
                    <a:lumOff val="15000"/>
                  </a:schemeClr>
                </a:solidFill>
                <a:sym typeface="+mn-ea"/>
              </a:rPr>
              <a:t>月份预缴申报享受</a:t>
            </a:r>
            <a:endParaRPr lang="zh-CN" altLang="en-US" sz="3300" b="1" dirty="0">
              <a:solidFill>
                <a:schemeClr val="tx1">
                  <a:lumMod val="85000"/>
                  <a:lumOff val="15000"/>
                </a:schemeClr>
              </a:solidFill>
              <a:sym typeface="+mn-ea"/>
            </a:endParaRPr>
          </a:p>
        </p:txBody>
      </p:sp>
      <p:sp>
        <p:nvSpPr>
          <p:cNvPr id="3" name="文本框 2"/>
          <p:cNvSpPr txBox="1"/>
          <p:nvPr/>
        </p:nvSpPr>
        <p:spPr>
          <a:xfrm>
            <a:off x="755403" y="1455187"/>
            <a:ext cx="11070837" cy="4338320"/>
          </a:xfrm>
          <a:prstGeom prst="rect">
            <a:avLst/>
          </a:prstGeom>
          <a:noFill/>
        </p:spPr>
        <p:txBody>
          <a:bodyPr wrap="square" rtlCol="0">
            <a:spAutoFit/>
          </a:bodyPr>
          <a:lstStyle/>
          <a:p>
            <a:pPr>
              <a:lnSpc>
                <a:spcPct val="150000"/>
              </a:lnSpc>
            </a:pPr>
            <a:r>
              <a:rPr lang="en-US" altLang="zh-CN" sz="2000" dirty="0">
                <a:latin typeface="+mn-ea"/>
                <a:sym typeface="+mn-ea"/>
              </a:rPr>
              <a:t>        </a:t>
            </a:r>
            <a:r>
              <a:rPr lang="en-US" altLang="zh-CN" sz="2000" dirty="0">
                <a:latin typeface="+mn-ea"/>
              </a:rPr>
              <a:t>2021</a:t>
            </a:r>
            <a:r>
              <a:rPr lang="zh-CN" altLang="en-US" sz="2000" dirty="0">
                <a:latin typeface="+mn-ea"/>
              </a:rPr>
              <a:t>年度，企业10月份预缴申报第3季度（按季预缴）或9月份（按月预缴）企业所得税时，可以自主选择就</a:t>
            </a:r>
            <a:r>
              <a:rPr lang="zh-CN" altLang="en-US" sz="2400" b="1" dirty="0">
                <a:solidFill>
                  <a:srgbClr val="FF0000"/>
                </a:solidFill>
                <a:latin typeface="+mn-ea"/>
              </a:rPr>
              <a:t>前三季度</a:t>
            </a:r>
            <a:r>
              <a:rPr lang="zh-CN" altLang="en-US" sz="2000" dirty="0">
                <a:latin typeface="+mn-ea"/>
              </a:rPr>
              <a:t>研发费用享受加计扣除优惠政策。</a:t>
            </a:r>
            <a:endParaRPr lang="zh-CN" altLang="en-US" sz="2000" dirty="0">
              <a:latin typeface="+mn-ea"/>
            </a:endParaRPr>
          </a:p>
          <a:p>
            <a:pPr>
              <a:lnSpc>
                <a:spcPct val="150000"/>
              </a:lnSpc>
            </a:pPr>
            <a:r>
              <a:rPr lang="en-US" altLang="zh-CN" sz="2000" dirty="0">
                <a:latin typeface="+mn-ea"/>
                <a:sym typeface="+mn-ea"/>
              </a:rPr>
              <a:t>        </a:t>
            </a:r>
            <a:r>
              <a:rPr lang="zh-CN" altLang="en-US" sz="2000" dirty="0">
                <a:latin typeface="+mn-ea"/>
              </a:rPr>
              <a:t>对10月份预缴申报期未选择享受优惠的，可以在2022年办理2021年度企业所得税汇算清缴时统一享受。</a:t>
            </a:r>
            <a:endParaRPr lang="zh-CN" altLang="en-US" sz="2000" dirty="0">
              <a:latin typeface="+mn-ea"/>
            </a:endParaRPr>
          </a:p>
          <a:p>
            <a:pPr>
              <a:lnSpc>
                <a:spcPct val="150000"/>
              </a:lnSpc>
            </a:pPr>
            <a:r>
              <a:rPr lang="en-US" altLang="zh-CN" sz="2000" dirty="0">
                <a:latin typeface="+mn-ea"/>
              </a:rPr>
              <a:t>        </a:t>
            </a:r>
            <a:r>
              <a:rPr lang="zh-CN" altLang="en-US" sz="2000" dirty="0">
                <a:latin typeface="+mn-ea"/>
              </a:rPr>
              <a:t>企业享受研发费用加计扣除政策采取“</a:t>
            </a:r>
            <a:r>
              <a:rPr lang="zh-CN" altLang="en-US" sz="2000" dirty="0">
                <a:solidFill>
                  <a:srgbClr val="FF0000"/>
                </a:solidFill>
                <a:latin typeface="+mn-ea"/>
              </a:rPr>
              <a:t>真实发生、自行判别、申报享受、相关资料留存备查</a:t>
            </a:r>
            <a:r>
              <a:rPr lang="zh-CN" altLang="en-US" sz="2000" dirty="0">
                <a:latin typeface="+mn-ea"/>
              </a:rPr>
              <a:t>”的办理方式，由企业依据实际发生的研发费用支出，自行计算加计扣除金额，填报《中华人民共和国企业所得税月（季）度预缴纳税申报表（A类）》享受税收优惠，并根据享受加计扣除优惠的研发费用情况（前三季度）填写《研发费用加计扣除优惠明细表》（A107012）。《研发费用加计扣除优惠明细表》（A107012）与政策规定的其他资料一并</a:t>
            </a:r>
            <a:r>
              <a:rPr lang="zh-CN" altLang="en-US" sz="2000" dirty="0">
                <a:solidFill>
                  <a:srgbClr val="FF0000"/>
                </a:solidFill>
                <a:latin typeface="+mn-ea"/>
              </a:rPr>
              <a:t>留存备查</a:t>
            </a:r>
            <a:r>
              <a:rPr lang="zh-CN" altLang="en-US" sz="2000" dirty="0">
                <a:latin typeface="+mn-ea"/>
              </a:rPr>
              <a:t>。</a:t>
            </a:r>
            <a:endParaRPr lang="zh-CN" altLang="en-US" sz="2000" dirty="0">
              <a:latin typeface="+mn-ea"/>
            </a:endParaRPr>
          </a:p>
        </p:txBody>
      </p:sp>
    </p:spTree>
  </p:cSld>
  <p:clrMapOvr>
    <a:masterClrMapping/>
  </p:clrMapOvr>
  <p:transition spd="slow">
    <p:comb/>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rot="1800000">
            <a:off x="2680653" y="1635589"/>
            <a:ext cx="8178981" cy="5918370"/>
          </a:xfrm>
          <a:custGeom>
            <a:avLst/>
            <a:gdLst>
              <a:gd name="connsiteX0" fmla="*/ 0 w 8178981"/>
              <a:gd name="connsiteY0" fmla="*/ 0 h 5913143"/>
              <a:gd name="connsiteX1" fmla="*/ 8178981 w 8178981"/>
              <a:gd name="connsiteY1" fmla="*/ 0 h 5913143"/>
              <a:gd name="connsiteX2" fmla="*/ 8178981 w 8178981"/>
              <a:gd name="connsiteY2" fmla="*/ 5913143 h 5913143"/>
              <a:gd name="connsiteX3" fmla="*/ 0 w 8178981"/>
              <a:gd name="connsiteY3" fmla="*/ 5913143 h 5913143"/>
              <a:gd name="connsiteX4" fmla="*/ 0 w 8178981"/>
              <a:gd name="connsiteY4" fmla="*/ 0 h 5913143"/>
              <a:gd name="connsiteX0-1" fmla="*/ 0 w 8178981"/>
              <a:gd name="connsiteY0-2" fmla="*/ 0 h 5918370"/>
              <a:gd name="connsiteX1-3" fmla="*/ 8178981 w 8178981"/>
              <a:gd name="connsiteY1-4" fmla="*/ 0 h 5918370"/>
              <a:gd name="connsiteX2-5" fmla="*/ 8178981 w 8178981"/>
              <a:gd name="connsiteY2-6" fmla="*/ 5913143 h 5918370"/>
              <a:gd name="connsiteX3-7" fmla="*/ 3465085 w 8178981"/>
              <a:gd name="connsiteY3-8" fmla="*/ 5918370 h 5918370"/>
              <a:gd name="connsiteX4-9" fmla="*/ 0 w 8178981"/>
              <a:gd name="connsiteY4-10" fmla="*/ 5913143 h 5918370"/>
              <a:gd name="connsiteX5" fmla="*/ 0 w 8178981"/>
              <a:gd name="connsiteY5" fmla="*/ 0 h 5918370"/>
              <a:gd name="connsiteX0-11" fmla="*/ 0 w 8178981"/>
              <a:gd name="connsiteY0-12" fmla="*/ 0 h 5918370"/>
              <a:gd name="connsiteX1-13" fmla="*/ 8178981 w 8178981"/>
              <a:gd name="connsiteY1-14" fmla="*/ 0 h 5918370"/>
              <a:gd name="connsiteX2-15" fmla="*/ 8178981 w 8178981"/>
              <a:gd name="connsiteY2-16" fmla="*/ 5913143 h 5918370"/>
              <a:gd name="connsiteX3-17" fmla="*/ 3465085 w 8178981"/>
              <a:gd name="connsiteY3-18" fmla="*/ 5918370 h 5918370"/>
              <a:gd name="connsiteX4-19" fmla="*/ 0 w 8178981"/>
              <a:gd name="connsiteY4-20" fmla="*/ 0 h 59183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178981" h="5918370">
                <a:moveTo>
                  <a:pt x="0" y="0"/>
                </a:moveTo>
                <a:lnTo>
                  <a:pt x="8178981" y="0"/>
                </a:lnTo>
                <a:lnTo>
                  <a:pt x="8178981" y="5913143"/>
                </a:lnTo>
                <a:lnTo>
                  <a:pt x="3465085" y="5918370"/>
                </a:lnTo>
                <a:lnTo>
                  <a:pt x="0" y="0"/>
                </a:lnTo>
                <a:close/>
              </a:path>
            </a:pathLst>
          </a:custGeom>
          <a:gradFill>
            <a:gsLst>
              <a:gs pos="0">
                <a:schemeClr val="bg1">
                  <a:lumMod val="50000"/>
                  <a:alpha val="44000"/>
                </a:schemeClr>
              </a:gs>
              <a:gs pos="75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pic>
        <p:nvPicPr>
          <p:cNvPr id="4" name="图片占位符 3"/>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rcRect l="19999" r="19999"/>
          <a:stretch>
            <a:fillRect/>
          </a:stretch>
        </p:blipFill>
        <p:spPr/>
      </p:pic>
      <p:sp>
        <p:nvSpPr>
          <p:cNvPr id="11" name="任意多边形 10"/>
          <p:cNvSpPr/>
          <p:nvPr/>
        </p:nvSpPr>
        <p:spPr>
          <a:xfrm>
            <a:off x="0" y="0"/>
            <a:ext cx="5696856" cy="6858000"/>
          </a:xfrm>
          <a:custGeom>
            <a:avLst/>
            <a:gdLst>
              <a:gd name="connsiteX0" fmla="*/ 0 w 5696856"/>
              <a:gd name="connsiteY0" fmla="*/ 0 h 6858000"/>
              <a:gd name="connsiteX1" fmla="*/ 4723147 w 5696856"/>
              <a:gd name="connsiteY1" fmla="*/ 0 h 6858000"/>
              <a:gd name="connsiteX2" fmla="*/ 4903966 w 5696856"/>
              <a:gd name="connsiteY2" fmla="*/ 297639 h 6858000"/>
              <a:gd name="connsiteX3" fmla="*/ 5696856 w 5696856"/>
              <a:gd name="connsiteY3" fmla="*/ 3429000 h 6858000"/>
              <a:gd name="connsiteX4" fmla="*/ 4745783 w 5696856"/>
              <a:gd name="connsiteY4" fmla="*/ 6835470 h 6858000"/>
              <a:gd name="connsiteX5" fmla="*/ 4731339 w 5696856"/>
              <a:gd name="connsiteY5" fmla="*/ 6858000 h 6858000"/>
              <a:gd name="connsiteX6" fmla="*/ 0 w 569685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6856" h="6858000">
                <a:moveTo>
                  <a:pt x="0" y="0"/>
                </a:moveTo>
                <a:lnTo>
                  <a:pt x="4723147" y="0"/>
                </a:lnTo>
                <a:lnTo>
                  <a:pt x="4903966" y="297639"/>
                </a:lnTo>
                <a:cubicBezTo>
                  <a:pt x="5409628" y="1228478"/>
                  <a:pt x="5696856" y="2295196"/>
                  <a:pt x="5696856" y="3429000"/>
                </a:cubicBezTo>
                <a:cubicBezTo>
                  <a:pt x="5696856" y="4676186"/>
                  <a:pt x="5349311" y="5842198"/>
                  <a:pt x="4745783" y="6835470"/>
                </a:cubicBezTo>
                <a:lnTo>
                  <a:pt x="4731339" y="6858000"/>
                </a:lnTo>
                <a:lnTo>
                  <a:pt x="0" y="6858000"/>
                </a:lnTo>
                <a:close/>
              </a:path>
            </a:pathLst>
          </a:cu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7" name="文本框 6"/>
          <p:cNvSpPr txBox="1"/>
          <p:nvPr/>
        </p:nvSpPr>
        <p:spPr>
          <a:xfrm>
            <a:off x="6219369" y="2765302"/>
            <a:ext cx="5285445" cy="645160"/>
          </a:xfrm>
          <a:prstGeom prst="rect">
            <a:avLst/>
          </a:prstGeom>
          <a:noFill/>
        </p:spPr>
        <p:txBody>
          <a:bodyPr wrap="square" rtlCol="0">
            <a:spAutoFit/>
            <a:scene3d>
              <a:camera prst="orthographicFront"/>
              <a:lightRig rig="threePt" dir="t"/>
            </a:scene3d>
            <a:sp3d contourW="12700"/>
          </a:bodyPr>
          <a:lstStyle/>
          <a:p>
            <a:pPr lvl="0" algn="ctr">
              <a:defRPr/>
            </a:pPr>
            <a:r>
              <a:rPr lang="zh-CN" altLang="en-US" sz="3600" b="1" dirty="0">
                <a:solidFill>
                  <a:prstClr val="black">
                    <a:lumMod val="85000"/>
                    <a:lumOff val="15000"/>
                  </a:prstClr>
                </a:solidFill>
                <a:latin typeface="微软雅黑" panose="020B0503020204020204" pitchFamily="34" charset="-122"/>
                <a:sym typeface="+mn-ea"/>
              </a:rPr>
              <a:t>优惠享受要点及相关条件</a:t>
            </a:r>
            <a:endParaRPr lang="zh-CN" altLang="en-US" sz="3600" b="1" dirty="0">
              <a:solidFill>
                <a:prstClr val="black">
                  <a:lumMod val="85000"/>
                  <a:lumOff val="15000"/>
                </a:prstClr>
              </a:solidFill>
              <a:latin typeface="微软雅黑" panose="020B0503020204020204" pitchFamily="34" charset="-122"/>
              <a:sym typeface="+mn-ea"/>
            </a:endParaRPr>
          </a:p>
        </p:txBody>
      </p:sp>
      <p:sp>
        <p:nvSpPr>
          <p:cNvPr id="17" name="文本框 16"/>
          <p:cNvSpPr txBox="1"/>
          <p:nvPr/>
        </p:nvSpPr>
        <p:spPr>
          <a:xfrm>
            <a:off x="1617584" y="2427238"/>
            <a:ext cx="2814716" cy="193802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spcBef>
                <a:spcPts val="0"/>
              </a:spcBef>
              <a:spcAft>
                <a:spcPts val="0"/>
              </a:spcAft>
              <a:buClrTx/>
              <a:buSzTx/>
              <a:buFontTx/>
              <a:buNone/>
              <a:defRPr/>
            </a:pPr>
            <a:r>
              <a:rPr kumimoji="0" lang="en-US" altLang="zh-CN" sz="6000" b="1" i="0" u="none" strike="noStrike" kern="1200" cap="none" spc="0" normalizeH="0" baseline="0" noProof="0" dirty="0">
                <a:ln>
                  <a:noFill/>
                </a:ln>
                <a:solidFill>
                  <a:schemeClr val="bg1"/>
                </a:solidFill>
                <a:effectLst/>
                <a:uLnTx/>
                <a:uFillTx/>
                <a:ea typeface="微软雅黑" panose="020B0503020204020204" pitchFamily="34" charset="-122"/>
                <a:cs typeface="+mn-cs"/>
              </a:rPr>
              <a:t>PART </a:t>
            </a:r>
            <a:r>
              <a:rPr kumimoji="0" lang="en-US" altLang="zh-CN" sz="6000" b="1" i="0" u="none" strike="noStrike" kern="1200" cap="none" spc="0" normalizeH="0" baseline="0" noProof="0" dirty="0" smtClean="0">
                <a:ln>
                  <a:noFill/>
                </a:ln>
                <a:solidFill>
                  <a:schemeClr val="bg1"/>
                </a:solidFill>
                <a:effectLst/>
                <a:uLnTx/>
                <a:uFillTx/>
                <a:ea typeface="微软雅黑" panose="020B0503020204020204" pitchFamily="34" charset="-122"/>
                <a:cs typeface="+mn-cs"/>
              </a:rPr>
              <a:t>03</a:t>
            </a:r>
            <a:endParaRPr kumimoji="0" lang="en-US" altLang="zh-CN" sz="6000" b="1" i="0" u="none" strike="noStrike" kern="1200" cap="none" spc="0" normalizeH="0" baseline="0" noProof="0" dirty="0">
              <a:ln>
                <a:noFill/>
              </a:ln>
              <a:solidFill>
                <a:schemeClr val="bg1"/>
              </a:solidFill>
              <a:effectLst/>
              <a:uLnTx/>
              <a:uFillTx/>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1" grpId="0" bldLvl="0" animBg="1"/>
      <p:bldP spid="7" grpId="0"/>
      <p:bldP spid="17" grpId="0"/>
    </p:bldLst>
  </p:timing>
</p:sld>
</file>

<file path=ppt/tags/tag1.xml><?xml version="1.0" encoding="utf-8"?>
<p:tagLst xmlns:p="http://schemas.openxmlformats.org/presentationml/2006/main">
  <p:tag name="ISPRING_PRESENTATION_TITLE" val="PowerPoint 演示文稿"/>
</p:tagLst>
</file>

<file path=ppt/theme/theme1.xml><?xml version="1.0" encoding="utf-8"?>
<a:theme xmlns:a="http://schemas.openxmlformats.org/drawingml/2006/main" name="包图主题2">
  <a:themeElements>
    <a:clrScheme name="Office">
      <a:dk1>
        <a:srgbClr val="000000"/>
      </a:dk1>
      <a:lt1>
        <a:srgbClr val="FFFFFF"/>
      </a:lt1>
      <a:dk2>
        <a:srgbClr val="778495"/>
      </a:dk2>
      <a:lt2>
        <a:srgbClr val="F0F0F0"/>
      </a:lt2>
      <a:accent1>
        <a:srgbClr val="5A889E"/>
      </a:accent1>
      <a:accent2>
        <a:srgbClr val="00A8A7"/>
      </a:accent2>
      <a:accent3>
        <a:srgbClr val="5A6C90"/>
      </a:accent3>
      <a:accent4>
        <a:srgbClr val="434F5A"/>
      </a:accent4>
      <a:accent5>
        <a:srgbClr val="A5A5A5"/>
      </a:accent5>
      <a:accent6>
        <a:srgbClr val="44546A"/>
      </a:accent6>
      <a:hlink>
        <a:srgbClr val="5A889E"/>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5A889E"/>
    </a:accent1>
    <a:accent2>
      <a:srgbClr val="00A8A7"/>
    </a:accent2>
    <a:accent3>
      <a:srgbClr val="5A6C90"/>
    </a:accent3>
    <a:accent4>
      <a:srgbClr val="434F5A"/>
    </a:accent4>
    <a:accent5>
      <a:srgbClr val="A5A5A5"/>
    </a:accent5>
    <a:accent6>
      <a:srgbClr val="44546A"/>
    </a:accent6>
    <a:hlink>
      <a:srgbClr val="5A889E"/>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包图主题2</Template>
  <TotalTime>0</TotalTime>
  <Words>5161</Words>
  <Application>WPS 演示</Application>
  <PresentationFormat>自定义</PresentationFormat>
  <Paragraphs>289</Paragraphs>
  <Slides>26</Slides>
  <Notes>26</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26</vt:i4>
      </vt:variant>
    </vt:vector>
  </HeadingPairs>
  <TitlesOfParts>
    <vt:vector size="45" baseType="lpstr">
      <vt:lpstr>Arial</vt:lpstr>
      <vt:lpstr>宋体</vt:lpstr>
      <vt:lpstr>Wingdings</vt:lpstr>
      <vt:lpstr>微软雅黑</vt:lpstr>
      <vt:lpstr>Calibri</vt:lpstr>
      <vt:lpstr>Arial</vt:lpstr>
      <vt:lpstr>方正黑体简体</vt:lpstr>
      <vt:lpstr>Bebas</vt:lpstr>
      <vt:lpstr>Arial Unicode MS</vt:lpstr>
      <vt:lpstr>等线</vt:lpstr>
      <vt:lpstr>仿宋</vt:lpstr>
      <vt:lpstr>等线</vt:lpstr>
      <vt:lpstr>Times New Roman</vt:lpstr>
      <vt:lpstr>Segoe</vt:lpstr>
      <vt:lpstr>Segoe</vt:lpstr>
      <vt:lpstr>楷体</vt:lpstr>
      <vt:lpstr>等线</vt:lpstr>
      <vt:lpstr>Segoe Print</vt:lpstr>
      <vt:lpstr>包图主题2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宾雪</dc:creator>
  <cp:lastModifiedBy>Administrator</cp:lastModifiedBy>
  <cp:revision>196</cp:revision>
  <dcterms:created xsi:type="dcterms:W3CDTF">2017-07-28T01:09:00Z</dcterms:created>
  <dcterms:modified xsi:type="dcterms:W3CDTF">2021-09-22T05:10:33Z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2052-11.8.2.10158</vt:lpwstr>
  </property>
</Properties>
</file>