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38"/>
  </p:notesMasterIdLst>
  <p:handoutMasterIdLst>
    <p:handoutMasterId r:id="rId39"/>
  </p:handoutMasterIdLst>
  <p:sldIdLst>
    <p:sldId id="256" r:id="rId4"/>
    <p:sldId id="287" r:id="rId5"/>
    <p:sldId id="290" r:id="rId6"/>
    <p:sldId id="289" r:id="rId7"/>
    <p:sldId id="291"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10" r:id="rId23"/>
    <p:sldId id="311" r:id="rId24"/>
    <p:sldId id="312" r:id="rId25"/>
    <p:sldId id="313" r:id="rId26"/>
    <p:sldId id="314" r:id="rId27"/>
    <p:sldId id="315" r:id="rId28"/>
    <p:sldId id="316" r:id="rId29"/>
    <p:sldId id="317" r:id="rId30"/>
    <p:sldId id="318" r:id="rId31"/>
    <p:sldId id="319" r:id="rId32"/>
    <p:sldId id="320" r:id="rId33"/>
    <p:sldId id="321" r:id="rId34"/>
    <p:sldId id="322" r:id="rId35"/>
    <p:sldId id="324" r:id="rId36"/>
    <p:sldId id="259" r:id="rId37"/>
  </p:sldIdLst>
  <p:sldSz cx="12192000" cy="6858000"/>
  <p:notesSz cx="6858000" cy="9144000"/>
  <p:custDataLst>
    <p:tags r:id="rId4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A4DE"/>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p:cViewPr>
        <p:scale>
          <a:sx n="66" d="100"/>
          <a:sy n="66" d="100"/>
        </p:scale>
        <p:origin x="-2382" y="-1146"/>
      </p:cViewPr>
      <p:guideLst>
        <p:guide orient="horz" pos="2242"/>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3" Type="http://schemas.openxmlformats.org/officeDocument/2006/relationships/tags" Target="tags/tag105.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1.xml"/><Relationship Id="rId39" Type="http://schemas.openxmlformats.org/officeDocument/2006/relationships/handoutMaster" Target="handoutMasters/handoutMaster1.xml"/><Relationship Id="rId38" Type="http://schemas.openxmlformats.org/officeDocument/2006/relationships/notesMaster" Target="notesMasters/notesMaster1.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阿里巴巴普惠体" panose="00020600040101010101" charset="-122"/>
              <a:ea typeface="阿里巴巴普惠体" panose="00020600040101010101" charset="-122"/>
              <a:cs typeface="阿里巴巴普惠体" panose="00020600040101010101"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阿里巴巴普惠体" panose="00020600040101010101" charset="-122"/>
              </a:rPr>
            </a:fld>
            <a:endParaRPr lang="zh-CN" altLang="en-US">
              <a:cs typeface="阿里巴巴普惠体" panose="00020600040101010101"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阿里巴巴普惠体" panose="00020600040101010101" charset="-122"/>
              <a:ea typeface="阿里巴巴普惠体" panose="00020600040101010101" charset="-122"/>
              <a:cs typeface="阿里巴巴普惠体" panose="00020600040101010101"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阿里巴巴普惠体" panose="00020600040101010101" charset="-122"/>
              </a:rPr>
            </a:fld>
            <a:endParaRPr lang="zh-CN" altLang="en-US">
              <a:cs typeface="阿里巴巴普惠体" panose="00020600040101010101"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阿里巴巴普惠体" panose="00020600040101010101" charset="-122"/>
                <a:ea typeface="阿里巴巴普惠体" panose="00020600040101010101" charset="-122"/>
                <a:cs typeface="阿里巴巴普惠体" panose="00020600040101010101"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阿里巴巴普惠体" panose="00020600040101010101" charset="-122"/>
                <a:ea typeface="阿里巴巴普惠体" panose="00020600040101010101" charset="-122"/>
                <a:cs typeface="阿里巴巴普惠体" panose="00020600040101010101" charset="-122"/>
              </a:defRPr>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阿里巴巴普惠体" panose="00020600040101010101" charset="-122"/>
                <a:ea typeface="阿里巴巴普惠体" panose="00020600040101010101" charset="-122"/>
                <a:cs typeface="阿里巴巴普惠体" panose="00020600040101010101"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阿里巴巴普惠体" panose="00020600040101010101" charset="-122"/>
                <a:ea typeface="阿里巴巴普惠体" panose="00020600040101010101" charset="-122"/>
                <a:cs typeface="阿里巴巴普惠体" panose="00020600040101010101" charset="-122"/>
              </a:defRPr>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阿里巴巴普惠体" panose="00020600040101010101" charset="-122"/>
        <a:ea typeface="阿里巴巴普惠体" panose="00020600040101010101" charset="-122"/>
        <a:cs typeface="阿里巴巴普惠体" panose="00020600040101010101" charset="-122"/>
      </a:defRPr>
    </a:lvl1pPr>
    <a:lvl2pPr marL="457200" algn="l" defTabSz="914400" rtl="0" eaLnBrk="1" latinLnBrk="0" hangingPunct="1">
      <a:defRPr sz="1200" kern="1200">
        <a:solidFill>
          <a:schemeClr val="tx1"/>
        </a:solidFill>
        <a:latin typeface="阿里巴巴普惠体" panose="00020600040101010101" charset="-122"/>
        <a:ea typeface="阿里巴巴普惠体" panose="00020600040101010101" charset="-122"/>
        <a:cs typeface="阿里巴巴普惠体" panose="00020600040101010101" charset="-122"/>
      </a:defRPr>
    </a:lvl2pPr>
    <a:lvl3pPr marL="914400" algn="l" defTabSz="914400" rtl="0" eaLnBrk="1" latinLnBrk="0" hangingPunct="1">
      <a:defRPr sz="1200" kern="1200">
        <a:solidFill>
          <a:schemeClr val="tx1"/>
        </a:solidFill>
        <a:latin typeface="阿里巴巴普惠体" panose="00020600040101010101" charset="-122"/>
        <a:ea typeface="阿里巴巴普惠体" panose="00020600040101010101" charset="-122"/>
        <a:cs typeface="阿里巴巴普惠体" panose="00020600040101010101" charset="-122"/>
      </a:defRPr>
    </a:lvl3pPr>
    <a:lvl4pPr marL="1371600" algn="l" defTabSz="914400" rtl="0" eaLnBrk="1" latinLnBrk="0" hangingPunct="1">
      <a:defRPr sz="1200" kern="1200">
        <a:solidFill>
          <a:schemeClr val="tx1"/>
        </a:solidFill>
        <a:latin typeface="阿里巴巴普惠体" panose="00020600040101010101" charset="-122"/>
        <a:ea typeface="阿里巴巴普惠体" panose="00020600040101010101" charset="-122"/>
        <a:cs typeface="阿里巴巴普惠体" panose="00020600040101010101" charset="-122"/>
      </a:defRPr>
    </a:lvl4pPr>
    <a:lvl5pPr marL="1828800" algn="l" defTabSz="914400" rtl="0" eaLnBrk="1" latinLnBrk="0" hangingPunct="1">
      <a:defRPr sz="1200" kern="1200">
        <a:solidFill>
          <a:schemeClr val="tx1"/>
        </a:solidFill>
        <a:latin typeface="阿里巴巴普惠体" panose="00020600040101010101" charset="-122"/>
        <a:ea typeface="阿里巴巴普惠体" panose="00020600040101010101" charset="-122"/>
        <a:cs typeface="阿里巴巴普惠体" panose="00020600040101010101"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9.xml"/><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64.xml"/><Relationship Id="rId5" Type="http://schemas.openxmlformats.org/officeDocument/2006/relationships/tags" Target="../tags/tag63.xml"/><Relationship Id="rId4" Type="http://schemas.openxmlformats.org/officeDocument/2006/relationships/tags" Target="../tags/tag62.xml"/><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37.xml"/><Relationship Id="rId8" Type="http://schemas.openxmlformats.org/officeDocument/2006/relationships/tags" Target="../tags/tag36.xml"/><Relationship Id="rId7" Type="http://schemas.openxmlformats.org/officeDocument/2006/relationships/tags" Target="../tags/tag35.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0"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4" Type="http://schemas.openxmlformats.org/officeDocument/2006/relationships/tags" Target="../tags/tag44.xml"/><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50.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11" name="TextBox 10"/>
          <p:cNvSpPr txBox="1"/>
          <p:nvPr userDrawn="1"/>
        </p:nvSpPr>
        <p:spPr>
          <a:xfrm>
            <a:off x="572391" y="6739570"/>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black"/>
                </a:solidFill>
                <a:effectLst/>
                <a:uLnTx/>
                <a:uFillTx/>
                <a:hlinkClick r:id="rId10"/>
              </a:rPr>
              <a:t>PPT</a:t>
            </a:r>
            <a:r>
              <a:rPr kumimoji="0" lang="zh-CN" altLang="en-US" sz="100" b="0" i="0" u="none" strike="noStrike" kern="0" cap="none" spc="0" normalizeH="0" baseline="0" noProof="0" dirty="0" smtClean="0">
                <a:ln>
                  <a:noFill/>
                </a:ln>
                <a:solidFill>
                  <a:prstClr val="black"/>
                </a:solidFill>
                <a:effectLst/>
                <a:uLnTx/>
                <a:uFillTx/>
                <a:hlinkClick r:id="rId10"/>
              </a:rPr>
              <a:t>模板</a:t>
            </a:r>
            <a:r>
              <a:rPr kumimoji="0" lang="zh-CN" altLang="en-US" sz="100" b="0" i="0" u="none" strike="noStrike" kern="0" cap="none" spc="0" normalizeH="0" baseline="0" noProof="0" dirty="0" smtClean="0">
                <a:ln>
                  <a:noFill/>
                </a:ln>
                <a:solidFill>
                  <a:prstClr val="black"/>
                </a:solidFill>
                <a:effectLst/>
                <a:uLnTx/>
                <a:uFillTx/>
              </a:rPr>
              <a:t> </a:t>
            </a:r>
            <a:r>
              <a:rPr kumimoji="0" lang="en-US" altLang="zh-CN" sz="100" b="0" i="0" u="none" strike="noStrike" kern="0" cap="none" spc="0" normalizeH="0" baseline="0" noProof="0" dirty="0" smtClean="0">
                <a:ln>
                  <a:noFill/>
                </a:ln>
                <a:solidFill>
                  <a:prstClr val="black"/>
                </a:solidFill>
                <a:effectLst/>
                <a:uLnTx/>
                <a:uFillTx/>
              </a:rPr>
              <a:t>http://www.1ppt.com/moban/</a:t>
            </a:r>
            <a:r>
              <a:rPr kumimoji="0" lang="zh-CN" altLang="en-US" sz="100" b="0" i="0" u="none" strike="noStrike" kern="0" cap="none" spc="0" normalizeH="0" baseline="0" noProof="0" dirty="0" smtClean="0">
                <a:ln>
                  <a:noFill/>
                </a:ln>
                <a:solidFill>
                  <a:prstClr val="black"/>
                </a:solidFill>
                <a:effectLst/>
                <a:uLnTx/>
                <a:uFillTx/>
              </a:rPr>
              <a:t> </a:t>
            </a:r>
            <a:endParaRPr kumimoji="0" lang="en-US" altLang="zh-CN" sz="100" b="0" i="0" u="none" strike="noStrike" kern="0" cap="none" spc="0" normalizeH="0" baseline="0" noProof="0" dirty="0" smtClean="0">
              <a:ln>
                <a:noFill/>
              </a:ln>
              <a:solidFill>
                <a:prstClr val="black"/>
              </a:solidFill>
              <a:effectLst/>
              <a:uLnTx/>
              <a:uFillTx/>
            </a:endParaRP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70.xml"/><Relationship Id="rId17" Type="http://schemas.openxmlformats.org/officeDocument/2006/relationships/tags" Target="../tags/tag69.xml"/><Relationship Id="rId16" Type="http://schemas.openxmlformats.org/officeDocument/2006/relationships/tags" Target="../tags/tag68.xml"/><Relationship Id="rId15" Type="http://schemas.openxmlformats.org/officeDocument/2006/relationships/tags" Target="../tags/tag67.xml"/><Relationship Id="rId14" Type="http://schemas.openxmlformats.org/officeDocument/2006/relationships/tags" Target="../tags/tag66.xml"/><Relationship Id="rId13" Type="http://schemas.openxmlformats.org/officeDocument/2006/relationships/tags" Target="../tags/tag65.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mj-ea"/>
                <a:ea typeface="+mj-ea"/>
                <a:cs typeface="阿里巴巴普惠体"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mj-ea"/>
                <a:ea typeface="+mj-ea"/>
                <a:cs typeface="阿里巴巴普惠体" panose="00020600040101010101"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mj-ea"/>
                <a:ea typeface="+mj-ea"/>
                <a:cs typeface="阿里巴巴普惠体" panose="00020600040101010101" charset="-122"/>
              </a:defRPr>
            </a:lvl1pPr>
          </a:lstStyle>
          <a:p>
            <a:fld id="{49AE70B2-8BF9-45C0-BB95-33D1B9D3A854}" type="slidenum">
              <a:rPr lang="zh-CN" altLang="en-US" smtClean="0"/>
            </a:fld>
            <a:endParaRPr lang="zh-CN" altLang="en-US" dirty="0"/>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ea"/>
          <a:ea typeface="+mj-ea"/>
          <a:cs typeface="阿里巴巴普惠体" panose="00020600040101010101" charset="-122"/>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j-ea"/>
          <a:ea typeface="+mj-ea"/>
          <a:cs typeface="阿里巴巴普惠体" panose="00020600040101010101" charset="-122"/>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j-ea"/>
          <a:ea typeface="+mj-ea"/>
          <a:cs typeface="阿里巴巴普惠体" panose="00020600040101010101" charset="-122"/>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j-ea"/>
          <a:ea typeface="+mj-ea"/>
          <a:cs typeface="阿里巴巴普惠体" panose="00020600040101010101" charset="-122"/>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j-ea"/>
          <a:ea typeface="+mj-ea"/>
          <a:cs typeface="阿里巴巴普惠体" panose="00020600040101010101" charset="-122"/>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j-ea"/>
          <a:ea typeface="+mj-ea"/>
          <a:cs typeface="阿里巴巴普惠体" panose="00020600040101010101" charset="-12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7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0.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1.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3.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84.xml"/><Relationship Id="rId2" Type="http://schemas.openxmlformats.org/officeDocument/2006/relationships/image" Target="../media/image5.jpeg"/><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5.xml"/><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6.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7.xml"/><Relationship Id="rId1"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8.xml"/><Relationship Id="rId1" Type="http://schemas.openxmlformats.org/officeDocument/2006/relationships/image" Target="../media/image2.png"/></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89.xml"/><Relationship Id="rId2" Type="http://schemas.openxmlformats.org/officeDocument/2006/relationships/image" Target="../media/image2.png"/><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72.xml"/><Relationship Id="rId2" Type="http://schemas.openxmlformats.org/officeDocument/2006/relationships/image" Target="../media/image2.png"/><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0.xml"/><Relationship Id="rId1"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1.xml"/><Relationship Id="rId1"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2.xml"/><Relationship Id="rId1"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4.xml"/><Relationship Id="rId1"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6.xml"/><Relationship Id="rId1"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7.xml"/><Relationship Id="rId1"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8.xml"/><Relationship Id="rId1"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9.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73.xml"/><Relationship Id="rId2" Type="http://schemas.openxmlformats.org/officeDocument/2006/relationships/image" Target="../media/image2.png"/><Relationship Id="rId1"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0.xml"/><Relationship Id="rId1"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1.xml"/><Relationship Id="rId1"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2.xml"/><Relationship Id="rId1"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3.xml"/><Relationship Id="rId1" Type="http://schemas.openxmlformats.org/officeDocument/2006/relationships/image" Target="../media/image2.png"/></Relationships>
</file>

<file path=ppt/slides/_rels/slide3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04.xml"/><Relationship Id="rId2" Type="http://schemas.openxmlformats.org/officeDocument/2006/relationships/image" Target="../media/image2.png"/><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4.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5.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6.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7.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78.xml"/><Relationship Id="rId2" Type="http://schemas.openxmlformats.org/officeDocument/2006/relationships/image" Target="../media/image4.jpe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9.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3559910"/>
            <a:ext cx="12192000" cy="3395509"/>
            <a:chOff x="0" y="3294"/>
            <a:chExt cx="19200" cy="6348"/>
          </a:xfrm>
        </p:grpSpPr>
        <p:pic>
          <p:nvPicPr>
            <p:cNvPr id="4" name="图片 3" descr="wave_colorf_spect13"/>
            <p:cNvPicPr>
              <a:picLocks noChangeAspect="1"/>
            </p:cNvPicPr>
            <p:nvPr/>
          </p:nvPicPr>
          <p:blipFill>
            <a:blip r:embed="rId1" cstate="screen"/>
            <a:srcRect b="33553"/>
            <a:stretch>
              <a:fillRect/>
            </a:stretch>
          </p:blipFill>
          <p:spPr>
            <a:xfrm>
              <a:off x="0" y="3294"/>
              <a:ext cx="19200" cy="6348"/>
            </a:xfrm>
            <a:prstGeom prst="rect">
              <a:avLst/>
            </a:prstGeom>
          </p:spPr>
        </p:pic>
        <p:sp>
          <p:nvSpPr>
            <p:cNvPr id="5" name="矩形 4"/>
            <p:cNvSpPr/>
            <p:nvPr/>
          </p:nvSpPr>
          <p:spPr>
            <a:xfrm>
              <a:off x="11906" y="7112"/>
              <a:ext cx="6023" cy="5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7" name="组合 6"/>
          <p:cNvGrpSpPr/>
          <p:nvPr/>
        </p:nvGrpSpPr>
        <p:grpSpPr>
          <a:xfrm>
            <a:off x="11663680" y="2932430"/>
            <a:ext cx="95250" cy="962025"/>
            <a:chOff x="18243" y="5368"/>
            <a:chExt cx="150" cy="1515"/>
          </a:xfrm>
          <a:solidFill>
            <a:schemeClr val="bg1">
              <a:lumMod val="85000"/>
            </a:schemeClr>
          </a:solidFill>
        </p:grpSpPr>
        <p:sp>
          <p:nvSpPr>
            <p:cNvPr id="31" name="椭圆 30"/>
            <p:cNvSpPr/>
            <p:nvPr/>
          </p:nvSpPr>
          <p:spPr>
            <a:xfrm>
              <a:off x="18243" y="5368"/>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39" name="椭圆 38"/>
            <p:cNvSpPr/>
            <p:nvPr/>
          </p:nvSpPr>
          <p:spPr>
            <a:xfrm>
              <a:off x="18243" y="582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1" name="椭圆 40"/>
            <p:cNvSpPr/>
            <p:nvPr/>
          </p:nvSpPr>
          <p:spPr>
            <a:xfrm>
              <a:off x="18243" y="6278"/>
              <a:ext cx="151" cy="151"/>
            </a:xfrm>
            <a:prstGeom prst="ellips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2" name="椭圆 41"/>
            <p:cNvSpPr/>
            <p:nvPr/>
          </p:nvSpPr>
          <p:spPr>
            <a:xfrm>
              <a:off x="18243" y="673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grpSp>
      <p:grpSp>
        <p:nvGrpSpPr>
          <p:cNvPr id="13" name="组合 12"/>
          <p:cNvGrpSpPr/>
          <p:nvPr/>
        </p:nvGrpSpPr>
        <p:grpSpPr>
          <a:xfrm>
            <a:off x="1337310" y="2005330"/>
            <a:ext cx="9518015" cy="3196590"/>
            <a:chOff x="2196" y="3379"/>
            <a:chExt cx="14989" cy="5034"/>
          </a:xfrm>
        </p:grpSpPr>
        <p:sp>
          <p:nvSpPr>
            <p:cNvPr id="10" name="文本框 17"/>
            <p:cNvSpPr txBox="1"/>
            <p:nvPr/>
          </p:nvSpPr>
          <p:spPr>
            <a:xfrm>
              <a:off x="2196" y="3379"/>
              <a:ext cx="14989" cy="3153"/>
            </a:xfrm>
            <a:prstGeom prst="rect">
              <a:avLst/>
            </a:prstGeom>
            <a:noFill/>
          </p:spPr>
          <p:txBody>
            <a:bodyPr wrap="square" rtlCol="0">
              <a:spAutoFit/>
            </a:bodyPr>
            <a:lstStyle/>
            <a:p>
              <a:pPr algn="ctr" fontAlgn="auto">
                <a:lnSpc>
                  <a:spcPct val="115000"/>
                </a:lnSpc>
              </a:pPr>
              <a:r>
                <a:rPr lang="zh-CN" altLang="en-US" sz="5400" dirty="0">
                  <a:solidFill>
                    <a:schemeClr val="tx1">
                      <a:lumMod val="75000"/>
                      <a:lumOff val="25000"/>
                    </a:schemeClr>
                  </a:solidFill>
                  <a:cs typeface="+mn-ea"/>
                  <a:sym typeface="+mn-lt"/>
                </a:rPr>
                <a:t>退役士兵和重点群体创业就业</a:t>
              </a:r>
              <a:endParaRPr lang="zh-CN" altLang="en-US" sz="5400" dirty="0">
                <a:solidFill>
                  <a:schemeClr val="tx1">
                    <a:lumMod val="75000"/>
                    <a:lumOff val="25000"/>
                  </a:schemeClr>
                </a:solidFill>
                <a:cs typeface="+mn-ea"/>
                <a:sym typeface="+mn-lt"/>
              </a:endParaRPr>
            </a:p>
            <a:p>
              <a:pPr algn="ctr" fontAlgn="auto">
                <a:lnSpc>
                  <a:spcPct val="115000"/>
                </a:lnSpc>
              </a:pPr>
              <a:r>
                <a:rPr lang="zh-CN" altLang="en-US" sz="5400" dirty="0" smtClean="0">
                  <a:solidFill>
                    <a:srgbClr val="3FA4DE"/>
                  </a:solidFill>
                  <a:cs typeface="+mn-ea"/>
                  <a:sym typeface="+mn-lt"/>
                </a:rPr>
                <a:t>税收优惠政策介绍</a:t>
              </a:r>
              <a:endParaRPr lang="zh-CN" altLang="en-US" sz="5400" dirty="0" smtClean="0">
                <a:solidFill>
                  <a:srgbClr val="3FA4DE"/>
                </a:solidFill>
                <a:cs typeface="+mn-ea"/>
                <a:sym typeface="+mn-lt"/>
              </a:endParaRPr>
            </a:p>
          </p:txBody>
        </p:sp>
        <p:sp>
          <p:nvSpPr>
            <p:cNvPr id="12" name="矩形 14"/>
            <p:cNvSpPr/>
            <p:nvPr/>
          </p:nvSpPr>
          <p:spPr>
            <a:xfrm>
              <a:off x="9380" y="6665"/>
              <a:ext cx="620" cy="1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cs typeface="+mn-ea"/>
                <a:sym typeface="+mn-lt"/>
              </a:endParaRPr>
            </a:p>
          </p:txBody>
        </p:sp>
        <p:sp>
          <p:nvSpPr>
            <p:cNvPr id="20" name="文本框 19"/>
            <p:cNvSpPr txBox="1"/>
            <p:nvPr/>
          </p:nvSpPr>
          <p:spPr>
            <a:xfrm>
              <a:off x="6357" y="7688"/>
              <a:ext cx="6667" cy="725"/>
            </a:xfrm>
            <a:prstGeom prst="rect">
              <a:avLst/>
            </a:prstGeom>
            <a:noFill/>
            <a:ln>
              <a:noFill/>
            </a:ln>
          </p:spPr>
          <p:txBody>
            <a:bodyPr wrap="square" rtlCol="0">
              <a:spAutoFit/>
            </a:bodyPr>
            <a:lstStyle>
              <a:defPPr>
                <a:defRPr lang="zh-CN"/>
              </a:defPPr>
              <a:lvl1pPr>
                <a:defRPr sz="2400" spc="-150">
                  <a:ln w="38100">
                    <a:noFill/>
                  </a:ln>
                  <a:solidFill>
                    <a:srgbClr val="D53D2A"/>
                  </a:solidFill>
                  <a:effectLst>
                    <a:outerShdw blurRad="127000" dist="127000" dir="5400000" algn="t" rotWithShape="0">
                      <a:srgbClr val="D53D2A">
                        <a:alpha val="20000"/>
                      </a:srgbClr>
                    </a:outerShdw>
                  </a:effectLst>
                  <a:latin typeface="+mj-ea"/>
                  <a:ea typeface="+mj-ea"/>
                </a:defRPr>
              </a:lvl1pPr>
            </a:lstStyle>
            <a:p>
              <a:pPr algn="ctr"/>
              <a:r>
                <a:rPr lang="zh-CN" altLang="en-US" spc="0" dirty="0">
                  <a:solidFill>
                    <a:schemeClr val="tx1">
                      <a:lumMod val="75000"/>
                      <a:lumOff val="25000"/>
                    </a:schemeClr>
                  </a:solidFill>
                  <a:effectLst/>
                  <a:latin typeface="+mn-lt"/>
                  <a:ea typeface="+mn-ea"/>
                  <a:cs typeface="+mn-ea"/>
                  <a:sym typeface="+mn-lt"/>
                </a:rPr>
                <a:t>国家税务总局广州市税务局</a:t>
              </a:r>
              <a:endParaRPr lang="zh-CN" altLang="en-US" spc="0" dirty="0">
                <a:solidFill>
                  <a:schemeClr val="tx1">
                    <a:lumMod val="75000"/>
                    <a:lumOff val="25000"/>
                  </a:schemeClr>
                </a:solidFill>
                <a:effectLst/>
                <a:latin typeface="+mn-lt"/>
                <a:ea typeface="+mn-ea"/>
                <a:cs typeface="+mn-ea"/>
                <a:sym typeface="+mn-lt"/>
              </a:endParaRPr>
            </a:p>
          </p:txBody>
        </p:sp>
      </p:grpSp>
      <p:pic>
        <p:nvPicPr>
          <p:cNvPr id="2" name="图片 1" descr="纳税人学堂logo"/>
          <p:cNvPicPr>
            <a:picLocks noChangeAspect="1"/>
          </p:cNvPicPr>
          <p:nvPr/>
        </p:nvPicPr>
        <p:blipFill>
          <a:blip r:embed="rId2"/>
          <a:stretch>
            <a:fillRect/>
          </a:stretch>
        </p:blipFill>
        <p:spPr>
          <a:xfrm>
            <a:off x="9286875" y="402590"/>
            <a:ext cx="2376805" cy="107632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036955" y="2275840"/>
            <a:ext cx="10181590" cy="438912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422968" y="9505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一、企业招用自主就业退役士兵</a:t>
            </a:r>
            <a:endParaRPr lang="zh-CN" altLang="en-US" sz="2800" b="1">
              <a:solidFill>
                <a:srgbClr val="3FA4DE"/>
              </a:solidFill>
              <a:latin typeface="+mn-ea"/>
            </a:endParaRPr>
          </a:p>
        </p:txBody>
      </p:sp>
      <p:sp>
        <p:nvSpPr>
          <p:cNvPr id="11" name="TextBox 11"/>
          <p:cNvSpPr txBox="1"/>
          <p:nvPr/>
        </p:nvSpPr>
        <p:spPr>
          <a:xfrm>
            <a:off x="1611630" y="168592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参考案例</a:t>
            </a:r>
            <a:endParaRPr lang="zh-CN" altLang="en-US" sz="2000">
              <a:solidFill>
                <a:schemeClr val="bg1"/>
              </a:solidFill>
              <a:cs typeface="+mn-ea"/>
              <a:sym typeface="+mn-lt"/>
            </a:endParaRPr>
          </a:p>
        </p:txBody>
      </p:sp>
      <p:sp>
        <p:nvSpPr>
          <p:cNvPr id="17" name="Rectangle 12"/>
          <p:cNvSpPr txBox="1"/>
          <p:nvPr/>
        </p:nvSpPr>
        <p:spPr bwMode="auto">
          <a:xfrm>
            <a:off x="1288415" y="2199005"/>
            <a:ext cx="9689465" cy="271272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altLang="zh-CN" dirty="0">
                <a:cs typeface="+mn-ea"/>
                <a:sym typeface="+mn-lt"/>
              </a:rPr>
              <a:t>       </a:t>
            </a:r>
            <a:r>
              <a:rPr lang="en-US" dirty="0">
                <a:cs typeface="+mn-ea"/>
                <a:sym typeface="+mn-lt"/>
              </a:rPr>
              <a:t>某企业A于2024年1月招用自主就业退役士兵甲，2月招用自主就业退役士兵乙，与两人均签订了3年期限劳动合同，并自当月起依法缴纳社会保险费。A企业未招用其他重点群体人员。</a:t>
            </a:r>
            <a:endParaRPr lang="en-US" dirty="0">
              <a:cs typeface="+mn-ea"/>
              <a:sym typeface="+mn-lt"/>
            </a:endParaRPr>
          </a:p>
          <a:p>
            <a:pPr algn="just">
              <a:lnSpc>
                <a:spcPct val="150000"/>
              </a:lnSpc>
              <a:spcAft>
                <a:spcPts val="1000"/>
              </a:spcAft>
              <a:buClrTx/>
              <a:buSzTx/>
              <a:buFontTx/>
              <a:defRPr/>
            </a:pPr>
            <a:r>
              <a:rPr lang="en-US" dirty="0">
                <a:cs typeface="+mn-ea"/>
                <a:sym typeface="+mn-lt"/>
              </a:rPr>
              <a:t>       假设A企业按季申报缴纳增值税及附加税费，广东省定额标准为每人每年9000元，那么A企业于2024年4月就一季度所属期税款办理纳税申报时的扣减限额=9000/12×（3＋2）=3750（元），于2024年7月就二季度所属期税款办理纳税申报时的扣减限额=9000/12×（6＋5）=8250（元）。三季度、四季度类推计算，扣减限额分别为12750元、17250元。</a:t>
            </a:r>
            <a:endParaRPr lang="en-US"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文本框 2"/>
          <p:cNvSpPr txBox="1"/>
          <p:nvPr/>
        </p:nvSpPr>
        <p:spPr>
          <a:xfrm>
            <a:off x="1288415" y="5075555"/>
            <a:ext cx="9689465" cy="922020"/>
          </a:xfrm>
          <a:prstGeom prst="rect">
            <a:avLst/>
          </a:prstGeom>
          <a:noFill/>
          <a:ln w="9525">
            <a:noFill/>
          </a:ln>
        </p:spPr>
        <p:txBody>
          <a:bodyPr wrap="square">
            <a:spAutoFit/>
          </a:bodyPr>
          <a:p>
            <a:pPr indent="290195" algn="just">
              <a:lnSpc>
                <a:spcPct val="150000"/>
              </a:lnSpc>
            </a:pPr>
            <a:r>
              <a:rPr lang="zh-CN" b="1">
                <a:solidFill>
                  <a:srgbClr val="C00000"/>
                </a:solidFill>
                <a:latin typeface="+mn-ea"/>
              </a:rPr>
              <a:t>注：纳税人申报纳税时，本年度累计扣减的税费款，不能超过扣减限额。如纳税人在前期由于限额不足导致多缴税款，可申请退还。</a:t>
            </a:r>
            <a:endParaRPr lang="zh-CN" altLang="en-US" b="1">
              <a:solidFill>
                <a:srgbClr val="C00000"/>
              </a:solidFill>
              <a:latin typeface="+mn-ea"/>
            </a:endParaRPr>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3589020"/>
            <a:ext cx="8991600" cy="168275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108643" y="874395"/>
            <a:ext cx="5974715" cy="521970"/>
          </a:xfrm>
          <a:prstGeom prst="rect">
            <a:avLst/>
          </a:prstGeom>
          <a:noFill/>
          <a:ln w="9525">
            <a:noFill/>
          </a:ln>
        </p:spPr>
        <p:txBody>
          <a:bodyPr wrap="square">
            <a:spAutoFit/>
          </a:bodyPr>
          <a:p>
            <a:pPr indent="0" algn="ctr"/>
            <a:r>
              <a:rPr lang="zh-CN" sz="2800" b="1">
                <a:solidFill>
                  <a:srgbClr val="3FA4DE"/>
                </a:solidFill>
                <a:latin typeface="+mn-ea"/>
              </a:rPr>
              <a:t>二、自主就业退役士兵从事个体经营</a:t>
            </a:r>
            <a:endParaRPr lang="zh-CN" sz="2800" b="1">
              <a:solidFill>
                <a:srgbClr val="3FA4DE"/>
              </a:solidFill>
              <a:latin typeface="+mn-ea"/>
            </a:endParaRPr>
          </a:p>
        </p:txBody>
      </p:sp>
      <p:sp>
        <p:nvSpPr>
          <p:cNvPr id="42" name="TextBox 11"/>
          <p:cNvSpPr txBox="1"/>
          <p:nvPr/>
        </p:nvSpPr>
        <p:spPr>
          <a:xfrm>
            <a:off x="1744345" y="1730375"/>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时间</a:t>
            </a:r>
            <a:endParaRPr lang="zh-CN" altLang="en-US" sz="2000">
              <a:solidFill>
                <a:schemeClr val="bg1"/>
              </a:solidFill>
              <a:cs typeface="+mn-ea"/>
              <a:sym typeface="+mn-lt"/>
            </a:endParaRPr>
          </a:p>
        </p:txBody>
      </p:sp>
      <p:sp>
        <p:nvSpPr>
          <p:cNvPr id="43" name="Rectangle 12"/>
          <p:cNvSpPr txBox="1"/>
          <p:nvPr/>
        </p:nvSpPr>
        <p:spPr bwMode="auto">
          <a:xfrm>
            <a:off x="1744345" y="2129155"/>
            <a:ext cx="4364355" cy="553085"/>
          </a:xfrm>
          <a:prstGeom prst="rect">
            <a:avLst/>
          </a:prstGeom>
          <a:noFill/>
        </p:spPr>
        <p:txBody>
          <a:bodyPr vert="horz" wrap="square" lIns="91440" tIns="45720" rIns="91440" bIns="45720" rtlCol="0" anchor="t" anchorCtr="0" compatLnSpc="0">
            <a:spAutoFit/>
          </a:bodyPr>
          <a:p>
            <a:pPr lvl="0" algn="l">
              <a:lnSpc>
                <a:spcPct val="150000"/>
              </a:lnSpc>
              <a:spcAft>
                <a:spcPts val="1000"/>
              </a:spcAft>
              <a:buClrTx/>
              <a:buSzTx/>
              <a:buFontTx/>
              <a:defRPr/>
            </a:pPr>
            <a:r>
              <a:rPr lang="en-US" sz="2000" dirty="0">
                <a:solidFill>
                  <a:schemeClr val="tx1"/>
                </a:solidFill>
                <a:cs typeface="+mn-ea"/>
                <a:sym typeface="+mn-lt"/>
              </a:rPr>
              <a:t>2023年1月1日至2027年12月31日</a:t>
            </a:r>
            <a:endParaRPr lang="en-US" sz="2000" dirty="0">
              <a:solidFill>
                <a:schemeClr val="tx1"/>
              </a:solidFill>
              <a:cs typeface="+mn-ea"/>
              <a:sym typeface="+mn-lt"/>
            </a:endParaRPr>
          </a:p>
        </p:txBody>
      </p:sp>
      <p:sp>
        <p:nvSpPr>
          <p:cNvPr id="11" name="TextBox 11"/>
          <p:cNvSpPr txBox="1"/>
          <p:nvPr/>
        </p:nvSpPr>
        <p:spPr>
          <a:xfrm>
            <a:off x="1744980" y="3124200"/>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744980" y="3551555"/>
            <a:ext cx="8422005" cy="1476375"/>
          </a:xfrm>
          <a:prstGeom prst="rect">
            <a:avLst/>
          </a:prstGeom>
          <a:noFill/>
        </p:spPr>
        <p:txBody>
          <a:bodyPr vert="horz" wrap="square" lIns="91440" tIns="45720" rIns="91440" bIns="45720" rtlCol="0" anchor="t" anchorCtr="0" compatLnSpc="0">
            <a:spAutoFit/>
          </a:bodyPr>
          <a:p>
            <a:pPr lvl="0" algn="l">
              <a:lnSpc>
                <a:spcPct val="150000"/>
              </a:lnSpc>
              <a:spcAft>
                <a:spcPts val="1000"/>
              </a:spcAft>
              <a:buClrTx/>
              <a:buSzTx/>
              <a:buFontTx/>
              <a:defRPr/>
            </a:pPr>
            <a:r>
              <a:rPr lang="en-US" altLang="zh-CN" sz="2000" dirty="0">
                <a:solidFill>
                  <a:schemeClr val="tx1"/>
                </a:solidFill>
                <a:cs typeface="+mn-ea"/>
                <a:sym typeface="+mn-lt"/>
              </a:rPr>
              <a:t>      </a:t>
            </a:r>
            <a:r>
              <a:rPr lang="en-US" sz="2000" dirty="0">
                <a:solidFill>
                  <a:schemeClr val="tx1"/>
                </a:solidFill>
                <a:cs typeface="+mn-ea"/>
                <a:sym typeface="+mn-lt"/>
              </a:rPr>
              <a:t>自主就业退役士兵从事个体经营的，自办理个体工商户登记当月起，在3年内按每户每年24000元为限额（广东）依次扣减其当年实际应缴纳的增值税、城市维护建设税、教育费附加、地方教育附加和个人所得税。</a:t>
            </a:r>
            <a:endParaRPr lang="en-US" sz="2000" dirty="0">
              <a:solidFill>
                <a:schemeClr val="tx1"/>
              </a:solidFill>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611630" y="2417445"/>
            <a:ext cx="8991600" cy="317817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341880"/>
            <a:ext cx="8422005" cy="1014730"/>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sz="2000" dirty="0">
                <a:cs typeface="+mn-ea"/>
                <a:sym typeface="+mn-lt"/>
              </a:rPr>
              <a:t>       1.自主就业退役士兵从事个体经营，以申报时本年度已实际经营月数换算其扣减限额。</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文本框 2"/>
          <p:cNvSpPr txBox="1"/>
          <p:nvPr/>
        </p:nvSpPr>
        <p:spPr>
          <a:xfrm>
            <a:off x="4827270" y="4100195"/>
            <a:ext cx="1991360" cy="368300"/>
          </a:xfrm>
          <a:prstGeom prst="rect">
            <a:avLst/>
          </a:prstGeom>
          <a:solidFill>
            <a:schemeClr val="accent4">
              <a:lumMod val="75000"/>
            </a:schemeClr>
          </a:solidFill>
        </p:spPr>
        <p:txBody>
          <a:bodyPr wrap="square" rtlCol="0">
            <a:spAutoFit/>
          </a:bodyPr>
          <a:p>
            <a:pPr algn="ctr"/>
            <a:r>
              <a:rPr lang="zh-CN" altLang="en-US">
                <a:solidFill>
                  <a:schemeClr val="bg1"/>
                </a:solidFill>
              </a:rPr>
              <a:t>换算公式</a:t>
            </a:r>
            <a:endParaRPr lang="zh-CN" altLang="en-US">
              <a:solidFill>
                <a:schemeClr val="bg1"/>
              </a:solidFill>
            </a:endParaRPr>
          </a:p>
        </p:txBody>
      </p:sp>
      <p:sp>
        <p:nvSpPr>
          <p:cNvPr id="5" name="文本框 4"/>
          <p:cNvSpPr txBox="1"/>
          <p:nvPr/>
        </p:nvSpPr>
        <p:spPr>
          <a:xfrm>
            <a:off x="1993900" y="4671695"/>
            <a:ext cx="7658100" cy="506730"/>
          </a:xfrm>
          <a:prstGeom prst="rect">
            <a:avLst/>
          </a:prstGeom>
          <a:noFill/>
          <a:ln w="22225" cmpd="sng">
            <a:noFill/>
            <a:prstDash val="solid"/>
          </a:ln>
        </p:spPr>
        <p:txBody>
          <a:bodyPr wrap="square" rtlCol="0">
            <a:spAutoFit/>
          </a:bodyPr>
          <a:p>
            <a:pPr algn="ctr">
              <a:lnSpc>
                <a:spcPct val="150000"/>
              </a:lnSpc>
            </a:pPr>
            <a:r>
              <a:rPr lang="zh-CN" b="1">
                <a:solidFill>
                  <a:srgbClr val="3FA4DE"/>
                </a:solidFill>
                <a:latin typeface="+mn-ea"/>
                <a:cs typeface="+mn-ea"/>
                <a:sym typeface="+mn-ea"/>
              </a:rPr>
              <a:t>扣减限额＝年度限额标准÷12×本年度已实际经营月数</a:t>
            </a:r>
            <a:endParaRPr lang="zh-CN" b="1">
              <a:solidFill>
                <a:srgbClr val="3FA4DE"/>
              </a:solidFill>
              <a:latin typeface="+mn-ea"/>
              <a:cs typeface="+mn-ea"/>
              <a:sym typeface="+mn-ea"/>
            </a:endParaRPr>
          </a:p>
        </p:txBody>
      </p:sp>
      <p:sp>
        <p:nvSpPr>
          <p:cNvPr id="4" name="文本框 3"/>
          <p:cNvSpPr txBox="1"/>
          <p:nvPr/>
        </p:nvSpPr>
        <p:spPr>
          <a:xfrm>
            <a:off x="3108643" y="874395"/>
            <a:ext cx="5974715" cy="521970"/>
          </a:xfrm>
          <a:prstGeom prst="rect">
            <a:avLst/>
          </a:prstGeom>
          <a:noFill/>
          <a:ln w="9525">
            <a:noFill/>
          </a:ln>
        </p:spPr>
        <p:txBody>
          <a:bodyPr wrap="square">
            <a:spAutoFit/>
          </a:bodyPr>
          <a:p>
            <a:pPr indent="0" algn="ctr"/>
            <a:r>
              <a:rPr lang="zh-CN" sz="2800" b="1">
                <a:solidFill>
                  <a:srgbClr val="3FA4DE"/>
                </a:solidFill>
                <a:latin typeface="+mn-ea"/>
              </a:rPr>
              <a:t>二、自主就业退役士兵从事个体经营</a:t>
            </a:r>
            <a:endParaRPr lang="zh-CN" sz="2800" b="1">
              <a:solidFill>
                <a:srgbClr val="3FA4DE"/>
              </a:solidFill>
              <a:latin typeface="+mn-ea"/>
            </a:endParaRPr>
          </a:p>
        </p:txBody>
      </p:sp>
      <p:sp>
        <p:nvSpPr>
          <p:cNvPr id="6" name="灯片编号占位符 5"/>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611630" y="2417445"/>
            <a:ext cx="8991600" cy="317817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379980"/>
            <a:ext cx="8422005" cy="3117850"/>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sz="2000" dirty="0">
                <a:cs typeface="+mn-ea"/>
                <a:sym typeface="+mn-lt"/>
              </a:rPr>
              <a:t>       2.纳税人在扣减限额内，每月（季）依次扣减增值税、城市维护建设税、教育费附加、地方教育附加和个人所得税。</a:t>
            </a:r>
            <a:endParaRPr lang="en-US" sz="2000" dirty="0">
              <a:cs typeface="+mn-ea"/>
              <a:sym typeface="+mn-lt"/>
            </a:endParaRPr>
          </a:p>
          <a:p>
            <a:pPr>
              <a:lnSpc>
                <a:spcPct val="150000"/>
              </a:lnSpc>
              <a:spcAft>
                <a:spcPts val="1000"/>
              </a:spcAft>
              <a:buClrTx/>
              <a:buSzTx/>
              <a:buFontTx/>
              <a:defRPr/>
            </a:pPr>
            <a:r>
              <a:rPr lang="en-US" sz="2000" dirty="0">
                <a:cs typeface="+mn-ea"/>
                <a:sym typeface="+mn-lt"/>
              </a:rPr>
              <a:t>       城市维护建设税、教育费附加、地方教育附加的计税依据是享受本项税收优惠政策前的增值税应纳税额。</a:t>
            </a:r>
            <a:endParaRPr lang="en-US" sz="2000" dirty="0">
              <a:cs typeface="+mn-ea"/>
              <a:sym typeface="+mn-lt"/>
            </a:endParaRPr>
          </a:p>
          <a:p>
            <a:pPr>
              <a:lnSpc>
                <a:spcPct val="150000"/>
              </a:lnSpc>
              <a:spcAft>
                <a:spcPts val="1000"/>
              </a:spcAft>
              <a:buClrTx/>
              <a:buSzTx/>
              <a:buFontTx/>
              <a:defRPr/>
            </a:pPr>
            <a:r>
              <a:rPr lang="en-US" sz="2000" dirty="0">
                <a:cs typeface="+mn-ea"/>
                <a:sym typeface="+mn-lt"/>
              </a:rPr>
              <a:t>       纳税人本年内累计应缴纳税款小于上述扣减限额的，减免税额以其应缴纳税款为限；大于上述扣减限额的，以上述扣减限额为限。</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文本框 2"/>
          <p:cNvSpPr txBox="1"/>
          <p:nvPr/>
        </p:nvSpPr>
        <p:spPr>
          <a:xfrm>
            <a:off x="3108643" y="874395"/>
            <a:ext cx="5974715" cy="521970"/>
          </a:xfrm>
          <a:prstGeom prst="rect">
            <a:avLst/>
          </a:prstGeom>
          <a:noFill/>
          <a:ln w="9525">
            <a:noFill/>
          </a:ln>
        </p:spPr>
        <p:txBody>
          <a:bodyPr wrap="square">
            <a:spAutoFit/>
          </a:bodyPr>
          <a:p>
            <a:pPr indent="0" algn="ctr"/>
            <a:r>
              <a:rPr lang="zh-CN" sz="2800" b="1">
                <a:solidFill>
                  <a:srgbClr val="3FA4DE"/>
                </a:solidFill>
                <a:latin typeface="+mn-ea"/>
              </a:rPr>
              <a:t>二、自主就业退役士兵从事个体经营</a:t>
            </a:r>
            <a:endParaRPr lang="zh-CN" sz="2800" b="1">
              <a:solidFill>
                <a:srgbClr val="3FA4DE"/>
              </a:solidFill>
              <a:latin typeface="+mn-ea"/>
            </a:endParaRPr>
          </a:p>
        </p:txBody>
      </p:sp>
      <p:sp>
        <p:nvSpPr>
          <p:cNvPr id="5" name="灯片编号占位符 4"/>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20190" y="2218055"/>
            <a:ext cx="9152255" cy="433895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60020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11630" y="2160905"/>
            <a:ext cx="8822055" cy="1881505"/>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altLang="zh-CN" dirty="0">
                <a:cs typeface="+mn-ea"/>
                <a:sym typeface="+mn-lt"/>
              </a:rPr>
              <a:t>       </a:t>
            </a:r>
            <a:r>
              <a:rPr lang="en-US" dirty="0">
                <a:cs typeface="+mn-ea"/>
                <a:sym typeface="+mn-lt"/>
              </a:rPr>
              <a:t>1.自主就业退役士兵从事个体经营的，向税务部门申报纳税时，填写《自主就业退役士兵创业信息表》，通过填报相关纳税申报表申报享受政策。</a:t>
            </a:r>
            <a:endParaRPr lang="en-US" dirty="0">
              <a:cs typeface="+mn-ea"/>
              <a:sym typeface="+mn-lt"/>
            </a:endParaRPr>
          </a:p>
          <a:p>
            <a:pPr>
              <a:lnSpc>
                <a:spcPct val="150000"/>
              </a:lnSpc>
              <a:spcAft>
                <a:spcPts val="1000"/>
              </a:spcAft>
              <a:buClrTx/>
              <a:buSzTx/>
              <a:buFontTx/>
              <a:defRPr/>
            </a:pPr>
            <a:r>
              <a:rPr lang="en-US" dirty="0">
                <a:cs typeface="+mn-ea"/>
                <a:sym typeface="+mn-lt"/>
              </a:rPr>
              <a:t>       2.自主就业退役士兵从事个体经营的，在享受税收优惠政策进行纳税申报时，注明其退役军人身份，并将以下资料留存备查：</a:t>
            </a:r>
            <a:endParaRPr lang="en-US"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5" name="文本框 4"/>
          <p:cNvSpPr txBox="1"/>
          <p:nvPr/>
        </p:nvSpPr>
        <p:spPr>
          <a:xfrm>
            <a:off x="3108643" y="874395"/>
            <a:ext cx="5974715" cy="521970"/>
          </a:xfrm>
          <a:prstGeom prst="rect">
            <a:avLst/>
          </a:prstGeom>
          <a:noFill/>
          <a:ln w="9525">
            <a:noFill/>
          </a:ln>
        </p:spPr>
        <p:txBody>
          <a:bodyPr wrap="square">
            <a:spAutoFit/>
          </a:bodyPr>
          <a:p>
            <a:pPr indent="0" algn="ctr"/>
            <a:r>
              <a:rPr lang="zh-CN" sz="2800" b="1">
                <a:solidFill>
                  <a:srgbClr val="3FA4DE"/>
                </a:solidFill>
                <a:latin typeface="+mn-ea"/>
              </a:rPr>
              <a:t>二、自主就业退役士兵从事个体经营</a:t>
            </a:r>
            <a:endParaRPr lang="zh-CN" sz="2800" b="1">
              <a:solidFill>
                <a:srgbClr val="3FA4DE"/>
              </a:solidFill>
              <a:latin typeface="+mn-ea"/>
            </a:endParaRPr>
          </a:p>
        </p:txBody>
      </p:sp>
      <p:pic>
        <p:nvPicPr>
          <p:cNvPr id="6" name="图片 5" descr="IMG_256"/>
          <p:cNvPicPr>
            <a:picLocks noChangeAspect="1"/>
          </p:cNvPicPr>
          <p:nvPr/>
        </p:nvPicPr>
        <p:blipFill>
          <a:blip r:embed="rId2"/>
          <a:stretch>
            <a:fillRect/>
          </a:stretch>
        </p:blipFill>
        <p:spPr>
          <a:xfrm>
            <a:off x="3701098" y="4234180"/>
            <a:ext cx="4789805" cy="2123440"/>
          </a:xfrm>
          <a:prstGeom prst="rect">
            <a:avLst/>
          </a:prstGeom>
          <a:noFill/>
          <a:ln w="9525">
            <a:noFill/>
          </a:ln>
        </p:spPr>
      </p:pic>
      <p:sp>
        <p:nvSpPr>
          <p:cNvPr id="7" name="灯片编号占位符 6"/>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20190" y="2170430"/>
            <a:ext cx="8780145" cy="185356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60020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11630" y="2160905"/>
            <a:ext cx="8689340" cy="1476375"/>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sz="2000" dirty="0">
                <a:cs typeface="+mn-ea"/>
                <a:sym typeface="+mn-lt"/>
              </a:rPr>
              <a:t>       3.开办多家个体工商户的，应当选择其中一户作为政策享受主体。除该个体工商户依法办理注销登记、变更经营者或转型为企业外，不得调整政策享受主体。</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5" name="文本框 4"/>
          <p:cNvSpPr txBox="1"/>
          <p:nvPr/>
        </p:nvSpPr>
        <p:spPr>
          <a:xfrm>
            <a:off x="3108643" y="874395"/>
            <a:ext cx="5974715" cy="521970"/>
          </a:xfrm>
          <a:prstGeom prst="rect">
            <a:avLst/>
          </a:prstGeom>
          <a:noFill/>
          <a:ln w="9525">
            <a:noFill/>
          </a:ln>
        </p:spPr>
        <p:txBody>
          <a:bodyPr wrap="square">
            <a:spAutoFit/>
          </a:bodyPr>
          <a:p>
            <a:pPr indent="0" algn="ctr"/>
            <a:r>
              <a:rPr lang="zh-CN" sz="2800" b="1">
                <a:solidFill>
                  <a:srgbClr val="3FA4DE"/>
                </a:solidFill>
                <a:latin typeface="+mn-ea"/>
              </a:rPr>
              <a:t>二、自主就业退役士兵从事个体经营</a:t>
            </a:r>
            <a:endParaRPr lang="zh-CN"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40180" y="2275840"/>
            <a:ext cx="9502140" cy="313182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68592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参考案例</a:t>
            </a:r>
            <a:endParaRPr lang="zh-CN" altLang="en-US" sz="2000">
              <a:solidFill>
                <a:schemeClr val="bg1"/>
              </a:solidFill>
              <a:cs typeface="+mn-ea"/>
              <a:sym typeface="+mn-lt"/>
            </a:endParaRPr>
          </a:p>
        </p:txBody>
      </p:sp>
      <p:sp>
        <p:nvSpPr>
          <p:cNvPr id="17" name="Rectangle 12"/>
          <p:cNvSpPr txBox="1"/>
          <p:nvPr/>
        </p:nvSpPr>
        <p:spPr bwMode="auto">
          <a:xfrm>
            <a:off x="1610995" y="2389505"/>
            <a:ext cx="9142095" cy="286131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altLang="zh-CN" sz="2000" dirty="0">
                <a:cs typeface="+mn-ea"/>
                <a:sym typeface="+mn-lt"/>
              </a:rPr>
              <a:t>       </a:t>
            </a:r>
            <a:r>
              <a:rPr lang="en-US" sz="2000" dirty="0">
                <a:cs typeface="+mn-ea"/>
                <a:sym typeface="+mn-lt"/>
              </a:rPr>
              <a:t>某自主就业退役士兵甲于2024年1月创办个体工商户B，广东省限额标准为每户每年24000元，B按季申报缴纳增值税及附加、个人所得税，那么其于2024年4月就一季度所属期税款办理纳税申报时的扣减限额=24000/12×3=6000（元），于2024年7月就二季度所属期税款办理纳税申报时的扣减限额=24000/12×6=12000（元）。三季度、四季度类推计算，扣减限额分别为18000元、24000元。</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5" name="文本框 4"/>
          <p:cNvSpPr txBox="1"/>
          <p:nvPr/>
        </p:nvSpPr>
        <p:spPr>
          <a:xfrm>
            <a:off x="3108643" y="893445"/>
            <a:ext cx="5974715" cy="521970"/>
          </a:xfrm>
          <a:prstGeom prst="rect">
            <a:avLst/>
          </a:prstGeom>
          <a:noFill/>
          <a:ln w="9525">
            <a:noFill/>
          </a:ln>
        </p:spPr>
        <p:txBody>
          <a:bodyPr wrap="square">
            <a:spAutoFit/>
          </a:bodyPr>
          <a:p>
            <a:pPr indent="0" algn="ctr"/>
            <a:r>
              <a:rPr lang="zh-CN" sz="2800" b="1">
                <a:solidFill>
                  <a:srgbClr val="3FA4DE"/>
                </a:solidFill>
                <a:latin typeface="+mn-ea"/>
              </a:rPr>
              <a:t>二、自主就业退役士兵从事个体经营</a:t>
            </a:r>
            <a:endParaRPr lang="zh-CN" sz="2800" b="1">
              <a:solidFill>
                <a:srgbClr val="3FA4DE"/>
              </a:solidFill>
              <a:latin typeface="+mn-ea"/>
            </a:endParaRPr>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40180" y="2228215"/>
            <a:ext cx="8958580" cy="235077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7" name="Rectangle 12"/>
          <p:cNvSpPr txBox="1"/>
          <p:nvPr/>
        </p:nvSpPr>
        <p:spPr bwMode="auto">
          <a:xfrm>
            <a:off x="1610995" y="2389505"/>
            <a:ext cx="8512810" cy="1604645"/>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altLang="zh-CN" sz="2000" dirty="0">
                <a:cs typeface="+mn-ea"/>
                <a:sym typeface="+mn-lt"/>
              </a:rPr>
              <a:t>       </a:t>
            </a:r>
            <a:r>
              <a:rPr lang="en-US" sz="2000" dirty="0">
                <a:cs typeface="+mn-ea"/>
                <a:sym typeface="+mn-lt"/>
              </a:rPr>
              <a:t>自主就业退役士兵是指依照《退役士兵安置条例》（国务院 中央军委令第608号）的规定退出现役并按自主就业方式安置的退役士兵。</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企业是指属于增值税纳税人或企业所得税纳税人的企业等单位。</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5" name="文本框 4"/>
          <p:cNvSpPr txBox="1"/>
          <p:nvPr/>
        </p:nvSpPr>
        <p:spPr>
          <a:xfrm>
            <a:off x="3108643" y="1323340"/>
            <a:ext cx="5974715" cy="521970"/>
          </a:xfrm>
          <a:prstGeom prst="rect">
            <a:avLst/>
          </a:prstGeom>
          <a:noFill/>
          <a:ln w="9525">
            <a:noFill/>
          </a:ln>
        </p:spPr>
        <p:txBody>
          <a:bodyPr wrap="square">
            <a:spAutoFit/>
          </a:bodyPr>
          <a:p>
            <a:pPr indent="0" algn="ctr"/>
            <a:r>
              <a:rPr lang="zh-CN" sz="2800" b="1">
                <a:solidFill>
                  <a:srgbClr val="3FA4DE"/>
                </a:solidFill>
                <a:latin typeface="+mn-ea"/>
              </a:rPr>
              <a:t>三、办理范围</a:t>
            </a:r>
            <a:endParaRPr lang="zh-CN"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40180" y="2228215"/>
            <a:ext cx="8987155" cy="365506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7" name="Rectangle 12"/>
          <p:cNvSpPr txBox="1"/>
          <p:nvPr/>
        </p:nvSpPr>
        <p:spPr bwMode="auto">
          <a:xfrm>
            <a:off x="1610995" y="2389505"/>
            <a:ext cx="8512810" cy="325628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dirty="0">
                <a:cs typeface="+mn-ea"/>
                <a:sym typeface="+mn-lt"/>
              </a:rPr>
              <a:t>      《广东省财政厅等五部门关于我省实施自主就业退役士兵和重点群体创业就业有关税收政策的通知》（粤财税〔2023〕34号）</a:t>
            </a:r>
            <a:endParaRPr lang="en-US" dirty="0">
              <a:cs typeface="+mn-ea"/>
              <a:sym typeface="+mn-lt"/>
            </a:endParaRPr>
          </a:p>
          <a:p>
            <a:pPr algn="just">
              <a:lnSpc>
                <a:spcPct val="150000"/>
              </a:lnSpc>
              <a:spcAft>
                <a:spcPts val="1000"/>
              </a:spcAft>
              <a:buClrTx/>
              <a:buSzTx/>
              <a:buFontTx/>
              <a:defRPr/>
            </a:pPr>
            <a:r>
              <a:rPr lang="en-US" dirty="0">
                <a:cs typeface="+mn-ea"/>
                <a:sym typeface="+mn-lt"/>
              </a:rPr>
              <a:t>      《财政部 税务总局 退役军人事务部关于进一步扶持自主就业退役士兵创业就业有关税收政策的公告》（财政部 税务总局 退役军人事务部公告2023年第14号）</a:t>
            </a:r>
            <a:endParaRPr lang="en-US" dirty="0">
              <a:cs typeface="+mn-ea"/>
              <a:sym typeface="+mn-lt"/>
            </a:endParaRPr>
          </a:p>
          <a:p>
            <a:pPr algn="just">
              <a:lnSpc>
                <a:spcPct val="150000"/>
              </a:lnSpc>
              <a:spcAft>
                <a:spcPts val="1000"/>
              </a:spcAft>
              <a:buClrTx/>
              <a:buSzTx/>
              <a:buFontTx/>
              <a:defRPr/>
            </a:pPr>
            <a:r>
              <a:rPr lang="en-US" dirty="0">
                <a:cs typeface="+mn-ea"/>
                <a:sym typeface="+mn-lt"/>
              </a:rPr>
              <a:t>      《国家税务总局 人力资源社会保障部 农业农村部 教育部 退役军人事务部关于重点群体和自主就业退役士兵创业就业税收政策有关执行问题的公告》（国家税务总局 人力资源社会保障部 农业农村部 教育部 退役军人事务部公告2024年第4号）</a:t>
            </a:r>
            <a:endParaRPr lang="en-US"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5" name="文本框 4"/>
          <p:cNvSpPr txBox="1"/>
          <p:nvPr/>
        </p:nvSpPr>
        <p:spPr>
          <a:xfrm>
            <a:off x="3108643" y="1323340"/>
            <a:ext cx="5974715" cy="521970"/>
          </a:xfrm>
          <a:prstGeom prst="rect">
            <a:avLst/>
          </a:prstGeom>
          <a:noFill/>
          <a:ln w="9525">
            <a:noFill/>
          </a:ln>
        </p:spPr>
        <p:txBody>
          <a:bodyPr wrap="square">
            <a:spAutoFit/>
          </a:bodyPr>
          <a:p>
            <a:pPr indent="0" algn="ctr"/>
            <a:r>
              <a:rPr lang="zh-CN" sz="2800" b="1">
                <a:solidFill>
                  <a:srgbClr val="3FA4DE"/>
                </a:solidFill>
                <a:latin typeface="+mn-ea"/>
              </a:rPr>
              <a:t>四、政策依据</a:t>
            </a:r>
            <a:endParaRPr lang="zh-CN"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2364740"/>
            <a:ext cx="12192000" cy="6065520"/>
            <a:chOff x="0" y="1883"/>
            <a:chExt cx="19200" cy="9552"/>
          </a:xfrm>
        </p:grpSpPr>
        <p:pic>
          <p:nvPicPr>
            <p:cNvPr id="4" name="图片 3" descr="wave_colorf_spect13"/>
            <p:cNvPicPr>
              <a:picLocks noChangeAspect="1"/>
            </p:cNvPicPr>
            <p:nvPr/>
          </p:nvPicPr>
          <p:blipFill>
            <a:blip r:embed="rId1"/>
            <a:stretch>
              <a:fillRect/>
            </a:stretch>
          </p:blipFill>
          <p:spPr>
            <a:xfrm>
              <a:off x="0" y="1883"/>
              <a:ext cx="19200" cy="9553"/>
            </a:xfrm>
            <a:prstGeom prst="rect">
              <a:avLst/>
            </a:prstGeom>
          </p:spPr>
        </p:pic>
        <p:sp>
          <p:nvSpPr>
            <p:cNvPr id="5" name="矩形 4"/>
            <p:cNvSpPr/>
            <p:nvPr/>
          </p:nvSpPr>
          <p:spPr>
            <a:xfrm>
              <a:off x="11906" y="5546"/>
              <a:ext cx="6023" cy="5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7" name="组合 6"/>
          <p:cNvGrpSpPr/>
          <p:nvPr/>
        </p:nvGrpSpPr>
        <p:grpSpPr>
          <a:xfrm>
            <a:off x="11663680" y="2932430"/>
            <a:ext cx="95250" cy="962025"/>
            <a:chOff x="18243" y="5368"/>
            <a:chExt cx="150" cy="1515"/>
          </a:xfrm>
          <a:solidFill>
            <a:schemeClr val="bg1">
              <a:lumMod val="85000"/>
            </a:schemeClr>
          </a:solidFill>
        </p:grpSpPr>
        <p:sp>
          <p:nvSpPr>
            <p:cNvPr id="31" name="椭圆 30"/>
            <p:cNvSpPr/>
            <p:nvPr/>
          </p:nvSpPr>
          <p:spPr>
            <a:xfrm>
              <a:off x="18243" y="5368"/>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39" name="椭圆 38"/>
            <p:cNvSpPr/>
            <p:nvPr/>
          </p:nvSpPr>
          <p:spPr>
            <a:xfrm>
              <a:off x="18243" y="582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1" name="椭圆 40"/>
            <p:cNvSpPr/>
            <p:nvPr/>
          </p:nvSpPr>
          <p:spPr>
            <a:xfrm>
              <a:off x="18243" y="6278"/>
              <a:ext cx="151" cy="151"/>
            </a:xfrm>
            <a:prstGeom prst="ellips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2" name="椭圆 41"/>
            <p:cNvSpPr/>
            <p:nvPr/>
          </p:nvSpPr>
          <p:spPr>
            <a:xfrm>
              <a:off x="18243" y="673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grpSp>
      <p:sp>
        <p:nvSpPr>
          <p:cNvPr id="75" name="矩形 74"/>
          <p:cNvSpPr/>
          <p:nvPr/>
        </p:nvSpPr>
        <p:spPr bwMode="auto">
          <a:xfrm>
            <a:off x="1537970" y="3317240"/>
            <a:ext cx="9116060" cy="829945"/>
          </a:xfrm>
          <a:prstGeom prst="rect">
            <a:avLst/>
          </a:prstGeom>
          <a:noFill/>
          <a:ln>
            <a:noFill/>
          </a:ln>
        </p:spPr>
        <p:txBody>
          <a:bodyPr wrap="square" rtlCol="0">
            <a:spAutoFit/>
          </a:bodyPr>
          <a:lstStyle/>
          <a:p>
            <a:pPr algn="dist" defTabSz="457200"/>
            <a:r>
              <a:rPr lang="en-US" altLang="zh-CN" sz="4800" noProof="0">
                <a:ln>
                  <a:noFill/>
                </a:ln>
                <a:solidFill>
                  <a:schemeClr val="tx1">
                    <a:lumMod val="75000"/>
                    <a:lumOff val="25000"/>
                  </a:schemeClr>
                </a:solidFill>
                <a:effectLst/>
                <a:uLnTx/>
                <a:uFillTx/>
                <a:cs typeface="+mn-ea"/>
                <a:sym typeface="+mn-lt"/>
              </a:rPr>
              <a:t>重点群体创业就业税收优惠政策</a:t>
            </a:r>
            <a:endParaRPr lang="en-US" altLang="zh-CN" sz="4800" noProof="0">
              <a:ln>
                <a:noFill/>
              </a:ln>
              <a:solidFill>
                <a:schemeClr val="tx1">
                  <a:lumMod val="75000"/>
                  <a:lumOff val="25000"/>
                </a:schemeClr>
              </a:solidFill>
              <a:effectLst/>
              <a:uLnTx/>
              <a:uFillTx/>
              <a:cs typeface="+mn-ea"/>
              <a:sym typeface="+mn-lt"/>
            </a:endParaRPr>
          </a:p>
        </p:txBody>
      </p:sp>
      <p:sp>
        <p:nvSpPr>
          <p:cNvPr id="78" name="矩形: 圆角 77"/>
          <p:cNvSpPr/>
          <p:nvPr/>
        </p:nvSpPr>
        <p:spPr>
          <a:xfrm>
            <a:off x="5063490" y="2350135"/>
            <a:ext cx="2065020" cy="582295"/>
          </a:xfrm>
          <a:prstGeom prst="roundRect">
            <a:avLst>
              <a:gd name="adj" fmla="val 50000"/>
            </a:avLst>
          </a:prstGeom>
          <a:solidFill>
            <a:srgbClr val="3FA4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a:cs typeface="+mn-ea"/>
                <a:sym typeface="+mn-lt"/>
              </a:rPr>
              <a:t>第二部分</a:t>
            </a:r>
            <a:endParaRPr lang="zh-CN" altLang="en-US" sz="2400">
              <a:cs typeface="+mn-ea"/>
              <a:sym typeface="+mn-lt"/>
            </a:endParaRPr>
          </a:p>
        </p:txBody>
      </p:sp>
      <p:pic>
        <p:nvPicPr>
          <p:cNvPr id="2" name="图片 1" descr="纳税人学堂logo"/>
          <p:cNvPicPr>
            <a:picLocks noChangeAspect="1"/>
          </p:cNvPicPr>
          <p:nvPr/>
        </p:nvPicPr>
        <p:blipFill>
          <a:blip r:embed="rId2"/>
          <a:stretch>
            <a:fillRect/>
          </a:stretch>
        </p:blipFill>
        <p:spPr>
          <a:xfrm>
            <a:off x="9286875" y="402590"/>
            <a:ext cx="2376805" cy="107632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2364740"/>
            <a:ext cx="12192000" cy="6065520"/>
            <a:chOff x="0" y="1883"/>
            <a:chExt cx="19200" cy="9552"/>
          </a:xfrm>
        </p:grpSpPr>
        <p:pic>
          <p:nvPicPr>
            <p:cNvPr id="4" name="图片 3" descr="wave_colorf_spect13"/>
            <p:cNvPicPr>
              <a:picLocks noChangeAspect="1"/>
            </p:cNvPicPr>
            <p:nvPr/>
          </p:nvPicPr>
          <p:blipFill>
            <a:blip r:embed="rId1"/>
            <a:stretch>
              <a:fillRect/>
            </a:stretch>
          </p:blipFill>
          <p:spPr>
            <a:xfrm>
              <a:off x="0" y="1883"/>
              <a:ext cx="19200" cy="9553"/>
            </a:xfrm>
            <a:prstGeom prst="rect">
              <a:avLst/>
            </a:prstGeom>
          </p:spPr>
        </p:pic>
        <p:sp>
          <p:nvSpPr>
            <p:cNvPr id="5" name="矩形 4"/>
            <p:cNvSpPr/>
            <p:nvPr/>
          </p:nvSpPr>
          <p:spPr>
            <a:xfrm>
              <a:off x="11906" y="5546"/>
              <a:ext cx="6023" cy="5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7" name="组合 6"/>
          <p:cNvGrpSpPr/>
          <p:nvPr/>
        </p:nvGrpSpPr>
        <p:grpSpPr>
          <a:xfrm>
            <a:off x="11663680" y="2932430"/>
            <a:ext cx="95250" cy="962025"/>
            <a:chOff x="18243" y="5368"/>
            <a:chExt cx="150" cy="1515"/>
          </a:xfrm>
          <a:solidFill>
            <a:schemeClr val="bg1">
              <a:lumMod val="85000"/>
            </a:schemeClr>
          </a:solidFill>
        </p:grpSpPr>
        <p:sp>
          <p:nvSpPr>
            <p:cNvPr id="31" name="椭圆 30"/>
            <p:cNvSpPr/>
            <p:nvPr/>
          </p:nvSpPr>
          <p:spPr>
            <a:xfrm>
              <a:off x="18243" y="5368"/>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39" name="椭圆 38"/>
            <p:cNvSpPr/>
            <p:nvPr/>
          </p:nvSpPr>
          <p:spPr>
            <a:xfrm>
              <a:off x="18243" y="582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1" name="椭圆 40"/>
            <p:cNvSpPr/>
            <p:nvPr/>
          </p:nvSpPr>
          <p:spPr>
            <a:xfrm>
              <a:off x="18243" y="6278"/>
              <a:ext cx="151" cy="151"/>
            </a:xfrm>
            <a:prstGeom prst="ellips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2" name="椭圆 41"/>
            <p:cNvSpPr/>
            <p:nvPr/>
          </p:nvSpPr>
          <p:spPr>
            <a:xfrm>
              <a:off x="18243" y="673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grpSp>
      <p:sp>
        <p:nvSpPr>
          <p:cNvPr id="81" name="文本框 80"/>
          <p:cNvSpPr txBox="1"/>
          <p:nvPr/>
        </p:nvSpPr>
        <p:spPr>
          <a:xfrm>
            <a:off x="4897120" y="1442608"/>
            <a:ext cx="2037336" cy="276999"/>
          </a:xfrm>
          <a:prstGeom prst="rect">
            <a:avLst/>
          </a:prstGeom>
          <a:noFill/>
          <a:ln>
            <a:noFill/>
          </a:ln>
        </p:spPr>
        <p:txBody>
          <a:bodyPr wrap="square" rtlCol="0">
            <a:spAutoFit/>
          </a:bodyPr>
          <a:lstStyle>
            <a:defPPr>
              <a:defRPr lang="zh-CN"/>
            </a:defPPr>
            <a:lvl1pPr algn="dist">
              <a:defRPr sz="1200">
                <a:ln w="38100">
                  <a:noFill/>
                </a:ln>
                <a:solidFill>
                  <a:schemeClr val="bg1"/>
                </a:solidFill>
                <a:latin typeface="+mj-ea"/>
                <a:ea typeface="+mj-ea"/>
              </a:defRPr>
            </a:lvl1pPr>
            <a:lvl2pPr marL="342900" defTabSz="685800">
              <a:defRPr sz="1350"/>
            </a:lvl2pPr>
            <a:lvl3pPr marL="685800" defTabSz="685800">
              <a:defRPr sz="1350"/>
            </a:lvl3pPr>
            <a:lvl4pPr marL="1028700" defTabSz="685800">
              <a:defRPr sz="1350"/>
            </a:lvl4pPr>
            <a:lvl5pPr marL="1371600" defTabSz="685800">
              <a:defRPr sz="1350"/>
            </a:lvl5pPr>
            <a:lvl6pPr marL="1714500" defTabSz="685800">
              <a:defRPr sz="1350"/>
            </a:lvl6pPr>
            <a:lvl7pPr marL="2057400" defTabSz="685800">
              <a:defRPr sz="1350"/>
            </a:lvl7pPr>
            <a:lvl8pPr marL="2400300" defTabSz="685800">
              <a:defRPr sz="1350"/>
            </a:lvl8pPr>
            <a:lvl9pPr marL="2743200" defTabSz="685800">
              <a:defRPr sz="1350"/>
            </a:lvl9pPr>
          </a:lstStyle>
          <a:p>
            <a:r>
              <a:rPr lang="en-US" altLang="zh-CN">
                <a:solidFill>
                  <a:schemeClr val="tx1">
                    <a:lumMod val="75000"/>
                    <a:lumOff val="25000"/>
                  </a:schemeClr>
                </a:solidFill>
                <a:latin typeface="+mn-lt"/>
                <a:ea typeface="+mn-ea"/>
                <a:cs typeface="+mn-ea"/>
                <a:sym typeface="+mn-lt"/>
              </a:rPr>
              <a:t>CONTENTS</a:t>
            </a:r>
            <a:endParaRPr lang="en-US" altLang="zh-CN">
              <a:solidFill>
                <a:schemeClr val="tx1">
                  <a:lumMod val="75000"/>
                  <a:lumOff val="25000"/>
                </a:schemeClr>
              </a:solidFill>
              <a:latin typeface="+mn-lt"/>
              <a:ea typeface="+mn-ea"/>
              <a:cs typeface="+mn-ea"/>
              <a:sym typeface="+mn-lt"/>
            </a:endParaRPr>
          </a:p>
        </p:txBody>
      </p:sp>
      <p:sp>
        <p:nvSpPr>
          <p:cNvPr id="82" name="文本框 81"/>
          <p:cNvSpPr txBox="1"/>
          <p:nvPr/>
        </p:nvSpPr>
        <p:spPr>
          <a:xfrm>
            <a:off x="4570095" y="539836"/>
            <a:ext cx="2691385" cy="92333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defRPr/>
            </a:pPr>
            <a:r>
              <a:rPr kumimoji="0" lang="zh-CN" altLang="en-US" sz="5400" b="0" i="0" u="none" strike="noStrike" kern="1200" cap="none" spc="0" normalizeH="0" baseline="0" noProof="0">
                <a:ln w="19050">
                  <a:noFill/>
                </a:ln>
                <a:solidFill>
                  <a:schemeClr val="tx1">
                    <a:lumMod val="75000"/>
                    <a:lumOff val="25000"/>
                  </a:schemeClr>
                </a:solidFill>
                <a:effectLst/>
                <a:uLnTx/>
                <a:uFillTx/>
                <a:cs typeface="+mn-ea"/>
                <a:sym typeface="+mn-lt"/>
              </a:rPr>
              <a:t>目   录</a:t>
            </a:r>
            <a:endParaRPr kumimoji="0" lang="zh-CN" altLang="en-US" sz="5400" b="0" i="0" u="none" strike="noStrike" kern="1200" cap="none" spc="0" normalizeH="0" baseline="0" noProof="0">
              <a:ln w="19050">
                <a:noFill/>
              </a:ln>
              <a:solidFill>
                <a:schemeClr val="tx1">
                  <a:lumMod val="75000"/>
                  <a:lumOff val="25000"/>
                </a:schemeClr>
              </a:solidFill>
              <a:effectLst/>
              <a:uLnTx/>
              <a:uFillTx/>
              <a:cs typeface="+mn-ea"/>
              <a:sym typeface="+mn-lt"/>
            </a:endParaRPr>
          </a:p>
        </p:txBody>
      </p:sp>
      <p:pic>
        <p:nvPicPr>
          <p:cNvPr id="2" name="图片 1" descr="纳税人学堂logo"/>
          <p:cNvPicPr>
            <a:picLocks noChangeAspect="1"/>
          </p:cNvPicPr>
          <p:nvPr/>
        </p:nvPicPr>
        <p:blipFill>
          <a:blip r:embed="rId2"/>
          <a:stretch>
            <a:fillRect/>
          </a:stretch>
        </p:blipFill>
        <p:spPr>
          <a:xfrm>
            <a:off x="9286875" y="402590"/>
            <a:ext cx="2376805" cy="1076325"/>
          </a:xfrm>
          <a:prstGeom prst="rect">
            <a:avLst/>
          </a:prstGeom>
        </p:spPr>
      </p:pic>
      <p:grpSp>
        <p:nvGrpSpPr>
          <p:cNvPr id="12" name="组合 11"/>
          <p:cNvGrpSpPr/>
          <p:nvPr/>
        </p:nvGrpSpPr>
        <p:grpSpPr>
          <a:xfrm>
            <a:off x="1865338" y="2193262"/>
            <a:ext cx="8100040" cy="1606068"/>
            <a:chOff x="1728" y="3429"/>
            <a:chExt cx="12756" cy="2529"/>
          </a:xfrm>
        </p:grpSpPr>
        <p:grpSp>
          <p:nvGrpSpPr>
            <p:cNvPr id="32" name="组合 31"/>
            <p:cNvGrpSpPr/>
            <p:nvPr/>
          </p:nvGrpSpPr>
          <p:grpSpPr>
            <a:xfrm>
              <a:off x="1728" y="3429"/>
              <a:ext cx="12756" cy="2529"/>
              <a:chOff x="1487" y="2260"/>
              <a:chExt cx="10550" cy="2092"/>
            </a:xfrm>
          </p:grpSpPr>
          <p:sp>
            <p:nvSpPr>
              <p:cNvPr id="3" name="矩形: 圆角 63"/>
              <p:cNvSpPr/>
              <p:nvPr/>
            </p:nvSpPr>
            <p:spPr>
              <a:xfrm>
                <a:off x="1487" y="2260"/>
                <a:ext cx="10550" cy="2092"/>
              </a:xfrm>
              <a:prstGeom prst="roundRect">
                <a:avLst>
                  <a:gd name="adj" fmla="val 8005"/>
                </a:avLst>
              </a:prstGeom>
              <a:solidFill>
                <a:schemeClr val="bg1"/>
              </a:solidFill>
              <a:ln>
                <a:noFill/>
              </a:ln>
              <a:effectLst>
                <a:outerShdw blurRad="127000" dist="127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cs typeface="+mn-ea"/>
                  <a:sym typeface="+mn-lt"/>
                </a:endParaRPr>
              </a:p>
            </p:txBody>
          </p:sp>
          <p:sp>
            <p:nvSpPr>
              <p:cNvPr id="8" name="椭圆 7"/>
              <p:cNvSpPr/>
              <p:nvPr/>
            </p:nvSpPr>
            <p:spPr>
              <a:xfrm>
                <a:off x="2188" y="2505"/>
                <a:ext cx="1545" cy="1545"/>
              </a:xfrm>
              <a:prstGeom prst="ellipse">
                <a:avLst/>
              </a:prstGeom>
              <a:solidFill>
                <a:srgbClr val="3FA4DE"/>
              </a:solidFill>
              <a:ln>
                <a:noFill/>
              </a:ln>
              <a:effectLst>
                <a:outerShdw blurRad="127000" dist="127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5" name="文本框 14"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4053" y="2519"/>
                <a:ext cx="7650" cy="519"/>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zh-CN" i="0" u="none" strike="noStrike" kern="1200" cap="none" spc="0" normalizeH="0" baseline="0" noProof="0">
                    <a:ln>
                      <a:noFill/>
                    </a:ln>
                    <a:solidFill>
                      <a:schemeClr val="tx1">
                        <a:lumMod val="75000"/>
                        <a:lumOff val="25000"/>
                      </a:schemeClr>
                    </a:solidFill>
                    <a:effectLst/>
                    <a:uLnTx/>
                    <a:uFillTx/>
                    <a:latin typeface="+mn-lt"/>
                    <a:ea typeface="+mn-ea"/>
                    <a:cs typeface="+mn-ea"/>
                    <a:sym typeface="+mn-lt"/>
                  </a:rPr>
                  <a:t>第一部分</a:t>
                </a:r>
                <a:r>
                  <a:rPr kumimoji="0" lang="en-US" altLang="zh-CN" i="0" u="none" strike="noStrike" kern="1200" cap="none" spc="0" normalizeH="0" baseline="0" noProof="0">
                    <a:ln>
                      <a:noFill/>
                    </a:ln>
                    <a:solidFill>
                      <a:schemeClr val="tx1">
                        <a:lumMod val="75000"/>
                        <a:lumOff val="25000"/>
                      </a:schemeClr>
                    </a:solidFill>
                    <a:effectLst/>
                    <a:uLnTx/>
                    <a:uFillTx/>
                    <a:latin typeface="+mn-lt"/>
                    <a:ea typeface="+mn-ea"/>
                    <a:cs typeface="+mn-ea"/>
                    <a:sym typeface="+mn-lt"/>
                  </a:rPr>
                  <a:t>  退役士兵创业就业税收优惠政策</a:t>
                </a:r>
                <a:endParaRPr kumimoji="0" lang="en-US" altLang="zh-CN"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grpSp>
            <p:nvGrpSpPr>
              <p:cNvPr id="19" name="Group 41"/>
              <p:cNvGrpSpPr>
                <a:grpSpLocks noChangeAspect="1"/>
              </p:cNvGrpSpPr>
              <p:nvPr/>
            </p:nvGrpSpPr>
            <p:grpSpPr bwMode="auto">
              <a:xfrm>
                <a:off x="2438" y="2833"/>
                <a:ext cx="1044" cy="897"/>
                <a:chOff x="1927" y="800"/>
                <a:chExt cx="1904" cy="1636"/>
              </a:xfrm>
              <a:solidFill>
                <a:schemeClr val="bg1"/>
              </a:solidFill>
            </p:grpSpPr>
            <p:sp>
              <p:nvSpPr>
                <p:cNvPr id="21" name="Freeform 42"/>
                <p:cNvSpPr>
                  <a:spLocks noEditPoints="1"/>
                </p:cNvSpPr>
                <p:nvPr/>
              </p:nvSpPr>
              <p:spPr bwMode="auto">
                <a:xfrm>
                  <a:off x="2850" y="2019"/>
                  <a:ext cx="683" cy="388"/>
                </a:xfrm>
                <a:custGeom>
                  <a:avLst/>
                  <a:gdLst>
                    <a:gd name="T0" fmla="*/ 624 w 683"/>
                    <a:gd name="T1" fmla="*/ 0 h 388"/>
                    <a:gd name="T2" fmla="*/ 683 w 683"/>
                    <a:gd name="T3" fmla="*/ 0 h 388"/>
                    <a:gd name="T4" fmla="*/ 683 w 683"/>
                    <a:gd name="T5" fmla="*/ 388 h 388"/>
                    <a:gd name="T6" fmla="*/ 624 w 683"/>
                    <a:gd name="T7" fmla="*/ 388 h 388"/>
                    <a:gd name="T8" fmla="*/ 624 w 683"/>
                    <a:gd name="T9" fmla="*/ 0 h 388"/>
                    <a:gd name="T10" fmla="*/ 0 w 683"/>
                    <a:gd name="T11" fmla="*/ 0 h 388"/>
                    <a:gd name="T12" fmla="*/ 60 w 683"/>
                    <a:gd name="T13" fmla="*/ 0 h 388"/>
                    <a:gd name="T14" fmla="*/ 60 w 683"/>
                    <a:gd name="T15" fmla="*/ 388 h 388"/>
                    <a:gd name="T16" fmla="*/ 0 w 683"/>
                    <a:gd name="T17" fmla="*/ 388 h 388"/>
                    <a:gd name="T18" fmla="*/ 0 w 683"/>
                    <a:gd name="T19" fmla="*/ 0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388">
                      <a:moveTo>
                        <a:pt x="624" y="0"/>
                      </a:moveTo>
                      <a:lnTo>
                        <a:pt x="683" y="0"/>
                      </a:lnTo>
                      <a:lnTo>
                        <a:pt x="683" y="388"/>
                      </a:lnTo>
                      <a:lnTo>
                        <a:pt x="624" y="388"/>
                      </a:lnTo>
                      <a:lnTo>
                        <a:pt x="624" y="0"/>
                      </a:lnTo>
                      <a:close/>
                      <a:moveTo>
                        <a:pt x="0" y="0"/>
                      </a:moveTo>
                      <a:lnTo>
                        <a:pt x="60" y="0"/>
                      </a:lnTo>
                      <a:lnTo>
                        <a:pt x="60" y="388"/>
                      </a:lnTo>
                      <a:lnTo>
                        <a:pt x="0" y="388"/>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4" name="Freeform 43"/>
                <p:cNvSpPr/>
                <p:nvPr/>
              </p:nvSpPr>
              <p:spPr bwMode="auto">
                <a:xfrm>
                  <a:off x="2553" y="1014"/>
                  <a:ext cx="1218" cy="1012"/>
                </a:xfrm>
                <a:custGeom>
                  <a:avLst/>
                  <a:gdLst>
                    <a:gd name="T0" fmla="*/ 1218 w 1218"/>
                    <a:gd name="T1" fmla="*/ 1012 h 1012"/>
                    <a:gd name="T2" fmla="*/ 0 w 1218"/>
                    <a:gd name="T3" fmla="*/ 1012 h 1012"/>
                    <a:gd name="T4" fmla="*/ 0 w 1218"/>
                    <a:gd name="T5" fmla="*/ 746 h 1012"/>
                    <a:gd name="T6" fmla="*/ 59 w 1218"/>
                    <a:gd name="T7" fmla="*/ 746 h 1012"/>
                    <a:gd name="T8" fmla="*/ 59 w 1218"/>
                    <a:gd name="T9" fmla="*/ 953 h 1012"/>
                    <a:gd name="T10" fmla="*/ 1159 w 1218"/>
                    <a:gd name="T11" fmla="*/ 953 h 1012"/>
                    <a:gd name="T12" fmla="*/ 1159 w 1218"/>
                    <a:gd name="T13" fmla="*/ 60 h 1012"/>
                    <a:gd name="T14" fmla="*/ 59 w 1218"/>
                    <a:gd name="T15" fmla="*/ 60 h 1012"/>
                    <a:gd name="T16" fmla="*/ 59 w 1218"/>
                    <a:gd name="T17" fmla="*/ 417 h 1012"/>
                    <a:gd name="T18" fmla="*/ 0 w 1218"/>
                    <a:gd name="T19" fmla="*/ 417 h 1012"/>
                    <a:gd name="T20" fmla="*/ 0 w 1218"/>
                    <a:gd name="T21" fmla="*/ 0 h 1012"/>
                    <a:gd name="T22" fmla="*/ 1218 w 1218"/>
                    <a:gd name="T23" fmla="*/ 0 h 1012"/>
                    <a:gd name="T24" fmla="*/ 1218 w 1218"/>
                    <a:gd name="T25" fmla="*/ 1012 h 1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8" h="1012">
                      <a:moveTo>
                        <a:pt x="1218" y="1012"/>
                      </a:moveTo>
                      <a:lnTo>
                        <a:pt x="0" y="1012"/>
                      </a:lnTo>
                      <a:lnTo>
                        <a:pt x="0" y="746"/>
                      </a:lnTo>
                      <a:lnTo>
                        <a:pt x="59" y="746"/>
                      </a:lnTo>
                      <a:lnTo>
                        <a:pt x="59" y="953"/>
                      </a:lnTo>
                      <a:lnTo>
                        <a:pt x="1159" y="953"/>
                      </a:lnTo>
                      <a:lnTo>
                        <a:pt x="1159" y="60"/>
                      </a:lnTo>
                      <a:lnTo>
                        <a:pt x="59" y="60"/>
                      </a:lnTo>
                      <a:lnTo>
                        <a:pt x="59" y="417"/>
                      </a:lnTo>
                      <a:lnTo>
                        <a:pt x="0" y="417"/>
                      </a:lnTo>
                      <a:lnTo>
                        <a:pt x="0" y="0"/>
                      </a:lnTo>
                      <a:lnTo>
                        <a:pt x="1218" y="0"/>
                      </a:lnTo>
                      <a:lnTo>
                        <a:pt x="1218" y="10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5" name="Freeform 44"/>
                <p:cNvSpPr>
                  <a:spLocks noEditPoints="1"/>
                </p:cNvSpPr>
                <p:nvPr/>
              </p:nvSpPr>
              <p:spPr bwMode="auto">
                <a:xfrm>
                  <a:off x="2103" y="995"/>
                  <a:ext cx="331" cy="393"/>
                </a:xfrm>
                <a:custGeom>
                  <a:avLst/>
                  <a:gdLst>
                    <a:gd name="T0" fmla="*/ 70 w 139"/>
                    <a:gd name="T1" fmla="*/ 165 h 165"/>
                    <a:gd name="T2" fmla="*/ 20 w 139"/>
                    <a:gd name="T3" fmla="*/ 143 h 165"/>
                    <a:gd name="T4" fmla="*/ 1 w 139"/>
                    <a:gd name="T5" fmla="*/ 93 h 165"/>
                    <a:gd name="T6" fmla="*/ 1 w 139"/>
                    <a:gd name="T7" fmla="*/ 74 h 165"/>
                    <a:gd name="T8" fmla="*/ 35 w 139"/>
                    <a:gd name="T9" fmla="*/ 13 h 165"/>
                    <a:gd name="T10" fmla="*/ 105 w 139"/>
                    <a:gd name="T11" fmla="*/ 13 h 165"/>
                    <a:gd name="T12" fmla="*/ 139 w 139"/>
                    <a:gd name="T13" fmla="*/ 74 h 165"/>
                    <a:gd name="T14" fmla="*/ 139 w 139"/>
                    <a:gd name="T15" fmla="*/ 93 h 165"/>
                    <a:gd name="T16" fmla="*/ 119 w 139"/>
                    <a:gd name="T17" fmla="*/ 144 h 165"/>
                    <a:gd name="T18" fmla="*/ 70 w 139"/>
                    <a:gd name="T19" fmla="*/ 165 h 165"/>
                    <a:gd name="T20" fmla="*/ 70 w 139"/>
                    <a:gd name="T21" fmla="*/ 27 h 165"/>
                    <a:gd name="T22" fmla="*/ 38 w 139"/>
                    <a:gd name="T23" fmla="*/ 41 h 165"/>
                    <a:gd name="T24" fmla="*/ 26 w 139"/>
                    <a:gd name="T25" fmla="*/ 74 h 165"/>
                    <a:gd name="T26" fmla="*/ 26 w 139"/>
                    <a:gd name="T27" fmla="*/ 93 h 165"/>
                    <a:gd name="T28" fmla="*/ 38 w 139"/>
                    <a:gd name="T29" fmla="*/ 126 h 165"/>
                    <a:gd name="T30" fmla="*/ 70 w 139"/>
                    <a:gd name="T31" fmla="*/ 140 h 165"/>
                    <a:gd name="T32" fmla="*/ 101 w 139"/>
                    <a:gd name="T33" fmla="*/ 126 h 165"/>
                    <a:gd name="T34" fmla="*/ 114 w 139"/>
                    <a:gd name="T35" fmla="*/ 93 h 165"/>
                    <a:gd name="T36" fmla="*/ 114 w 139"/>
                    <a:gd name="T37" fmla="*/ 74 h 165"/>
                    <a:gd name="T38" fmla="*/ 101 w 139"/>
                    <a:gd name="T39" fmla="*/ 41 h 165"/>
                    <a:gd name="T40" fmla="*/ 70 w 139"/>
                    <a:gd name="T41" fmla="*/ 27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9" h="165">
                      <a:moveTo>
                        <a:pt x="70" y="165"/>
                      </a:moveTo>
                      <a:cubicBezTo>
                        <a:pt x="51" y="165"/>
                        <a:pt x="33" y="157"/>
                        <a:pt x="20" y="143"/>
                      </a:cubicBezTo>
                      <a:cubicBezTo>
                        <a:pt x="8" y="130"/>
                        <a:pt x="1" y="112"/>
                        <a:pt x="1" y="93"/>
                      </a:cubicBezTo>
                      <a:cubicBezTo>
                        <a:pt x="1" y="74"/>
                        <a:pt x="1" y="74"/>
                        <a:pt x="1" y="74"/>
                      </a:cubicBezTo>
                      <a:cubicBezTo>
                        <a:pt x="0" y="49"/>
                        <a:pt x="13" y="25"/>
                        <a:pt x="35" y="13"/>
                      </a:cubicBezTo>
                      <a:cubicBezTo>
                        <a:pt x="56" y="0"/>
                        <a:pt x="83" y="0"/>
                        <a:pt x="105" y="13"/>
                      </a:cubicBezTo>
                      <a:cubicBezTo>
                        <a:pt x="126" y="25"/>
                        <a:pt x="139" y="49"/>
                        <a:pt x="139" y="74"/>
                      </a:cubicBezTo>
                      <a:cubicBezTo>
                        <a:pt x="139" y="93"/>
                        <a:pt x="139" y="93"/>
                        <a:pt x="139" y="93"/>
                      </a:cubicBezTo>
                      <a:cubicBezTo>
                        <a:pt x="139" y="112"/>
                        <a:pt x="132" y="130"/>
                        <a:pt x="119" y="144"/>
                      </a:cubicBezTo>
                      <a:cubicBezTo>
                        <a:pt x="106" y="157"/>
                        <a:pt x="88" y="165"/>
                        <a:pt x="70" y="165"/>
                      </a:cubicBezTo>
                      <a:close/>
                      <a:moveTo>
                        <a:pt x="70" y="27"/>
                      </a:moveTo>
                      <a:cubicBezTo>
                        <a:pt x="58" y="28"/>
                        <a:pt x="46" y="33"/>
                        <a:pt x="38" y="41"/>
                      </a:cubicBezTo>
                      <a:cubicBezTo>
                        <a:pt x="30" y="50"/>
                        <a:pt x="26" y="62"/>
                        <a:pt x="26" y="74"/>
                      </a:cubicBezTo>
                      <a:cubicBezTo>
                        <a:pt x="26" y="93"/>
                        <a:pt x="26" y="93"/>
                        <a:pt x="26" y="93"/>
                      </a:cubicBezTo>
                      <a:cubicBezTo>
                        <a:pt x="26" y="105"/>
                        <a:pt x="30" y="117"/>
                        <a:pt x="38" y="126"/>
                      </a:cubicBezTo>
                      <a:cubicBezTo>
                        <a:pt x="46" y="134"/>
                        <a:pt x="58" y="139"/>
                        <a:pt x="70" y="140"/>
                      </a:cubicBezTo>
                      <a:cubicBezTo>
                        <a:pt x="82" y="139"/>
                        <a:pt x="93" y="134"/>
                        <a:pt x="101" y="126"/>
                      </a:cubicBezTo>
                      <a:cubicBezTo>
                        <a:pt x="110" y="117"/>
                        <a:pt x="114" y="105"/>
                        <a:pt x="114" y="93"/>
                      </a:cubicBezTo>
                      <a:cubicBezTo>
                        <a:pt x="114" y="74"/>
                        <a:pt x="114" y="74"/>
                        <a:pt x="114" y="74"/>
                      </a:cubicBezTo>
                      <a:cubicBezTo>
                        <a:pt x="114" y="62"/>
                        <a:pt x="110" y="50"/>
                        <a:pt x="101" y="41"/>
                      </a:cubicBezTo>
                      <a:cubicBezTo>
                        <a:pt x="93" y="33"/>
                        <a:pt x="82" y="28"/>
                        <a:pt x="70"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6" name="Freeform 45"/>
                <p:cNvSpPr/>
                <p:nvPr/>
              </p:nvSpPr>
              <p:spPr bwMode="auto">
                <a:xfrm>
                  <a:off x="1958" y="1455"/>
                  <a:ext cx="921" cy="564"/>
                </a:xfrm>
                <a:custGeom>
                  <a:avLst/>
                  <a:gdLst>
                    <a:gd name="T0" fmla="*/ 387 w 387"/>
                    <a:gd name="T1" fmla="*/ 0 h 237"/>
                    <a:gd name="T2" fmla="*/ 100 w 387"/>
                    <a:gd name="T3" fmla="*/ 0 h 237"/>
                    <a:gd name="T4" fmla="*/ 0 w 387"/>
                    <a:gd name="T5" fmla="*/ 75 h 237"/>
                    <a:gd name="T6" fmla="*/ 0 w 387"/>
                    <a:gd name="T7" fmla="*/ 187 h 237"/>
                    <a:gd name="T8" fmla="*/ 50 w 387"/>
                    <a:gd name="T9" fmla="*/ 237 h 237"/>
                    <a:gd name="T10" fmla="*/ 212 w 387"/>
                    <a:gd name="T11" fmla="*/ 237 h 237"/>
                    <a:gd name="T12" fmla="*/ 212 w 387"/>
                    <a:gd name="T13" fmla="*/ 62 h 237"/>
                    <a:gd name="T14" fmla="*/ 325 w 387"/>
                    <a:gd name="T15" fmla="*/ 62 h 237"/>
                    <a:gd name="T16" fmla="*/ 387 w 387"/>
                    <a:gd name="T17" fmla="*/ 0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7" h="237">
                      <a:moveTo>
                        <a:pt x="387" y="0"/>
                      </a:moveTo>
                      <a:cubicBezTo>
                        <a:pt x="100" y="0"/>
                        <a:pt x="100" y="0"/>
                        <a:pt x="100" y="0"/>
                      </a:cubicBezTo>
                      <a:cubicBezTo>
                        <a:pt x="40" y="0"/>
                        <a:pt x="0" y="19"/>
                        <a:pt x="0" y="75"/>
                      </a:cubicBezTo>
                      <a:cubicBezTo>
                        <a:pt x="0" y="187"/>
                        <a:pt x="0" y="187"/>
                        <a:pt x="0" y="187"/>
                      </a:cubicBezTo>
                      <a:cubicBezTo>
                        <a:pt x="0" y="215"/>
                        <a:pt x="22" y="237"/>
                        <a:pt x="50" y="237"/>
                      </a:cubicBezTo>
                      <a:cubicBezTo>
                        <a:pt x="212" y="237"/>
                        <a:pt x="212" y="237"/>
                        <a:pt x="212" y="237"/>
                      </a:cubicBezTo>
                      <a:cubicBezTo>
                        <a:pt x="212" y="62"/>
                        <a:pt x="212" y="62"/>
                        <a:pt x="212" y="62"/>
                      </a:cubicBezTo>
                      <a:cubicBezTo>
                        <a:pt x="325" y="62"/>
                        <a:pt x="325" y="62"/>
                        <a:pt x="325" y="62"/>
                      </a:cubicBezTo>
                      <a:cubicBezTo>
                        <a:pt x="362" y="62"/>
                        <a:pt x="387" y="27"/>
                        <a:pt x="387" y="0"/>
                      </a:cubicBezTo>
                      <a:close/>
                    </a:path>
                  </a:pathLst>
                </a:custGeom>
                <a:solidFill>
                  <a:srgbClr val="3FA4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7" name="Freeform 46"/>
                <p:cNvSpPr>
                  <a:spLocks noEditPoints="1"/>
                </p:cNvSpPr>
                <p:nvPr/>
              </p:nvSpPr>
              <p:spPr bwMode="auto">
                <a:xfrm>
                  <a:off x="1927" y="1424"/>
                  <a:ext cx="980" cy="626"/>
                </a:xfrm>
                <a:custGeom>
                  <a:avLst/>
                  <a:gdLst>
                    <a:gd name="T0" fmla="*/ 238 w 412"/>
                    <a:gd name="T1" fmla="*/ 263 h 263"/>
                    <a:gd name="T2" fmla="*/ 63 w 412"/>
                    <a:gd name="T3" fmla="*/ 263 h 263"/>
                    <a:gd name="T4" fmla="*/ 0 w 412"/>
                    <a:gd name="T5" fmla="*/ 200 h 263"/>
                    <a:gd name="T6" fmla="*/ 0 w 412"/>
                    <a:gd name="T7" fmla="*/ 88 h 263"/>
                    <a:gd name="T8" fmla="*/ 113 w 412"/>
                    <a:gd name="T9" fmla="*/ 0 h 263"/>
                    <a:gd name="T10" fmla="*/ 412 w 412"/>
                    <a:gd name="T11" fmla="*/ 0 h 263"/>
                    <a:gd name="T12" fmla="*/ 412 w 412"/>
                    <a:gd name="T13" fmla="*/ 13 h 263"/>
                    <a:gd name="T14" fmla="*/ 337 w 412"/>
                    <a:gd name="T15" fmla="*/ 88 h 263"/>
                    <a:gd name="T16" fmla="*/ 238 w 412"/>
                    <a:gd name="T17" fmla="*/ 88 h 263"/>
                    <a:gd name="T18" fmla="*/ 238 w 412"/>
                    <a:gd name="T19" fmla="*/ 263 h 263"/>
                    <a:gd name="T20" fmla="*/ 112 w 412"/>
                    <a:gd name="T21" fmla="*/ 25 h 263"/>
                    <a:gd name="T22" fmla="*/ 25 w 412"/>
                    <a:gd name="T23" fmla="*/ 88 h 263"/>
                    <a:gd name="T24" fmla="*/ 25 w 412"/>
                    <a:gd name="T25" fmla="*/ 200 h 263"/>
                    <a:gd name="T26" fmla="*/ 62 w 412"/>
                    <a:gd name="T27" fmla="*/ 238 h 263"/>
                    <a:gd name="T28" fmla="*/ 212 w 412"/>
                    <a:gd name="T29" fmla="*/ 238 h 263"/>
                    <a:gd name="T30" fmla="*/ 212 w 412"/>
                    <a:gd name="T31" fmla="*/ 63 h 263"/>
                    <a:gd name="T32" fmla="*/ 337 w 412"/>
                    <a:gd name="T33" fmla="*/ 63 h 263"/>
                    <a:gd name="T34" fmla="*/ 385 w 412"/>
                    <a:gd name="T35" fmla="*/ 25 h 263"/>
                    <a:gd name="T36" fmla="*/ 112 w 412"/>
                    <a:gd name="T37" fmla="*/ 25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12" h="263">
                      <a:moveTo>
                        <a:pt x="238" y="263"/>
                      </a:moveTo>
                      <a:cubicBezTo>
                        <a:pt x="63" y="263"/>
                        <a:pt x="63" y="263"/>
                        <a:pt x="63" y="263"/>
                      </a:cubicBezTo>
                      <a:cubicBezTo>
                        <a:pt x="28" y="262"/>
                        <a:pt x="0" y="234"/>
                        <a:pt x="0" y="200"/>
                      </a:cubicBezTo>
                      <a:cubicBezTo>
                        <a:pt x="0" y="88"/>
                        <a:pt x="0" y="88"/>
                        <a:pt x="0" y="88"/>
                      </a:cubicBezTo>
                      <a:cubicBezTo>
                        <a:pt x="0" y="29"/>
                        <a:pt x="38" y="0"/>
                        <a:pt x="113" y="0"/>
                      </a:cubicBezTo>
                      <a:cubicBezTo>
                        <a:pt x="412" y="0"/>
                        <a:pt x="412" y="0"/>
                        <a:pt x="412" y="0"/>
                      </a:cubicBezTo>
                      <a:cubicBezTo>
                        <a:pt x="412" y="13"/>
                        <a:pt x="412" y="13"/>
                        <a:pt x="412" y="13"/>
                      </a:cubicBezTo>
                      <a:cubicBezTo>
                        <a:pt x="412" y="48"/>
                        <a:pt x="382" y="88"/>
                        <a:pt x="337" y="88"/>
                      </a:cubicBezTo>
                      <a:cubicBezTo>
                        <a:pt x="238" y="88"/>
                        <a:pt x="238" y="88"/>
                        <a:pt x="238" y="88"/>
                      </a:cubicBezTo>
                      <a:lnTo>
                        <a:pt x="238" y="263"/>
                      </a:lnTo>
                      <a:close/>
                      <a:moveTo>
                        <a:pt x="112" y="25"/>
                      </a:moveTo>
                      <a:cubicBezTo>
                        <a:pt x="35" y="25"/>
                        <a:pt x="25" y="59"/>
                        <a:pt x="25" y="88"/>
                      </a:cubicBezTo>
                      <a:cubicBezTo>
                        <a:pt x="25" y="200"/>
                        <a:pt x="25" y="200"/>
                        <a:pt x="25" y="200"/>
                      </a:cubicBezTo>
                      <a:cubicBezTo>
                        <a:pt x="25" y="221"/>
                        <a:pt x="42" y="237"/>
                        <a:pt x="62" y="238"/>
                      </a:cubicBezTo>
                      <a:cubicBezTo>
                        <a:pt x="212" y="238"/>
                        <a:pt x="212" y="238"/>
                        <a:pt x="212" y="238"/>
                      </a:cubicBezTo>
                      <a:cubicBezTo>
                        <a:pt x="212" y="63"/>
                        <a:pt x="212" y="63"/>
                        <a:pt x="212" y="63"/>
                      </a:cubicBezTo>
                      <a:cubicBezTo>
                        <a:pt x="337" y="63"/>
                        <a:pt x="337" y="63"/>
                        <a:pt x="337" y="63"/>
                      </a:cubicBezTo>
                      <a:cubicBezTo>
                        <a:pt x="360" y="62"/>
                        <a:pt x="379" y="47"/>
                        <a:pt x="385" y="25"/>
                      </a:cubicBezTo>
                      <a:lnTo>
                        <a:pt x="112" y="2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8" name="Rectangle 47"/>
                <p:cNvSpPr>
                  <a:spLocks noChangeArrowheads="1"/>
                </p:cNvSpPr>
                <p:nvPr/>
              </p:nvSpPr>
              <p:spPr bwMode="auto">
                <a:xfrm>
                  <a:off x="2105" y="1633"/>
                  <a:ext cx="357" cy="803"/>
                </a:xfrm>
                <a:prstGeom prst="rect">
                  <a:avLst/>
                </a:prstGeom>
                <a:solidFill>
                  <a:srgbClr val="3FA4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9" name="Freeform 48"/>
                <p:cNvSpPr>
                  <a:spLocks noEditPoints="1"/>
                </p:cNvSpPr>
                <p:nvPr/>
              </p:nvSpPr>
              <p:spPr bwMode="auto">
                <a:xfrm>
                  <a:off x="2072" y="1177"/>
                  <a:ext cx="1544" cy="1250"/>
                </a:xfrm>
                <a:custGeom>
                  <a:avLst/>
                  <a:gdLst>
                    <a:gd name="T0" fmla="*/ 357 w 1544"/>
                    <a:gd name="T1" fmla="*/ 447 h 1250"/>
                    <a:gd name="T2" fmla="*/ 416 w 1544"/>
                    <a:gd name="T3" fmla="*/ 447 h 1250"/>
                    <a:gd name="T4" fmla="*/ 416 w 1544"/>
                    <a:gd name="T5" fmla="*/ 1250 h 1250"/>
                    <a:gd name="T6" fmla="*/ 357 w 1544"/>
                    <a:gd name="T7" fmla="*/ 1250 h 1250"/>
                    <a:gd name="T8" fmla="*/ 357 w 1544"/>
                    <a:gd name="T9" fmla="*/ 447 h 1250"/>
                    <a:gd name="T10" fmla="*/ 178 w 1544"/>
                    <a:gd name="T11" fmla="*/ 773 h 1250"/>
                    <a:gd name="T12" fmla="*/ 238 w 1544"/>
                    <a:gd name="T13" fmla="*/ 773 h 1250"/>
                    <a:gd name="T14" fmla="*/ 238 w 1544"/>
                    <a:gd name="T15" fmla="*/ 1250 h 1250"/>
                    <a:gd name="T16" fmla="*/ 178 w 1544"/>
                    <a:gd name="T17" fmla="*/ 1250 h 1250"/>
                    <a:gd name="T18" fmla="*/ 178 w 1544"/>
                    <a:gd name="T19" fmla="*/ 773 h 1250"/>
                    <a:gd name="T20" fmla="*/ 0 w 1544"/>
                    <a:gd name="T21" fmla="*/ 447 h 1250"/>
                    <a:gd name="T22" fmla="*/ 59 w 1544"/>
                    <a:gd name="T23" fmla="*/ 447 h 1250"/>
                    <a:gd name="T24" fmla="*/ 59 w 1544"/>
                    <a:gd name="T25" fmla="*/ 1250 h 1250"/>
                    <a:gd name="T26" fmla="*/ 0 w 1544"/>
                    <a:gd name="T27" fmla="*/ 1250 h 1250"/>
                    <a:gd name="T28" fmla="*/ 0 w 1544"/>
                    <a:gd name="T29" fmla="*/ 447 h 1250"/>
                    <a:gd name="T30" fmla="*/ 847 w 1544"/>
                    <a:gd name="T31" fmla="*/ 626 h 1250"/>
                    <a:gd name="T32" fmla="*/ 623 w 1544"/>
                    <a:gd name="T33" fmla="*/ 626 h 1250"/>
                    <a:gd name="T34" fmla="*/ 623 w 1544"/>
                    <a:gd name="T35" fmla="*/ 566 h 1250"/>
                    <a:gd name="T36" fmla="*/ 816 w 1544"/>
                    <a:gd name="T37" fmla="*/ 566 h 1250"/>
                    <a:gd name="T38" fmla="*/ 907 w 1544"/>
                    <a:gd name="T39" fmla="*/ 447 h 1250"/>
                    <a:gd name="T40" fmla="*/ 1083 w 1544"/>
                    <a:gd name="T41" fmla="*/ 447 h 1250"/>
                    <a:gd name="T42" fmla="*/ 1261 w 1544"/>
                    <a:gd name="T43" fmla="*/ 150 h 1250"/>
                    <a:gd name="T44" fmla="*/ 1380 w 1544"/>
                    <a:gd name="T45" fmla="*/ 150 h 1250"/>
                    <a:gd name="T46" fmla="*/ 1468 w 1544"/>
                    <a:gd name="T47" fmla="*/ 0 h 1250"/>
                    <a:gd name="T48" fmla="*/ 1544 w 1544"/>
                    <a:gd name="T49" fmla="*/ 0 h 1250"/>
                    <a:gd name="T50" fmla="*/ 1544 w 1544"/>
                    <a:gd name="T51" fmla="*/ 59 h 1250"/>
                    <a:gd name="T52" fmla="*/ 1504 w 1544"/>
                    <a:gd name="T53" fmla="*/ 59 h 1250"/>
                    <a:gd name="T54" fmla="*/ 1413 w 1544"/>
                    <a:gd name="T55" fmla="*/ 209 h 1250"/>
                    <a:gd name="T56" fmla="*/ 1294 w 1544"/>
                    <a:gd name="T57" fmla="*/ 209 h 1250"/>
                    <a:gd name="T58" fmla="*/ 1116 w 1544"/>
                    <a:gd name="T59" fmla="*/ 507 h 1250"/>
                    <a:gd name="T60" fmla="*/ 935 w 1544"/>
                    <a:gd name="T61" fmla="*/ 507 h 1250"/>
                    <a:gd name="T62" fmla="*/ 847 w 1544"/>
                    <a:gd name="T63" fmla="*/ 626 h 1250"/>
                    <a:gd name="T64" fmla="*/ 714 w 1544"/>
                    <a:gd name="T65" fmla="*/ 1190 h 1250"/>
                    <a:gd name="T66" fmla="*/ 892 w 1544"/>
                    <a:gd name="T67" fmla="*/ 1190 h 1250"/>
                    <a:gd name="T68" fmla="*/ 892 w 1544"/>
                    <a:gd name="T69" fmla="*/ 1250 h 1250"/>
                    <a:gd name="T70" fmla="*/ 714 w 1544"/>
                    <a:gd name="T71" fmla="*/ 1250 h 1250"/>
                    <a:gd name="T72" fmla="*/ 714 w 1544"/>
                    <a:gd name="T73" fmla="*/ 1190 h 1250"/>
                    <a:gd name="T74" fmla="*/ 1337 w 1544"/>
                    <a:gd name="T75" fmla="*/ 1190 h 1250"/>
                    <a:gd name="T76" fmla="*/ 1516 w 1544"/>
                    <a:gd name="T77" fmla="*/ 1190 h 1250"/>
                    <a:gd name="T78" fmla="*/ 1516 w 1544"/>
                    <a:gd name="T79" fmla="*/ 1250 h 1250"/>
                    <a:gd name="T80" fmla="*/ 1337 w 1544"/>
                    <a:gd name="T81" fmla="*/ 1250 h 1250"/>
                    <a:gd name="T82" fmla="*/ 1337 w 1544"/>
                    <a:gd name="T83" fmla="*/ 1190 h 1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44" h="1250">
                      <a:moveTo>
                        <a:pt x="357" y="447"/>
                      </a:moveTo>
                      <a:lnTo>
                        <a:pt x="416" y="447"/>
                      </a:lnTo>
                      <a:lnTo>
                        <a:pt x="416" y="1250"/>
                      </a:lnTo>
                      <a:lnTo>
                        <a:pt x="357" y="1250"/>
                      </a:lnTo>
                      <a:lnTo>
                        <a:pt x="357" y="447"/>
                      </a:lnTo>
                      <a:close/>
                      <a:moveTo>
                        <a:pt x="178" y="773"/>
                      </a:moveTo>
                      <a:lnTo>
                        <a:pt x="238" y="773"/>
                      </a:lnTo>
                      <a:lnTo>
                        <a:pt x="238" y="1250"/>
                      </a:lnTo>
                      <a:lnTo>
                        <a:pt x="178" y="1250"/>
                      </a:lnTo>
                      <a:lnTo>
                        <a:pt x="178" y="773"/>
                      </a:lnTo>
                      <a:close/>
                      <a:moveTo>
                        <a:pt x="0" y="447"/>
                      </a:moveTo>
                      <a:lnTo>
                        <a:pt x="59" y="447"/>
                      </a:lnTo>
                      <a:lnTo>
                        <a:pt x="59" y="1250"/>
                      </a:lnTo>
                      <a:lnTo>
                        <a:pt x="0" y="1250"/>
                      </a:lnTo>
                      <a:lnTo>
                        <a:pt x="0" y="447"/>
                      </a:lnTo>
                      <a:close/>
                      <a:moveTo>
                        <a:pt x="847" y="626"/>
                      </a:moveTo>
                      <a:lnTo>
                        <a:pt x="623" y="626"/>
                      </a:lnTo>
                      <a:lnTo>
                        <a:pt x="623" y="566"/>
                      </a:lnTo>
                      <a:lnTo>
                        <a:pt x="816" y="566"/>
                      </a:lnTo>
                      <a:lnTo>
                        <a:pt x="907" y="447"/>
                      </a:lnTo>
                      <a:lnTo>
                        <a:pt x="1083" y="447"/>
                      </a:lnTo>
                      <a:lnTo>
                        <a:pt x="1261" y="150"/>
                      </a:lnTo>
                      <a:lnTo>
                        <a:pt x="1380" y="150"/>
                      </a:lnTo>
                      <a:lnTo>
                        <a:pt x="1468" y="0"/>
                      </a:lnTo>
                      <a:lnTo>
                        <a:pt x="1544" y="0"/>
                      </a:lnTo>
                      <a:lnTo>
                        <a:pt x="1544" y="59"/>
                      </a:lnTo>
                      <a:lnTo>
                        <a:pt x="1504" y="59"/>
                      </a:lnTo>
                      <a:lnTo>
                        <a:pt x="1413" y="209"/>
                      </a:lnTo>
                      <a:lnTo>
                        <a:pt x="1294" y="209"/>
                      </a:lnTo>
                      <a:lnTo>
                        <a:pt x="1116" y="507"/>
                      </a:lnTo>
                      <a:lnTo>
                        <a:pt x="935" y="507"/>
                      </a:lnTo>
                      <a:lnTo>
                        <a:pt x="847" y="626"/>
                      </a:lnTo>
                      <a:close/>
                      <a:moveTo>
                        <a:pt x="714" y="1190"/>
                      </a:moveTo>
                      <a:lnTo>
                        <a:pt x="892" y="1190"/>
                      </a:lnTo>
                      <a:lnTo>
                        <a:pt x="892" y="1250"/>
                      </a:lnTo>
                      <a:lnTo>
                        <a:pt x="714" y="1250"/>
                      </a:lnTo>
                      <a:lnTo>
                        <a:pt x="714" y="1190"/>
                      </a:lnTo>
                      <a:close/>
                      <a:moveTo>
                        <a:pt x="1337" y="1190"/>
                      </a:moveTo>
                      <a:lnTo>
                        <a:pt x="1516" y="1190"/>
                      </a:lnTo>
                      <a:lnTo>
                        <a:pt x="1516" y="1250"/>
                      </a:lnTo>
                      <a:lnTo>
                        <a:pt x="1337" y="1250"/>
                      </a:lnTo>
                      <a:lnTo>
                        <a:pt x="1337" y="119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0" name="Freeform 49"/>
                <p:cNvSpPr>
                  <a:spLocks noEditPoints="1"/>
                </p:cNvSpPr>
                <p:nvPr/>
              </p:nvSpPr>
              <p:spPr bwMode="auto">
                <a:xfrm>
                  <a:off x="2493" y="800"/>
                  <a:ext cx="1338" cy="266"/>
                </a:xfrm>
                <a:custGeom>
                  <a:avLst/>
                  <a:gdLst>
                    <a:gd name="T0" fmla="*/ 1338 w 1338"/>
                    <a:gd name="T1" fmla="*/ 266 h 266"/>
                    <a:gd name="T2" fmla="*/ 0 w 1338"/>
                    <a:gd name="T3" fmla="*/ 266 h 266"/>
                    <a:gd name="T4" fmla="*/ 0 w 1338"/>
                    <a:gd name="T5" fmla="*/ 0 h 266"/>
                    <a:gd name="T6" fmla="*/ 1338 w 1338"/>
                    <a:gd name="T7" fmla="*/ 0 h 266"/>
                    <a:gd name="T8" fmla="*/ 1338 w 1338"/>
                    <a:gd name="T9" fmla="*/ 266 h 266"/>
                    <a:gd name="T10" fmla="*/ 60 w 1338"/>
                    <a:gd name="T11" fmla="*/ 207 h 266"/>
                    <a:gd name="T12" fmla="*/ 1278 w 1338"/>
                    <a:gd name="T13" fmla="*/ 207 h 266"/>
                    <a:gd name="T14" fmla="*/ 1278 w 1338"/>
                    <a:gd name="T15" fmla="*/ 59 h 266"/>
                    <a:gd name="T16" fmla="*/ 60 w 1338"/>
                    <a:gd name="T17" fmla="*/ 59 h 266"/>
                    <a:gd name="T18" fmla="*/ 60 w 1338"/>
                    <a:gd name="T19" fmla="*/ 207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8" h="266">
                      <a:moveTo>
                        <a:pt x="1338" y="266"/>
                      </a:moveTo>
                      <a:lnTo>
                        <a:pt x="0" y="266"/>
                      </a:lnTo>
                      <a:lnTo>
                        <a:pt x="0" y="0"/>
                      </a:lnTo>
                      <a:lnTo>
                        <a:pt x="1338" y="0"/>
                      </a:lnTo>
                      <a:lnTo>
                        <a:pt x="1338" y="266"/>
                      </a:lnTo>
                      <a:close/>
                      <a:moveTo>
                        <a:pt x="60" y="207"/>
                      </a:moveTo>
                      <a:lnTo>
                        <a:pt x="1278" y="207"/>
                      </a:lnTo>
                      <a:lnTo>
                        <a:pt x="1278" y="59"/>
                      </a:lnTo>
                      <a:lnTo>
                        <a:pt x="60" y="59"/>
                      </a:lnTo>
                      <a:lnTo>
                        <a:pt x="60" y="20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grpSp>
        <p:sp>
          <p:nvSpPr>
            <p:cNvPr id="11" name="矩形 10"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p:nvPr/>
          </p:nvSpPr>
          <p:spPr>
            <a:xfrm>
              <a:off x="4830" y="4456"/>
              <a:ext cx="7505" cy="1307"/>
            </a:xfrm>
            <a:prstGeom prst="rect">
              <a:avLst/>
            </a:prstGeom>
          </p:spPr>
          <p:txBody>
            <a:bodyPr wrap="square">
              <a:spAutoFit/>
            </a:bodyPr>
            <a:p>
              <a:pPr algn="l" defTabSz="685800">
                <a:lnSpc>
                  <a:spcPct val="150000"/>
                </a:lnSpc>
                <a:buClr>
                  <a:srgbClr val="E7E6E6">
                    <a:lumMod val="10000"/>
                  </a:srgbClr>
                </a:buClr>
                <a:defRPr/>
              </a:pPr>
              <a:r>
                <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rPr>
                <a:t>一、企业招用自主就业退役士兵</a:t>
              </a:r>
              <a:endPar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endParaRPr>
            </a:p>
            <a:p>
              <a:pPr algn="l" defTabSz="685800">
                <a:lnSpc>
                  <a:spcPct val="150000"/>
                </a:lnSpc>
                <a:buClr>
                  <a:srgbClr val="E7E6E6">
                    <a:lumMod val="10000"/>
                  </a:srgbClr>
                </a:buClr>
                <a:defRPr/>
              </a:pPr>
              <a:r>
                <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rPr>
                <a:t>二、自主就业退役士兵从事个体经营</a:t>
              </a:r>
              <a:endPar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endParaRPr>
            </a:p>
          </p:txBody>
        </p:sp>
      </p:grpSp>
      <p:grpSp>
        <p:nvGrpSpPr>
          <p:cNvPr id="13" name="组合 12"/>
          <p:cNvGrpSpPr/>
          <p:nvPr/>
        </p:nvGrpSpPr>
        <p:grpSpPr>
          <a:xfrm>
            <a:off x="1865338" y="4320512"/>
            <a:ext cx="8100040" cy="1606068"/>
            <a:chOff x="1728" y="3429"/>
            <a:chExt cx="12756" cy="2529"/>
          </a:xfrm>
        </p:grpSpPr>
        <p:grpSp>
          <p:nvGrpSpPr>
            <p:cNvPr id="14" name="组合 13"/>
            <p:cNvGrpSpPr/>
            <p:nvPr/>
          </p:nvGrpSpPr>
          <p:grpSpPr>
            <a:xfrm>
              <a:off x="1728" y="3429"/>
              <a:ext cx="12756" cy="2529"/>
              <a:chOff x="1487" y="2260"/>
              <a:chExt cx="10550" cy="2092"/>
            </a:xfrm>
          </p:grpSpPr>
          <p:sp>
            <p:nvSpPr>
              <p:cNvPr id="16" name="矩形: 圆角 63"/>
              <p:cNvSpPr/>
              <p:nvPr/>
            </p:nvSpPr>
            <p:spPr>
              <a:xfrm>
                <a:off x="1487" y="2260"/>
                <a:ext cx="10550" cy="2092"/>
              </a:xfrm>
              <a:prstGeom prst="roundRect">
                <a:avLst>
                  <a:gd name="adj" fmla="val 8005"/>
                </a:avLst>
              </a:prstGeom>
              <a:solidFill>
                <a:schemeClr val="bg1"/>
              </a:solidFill>
              <a:ln>
                <a:noFill/>
              </a:ln>
              <a:effectLst>
                <a:outerShdw blurRad="127000" dist="127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cs typeface="+mn-ea"/>
                  <a:sym typeface="+mn-lt"/>
                </a:endParaRPr>
              </a:p>
            </p:txBody>
          </p:sp>
          <p:sp>
            <p:nvSpPr>
              <p:cNvPr id="17" name="椭圆 16"/>
              <p:cNvSpPr/>
              <p:nvPr/>
            </p:nvSpPr>
            <p:spPr>
              <a:xfrm>
                <a:off x="2188" y="2505"/>
                <a:ext cx="1545" cy="1545"/>
              </a:xfrm>
              <a:prstGeom prst="ellipse">
                <a:avLst/>
              </a:prstGeom>
              <a:solidFill>
                <a:srgbClr val="3FA4DE"/>
              </a:solidFill>
              <a:ln>
                <a:noFill/>
              </a:ln>
              <a:effectLst>
                <a:outerShdw blurRad="127000" dist="127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0" name="文本框 19"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4053" y="2519"/>
                <a:ext cx="7650" cy="519"/>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kumimoji="0" altLang="zh-CN" i="0" u="none" strike="noStrike" kern="1200" cap="none" spc="0" normalizeH="0" baseline="0" noProof="0">
                    <a:ln>
                      <a:noFill/>
                    </a:ln>
                    <a:solidFill>
                      <a:schemeClr val="tx1">
                        <a:lumMod val="75000"/>
                        <a:lumOff val="25000"/>
                      </a:schemeClr>
                    </a:solidFill>
                    <a:effectLst/>
                    <a:uLnTx/>
                    <a:uFillTx/>
                    <a:latin typeface="+mn-lt"/>
                    <a:ea typeface="+mn-ea"/>
                    <a:cs typeface="+mn-ea"/>
                    <a:sym typeface="+mn-lt"/>
                  </a:rPr>
                  <a:t>第二部分 重点群体创业就业税收优惠政策</a:t>
                </a:r>
                <a:endParaRPr kumimoji="0" altLang="zh-CN"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grpSp>
            <p:nvGrpSpPr>
              <p:cNvPr id="22" name="Group 41"/>
              <p:cNvGrpSpPr>
                <a:grpSpLocks noChangeAspect="1"/>
              </p:cNvGrpSpPr>
              <p:nvPr/>
            </p:nvGrpSpPr>
            <p:grpSpPr bwMode="auto">
              <a:xfrm>
                <a:off x="2438" y="2833"/>
                <a:ext cx="1044" cy="897"/>
                <a:chOff x="1927" y="800"/>
                <a:chExt cx="1904" cy="1636"/>
              </a:xfrm>
              <a:solidFill>
                <a:schemeClr val="bg1"/>
              </a:solidFill>
            </p:grpSpPr>
            <p:sp>
              <p:nvSpPr>
                <p:cNvPr id="23" name="Freeform 42"/>
                <p:cNvSpPr>
                  <a:spLocks noEditPoints="1"/>
                </p:cNvSpPr>
                <p:nvPr/>
              </p:nvSpPr>
              <p:spPr bwMode="auto">
                <a:xfrm>
                  <a:off x="2850" y="2019"/>
                  <a:ext cx="683" cy="388"/>
                </a:xfrm>
                <a:custGeom>
                  <a:avLst/>
                  <a:gdLst>
                    <a:gd name="T0" fmla="*/ 624 w 683"/>
                    <a:gd name="T1" fmla="*/ 0 h 388"/>
                    <a:gd name="T2" fmla="*/ 683 w 683"/>
                    <a:gd name="T3" fmla="*/ 0 h 388"/>
                    <a:gd name="T4" fmla="*/ 683 w 683"/>
                    <a:gd name="T5" fmla="*/ 388 h 388"/>
                    <a:gd name="T6" fmla="*/ 624 w 683"/>
                    <a:gd name="T7" fmla="*/ 388 h 388"/>
                    <a:gd name="T8" fmla="*/ 624 w 683"/>
                    <a:gd name="T9" fmla="*/ 0 h 388"/>
                    <a:gd name="T10" fmla="*/ 0 w 683"/>
                    <a:gd name="T11" fmla="*/ 0 h 388"/>
                    <a:gd name="T12" fmla="*/ 60 w 683"/>
                    <a:gd name="T13" fmla="*/ 0 h 388"/>
                    <a:gd name="T14" fmla="*/ 60 w 683"/>
                    <a:gd name="T15" fmla="*/ 388 h 388"/>
                    <a:gd name="T16" fmla="*/ 0 w 683"/>
                    <a:gd name="T17" fmla="*/ 388 h 388"/>
                    <a:gd name="T18" fmla="*/ 0 w 683"/>
                    <a:gd name="T19" fmla="*/ 0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3" h="388">
                      <a:moveTo>
                        <a:pt x="624" y="0"/>
                      </a:moveTo>
                      <a:lnTo>
                        <a:pt x="683" y="0"/>
                      </a:lnTo>
                      <a:lnTo>
                        <a:pt x="683" y="388"/>
                      </a:lnTo>
                      <a:lnTo>
                        <a:pt x="624" y="388"/>
                      </a:lnTo>
                      <a:lnTo>
                        <a:pt x="624" y="0"/>
                      </a:lnTo>
                      <a:close/>
                      <a:moveTo>
                        <a:pt x="0" y="0"/>
                      </a:moveTo>
                      <a:lnTo>
                        <a:pt x="60" y="0"/>
                      </a:lnTo>
                      <a:lnTo>
                        <a:pt x="60" y="388"/>
                      </a:lnTo>
                      <a:lnTo>
                        <a:pt x="0" y="388"/>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3" name="Freeform 43"/>
                <p:cNvSpPr/>
                <p:nvPr/>
              </p:nvSpPr>
              <p:spPr bwMode="auto">
                <a:xfrm>
                  <a:off x="2553" y="1014"/>
                  <a:ext cx="1218" cy="1012"/>
                </a:xfrm>
                <a:custGeom>
                  <a:avLst/>
                  <a:gdLst>
                    <a:gd name="T0" fmla="*/ 1218 w 1218"/>
                    <a:gd name="T1" fmla="*/ 1012 h 1012"/>
                    <a:gd name="T2" fmla="*/ 0 w 1218"/>
                    <a:gd name="T3" fmla="*/ 1012 h 1012"/>
                    <a:gd name="T4" fmla="*/ 0 w 1218"/>
                    <a:gd name="T5" fmla="*/ 746 h 1012"/>
                    <a:gd name="T6" fmla="*/ 59 w 1218"/>
                    <a:gd name="T7" fmla="*/ 746 h 1012"/>
                    <a:gd name="T8" fmla="*/ 59 w 1218"/>
                    <a:gd name="T9" fmla="*/ 953 h 1012"/>
                    <a:gd name="T10" fmla="*/ 1159 w 1218"/>
                    <a:gd name="T11" fmla="*/ 953 h 1012"/>
                    <a:gd name="T12" fmla="*/ 1159 w 1218"/>
                    <a:gd name="T13" fmla="*/ 60 h 1012"/>
                    <a:gd name="T14" fmla="*/ 59 w 1218"/>
                    <a:gd name="T15" fmla="*/ 60 h 1012"/>
                    <a:gd name="T16" fmla="*/ 59 w 1218"/>
                    <a:gd name="T17" fmla="*/ 417 h 1012"/>
                    <a:gd name="T18" fmla="*/ 0 w 1218"/>
                    <a:gd name="T19" fmla="*/ 417 h 1012"/>
                    <a:gd name="T20" fmla="*/ 0 w 1218"/>
                    <a:gd name="T21" fmla="*/ 0 h 1012"/>
                    <a:gd name="T22" fmla="*/ 1218 w 1218"/>
                    <a:gd name="T23" fmla="*/ 0 h 1012"/>
                    <a:gd name="T24" fmla="*/ 1218 w 1218"/>
                    <a:gd name="T25" fmla="*/ 1012 h 1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8" h="1012">
                      <a:moveTo>
                        <a:pt x="1218" y="1012"/>
                      </a:moveTo>
                      <a:lnTo>
                        <a:pt x="0" y="1012"/>
                      </a:lnTo>
                      <a:lnTo>
                        <a:pt x="0" y="746"/>
                      </a:lnTo>
                      <a:lnTo>
                        <a:pt x="59" y="746"/>
                      </a:lnTo>
                      <a:lnTo>
                        <a:pt x="59" y="953"/>
                      </a:lnTo>
                      <a:lnTo>
                        <a:pt x="1159" y="953"/>
                      </a:lnTo>
                      <a:lnTo>
                        <a:pt x="1159" y="60"/>
                      </a:lnTo>
                      <a:lnTo>
                        <a:pt x="59" y="60"/>
                      </a:lnTo>
                      <a:lnTo>
                        <a:pt x="59" y="417"/>
                      </a:lnTo>
                      <a:lnTo>
                        <a:pt x="0" y="417"/>
                      </a:lnTo>
                      <a:lnTo>
                        <a:pt x="0" y="0"/>
                      </a:lnTo>
                      <a:lnTo>
                        <a:pt x="1218" y="0"/>
                      </a:lnTo>
                      <a:lnTo>
                        <a:pt x="1218" y="10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4" name="Freeform 44"/>
                <p:cNvSpPr>
                  <a:spLocks noEditPoints="1"/>
                </p:cNvSpPr>
                <p:nvPr/>
              </p:nvSpPr>
              <p:spPr bwMode="auto">
                <a:xfrm>
                  <a:off x="2103" y="995"/>
                  <a:ext cx="331" cy="393"/>
                </a:xfrm>
                <a:custGeom>
                  <a:avLst/>
                  <a:gdLst>
                    <a:gd name="T0" fmla="*/ 70 w 139"/>
                    <a:gd name="T1" fmla="*/ 165 h 165"/>
                    <a:gd name="T2" fmla="*/ 20 w 139"/>
                    <a:gd name="T3" fmla="*/ 143 h 165"/>
                    <a:gd name="T4" fmla="*/ 1 w 139"/>
                    <a:gd name="T5" fmla="*/ 93 h 165"/>
                    <a:gd name="T6" fmla="*/ 1 w 139"/>
                    <a:gd name="T7" fmla="*/ 74 h 165"/>
                    <a:gd name="T8" fmla="*/ 35 w 139"/>
                    <a:gd name="T9" fmla="*/ 13 h 165"/>
                    <a:gd name="T10" fmla="*/ 105 w 139"/>
                    <a:gd name="T11" fmla="*/ 13 h 165"/>
                    <a:gd name="T12" fmla="*/ 139 w 139"/>
                    <a:gd name="T13" fmla="*/ 74 h 165"/>
                    <a:gd name="T14" fmla="*/ 139 w 139"/>
                    <a:gd name="T15" fmla="*/ 93 h 165"/>
                    <a:gd name="T16" fmla="*/ 119 w 139"/>
                    <a:gd name="T17" fmla="*/ 144 h 165"/>
                    <a:gd name="T18" fmla="*/ 70 w 139"/>
                    <a:gd name="T19" fmla="*/ 165 h 165"/>
                    <a:gd name="T20" fmla="*/ 70 w 139"/>
                    <a:gd name="T21" fmla="*/ 27 h 165"/>
                    <a:gd name="T22" fmla="*/ 38 w 139"/>
                    <a:gd name="T23" fmla="*/ 41 h 165"/>
                    <a:gd name="T24" fmla="*/ 26 w 139"/>
                    <a:gd name="T25" fmla="*/ 74 h 165"/>
                    <a:gd name="T26" fmla="*/ 26 w 139"/>
                    <a:gd name="T27" fmla="*/ 93 h 165"/>
                    <a:gd name="T28" fmla="*/ 38 w 139"/>
                    <a:gd name="T29" fmla="*/ 126 h 165"/>
                    <a:gd name="T30" fmla="*/ 70 w 139"/>
                    <a:gd name="T31" fmla="*/ 140 h 165"/>
                    <a:gd name="T32" fmla="*/ 101 w 139"/>
                    <a:gd name="T33" fmla="*/ 126 h 165"/>
                    <a:gd name="T34" fmla="*/ 114 w 139"/>
                    <a:gd name="T35" fmla="*/ 93 h 165"/>
                    <a:gd name="T36" fmla="*/ 114 w 139"/>
                    <a:gd name="T37" fmla="*/ 74 h 165"/>
                    <a:gd name="T38" fmla="*/ 101 w 139"/>
                    <a:gd name="T39" fmla="*/ 41 h 165"/>
                    <a:gd name="T40" fmla="*/ 70 w 139"/>
                    <a:gd name="T41" fmla="*/ 27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9" h="165">
                      <a:moveTo>
                        <a:pt x="70" y="165"/>
                      </a:moveTo>
                      <a:cubicBezTo>
                        <a:pt x="51" y="165"/>
                        <a:pt x="33" y="157"/>
                        <a:pt x="20" y="143"/>
                      </a:cubicBezTo>
                      <a:cubicBezTo>
                        <a:pt x="8" y="130"/>
                        <a:pt x="1" y="112"/>
                        <a:pt x="1" y="93"/>
                      </a:cubicBezTo>
                      <a:cubicBezTo>
                        <a:pt x="1" y="74"/>
                        <a:pt x="1" y="74"/>
                        <a:pt x="1" y="74"/>
                      </a:cubicBezTo>
                      <a:cubicBezTo>
                        <a:pt x="0" y="49"/>
                        <a:pt x="13" y="25"/>
                        <a:pt x="35" y="13"/>
                      </a:cubicBezTo>
                      <a:cubicBezTo>
                        <a:pt x="56" y="0"/>
                        <a:pt x="83" y="0"/>
                        <a:pt x="105" y="13"/>
                      </a:cubicBezTo>
                      <a:cubicBezTo>
                        <a:pt x="126" y="25"/>
                        <a:pt x="139" y="49"/>
                        <a:pt x="139" y="74"/>
                      </a:cubicBezTo>
                      <a:cubicBezTo>
                        <a:pt x="139" y="93"/>
                        <a:pt x="139" y="93"/>
                        <a:pt x="139" y="93"/>
                      </a:cubicBezTo>
                      <a:cubicBezTo>
                        <a:pt x="139" y="112"/>
                        <a:pt x="132" y="130"/>
                        <a:pt x="119" y="144"/>
                      </a:cubicBezTo>
                      <a:cubicBezTo>
                        <a:pt x="106" y="157"/>
                        <a:pt x="88" y="165"/>
                        <a:pt x="70" y="165"/>
                      </a:cubicBezTo>
                      <a:close/>
                      <a:moveTo>
                        <a:pt x="70" y="27"/>
                      </a:moveTo>
                      <a:cubicBezTo>
                        <a:pt x="58" y="28"/>
                        <a:pt x="46" y="33"/>
                        <a:pt x="38" y="41"/>
                      </a:cubicBezTo>
                      <a:cubicBezTo>
                        <a:pt x="30" y="50"/>
                        <a:pt x="26" y="62"/>
                        <a:pt x="26" y="74"/>
                      </a:cubicBezTo>
                      <a:cubicBezTo>
                        <a:pt x="26" y="93"/>
                        <a:pt x="26" y="93"/>
                        <a:pt x="26" y="93"/>
                      </a:cubicBezTo>
                      <a:cubicBezTo>
                        <a:pt x="26" y="105"/>
                        <a:pt x="30" y="117"/>
                        <a:pt x="38" y="126"/>
                      </a:cubicBezTo>
                      <a:cubicBezTo>
                        <a:pt x="46" y="134"/>
                        <a:pt x="58" y="139"/>
                        <a:pt x="70" y="140"/>
                      </a:cubicBezTo>
                      <a:cubicBezTo>
                        <a:pt x="82" y="139"/>
                        <a:pt x="93" y="134"/>
                        <a:pt x="101" y="126"/>
                      </a:cubicBezTo>
                      <a:cubicBezTo>
                        <a:pt x="110" y="117"/>
                        <a:pt x="114" y="105"/>
                        <a:pt x="114" y="93"/>
                      </a:cubicBezTo>
                      <a:cubicBezTo>
                        <a:pt x="114" y="74"/>
                        <a:pt x="114" y="74"/>
                        <a:pt x="114" y="74"/>
                      </a:cubicBezTo>
                      <a:cubicBezTo>
                        <a:pt x="114" y="62"/>
                        <a:pt x="110" y="50"/>
                        <a:pt x="101" y="41"/>
                      </a:cubicBezTo>
                      <a:cubicBezTo>
                        <a:pt x="93" y="33"/>
                        <a:pt x="82" y="28"/>
                        <a:pt x="70"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5" name="Freeform 45"/>
                <p:cNvSpPr/>
                <p:nvPr/>
              </p:nvSpPr>
              <p:spPr bwMode="auto">
                <a:xfrm>
                  <a:off x="1958" y="1455"/>
                  <a:ext cx="921" cy="564"/>
                </a:xfrm>
                <a:custGeom>
                  <a:avLst/>
                  <a:gdLst>
                    <a:gd name="T0" fmla="*/ 387 w 387"/>
                    <a:gd name="T1" fmla="*/ 0 h 237"/>
                    <a:gd name="T2" fmla="*/ 100 w 387"/>
                    <a:gd name="T3" fmla="*/ 0 h 237"/>
                    <a:gd name="T4" fmla="*/ 0 w 387"/>
                    <a:gd name="T5" fmla="*/ 75 h 237"/>
                    <a:gd name="T6" fmla="*/ 0 w 387"/>
                    <a:gd name="T7" fmla="*/ 187 h 237"/>
                    <a:gd name="T8" fmla="*/ 50 w 387"/>
                    <a:gd name="T9" fmla="*/ 237 h 237"/>
                    <a:gd name="T10" fmla="*/ 212 w 387"/>
                    <a:gd name="T11" fmla="*/ 237 h 237"/>
                    <a:gd name="T12" fmla="*/ 212 w 387"/>
                    <a:gd name="T13" fmla="*/ 62 h 237"/>
                    <a:gd name="T14" fmla="*/ 325 w 387"/>
                    <a:gd name="T15" fmla="*/ 62 h 237"/>
                    <a:gd name="T16" fmla="*/ 387 w 387"/>
                    <a:gd name="T17" fmla="*/ 0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7" h="237">
                      <a:moveTo>
                        <a:pt x="387" y="0"/>
                      </a:moveTo>
                      <a:cubicBezTo>
                        <a:pt x="100" y="0"/>
                        <a:pt x="100" y="0"/>
                        <a:pt x="100" y="0"/>
                      </a:cubicBezTo>
                      <a:cubicBezTo>
                        <a:pt x="40" y="0"/>
                        <a:pt x="0" y="19"/>
                        <a:pt x="0" y="75"/>
                      </a:cubicBezTo>
                      <a:cubicBezTo>
                        <a:pt x="0" y="187"/>
                        <a:pt x="0" y="187"/>
                        <a:pt x="0" y="187"/>
                      </a:cubicBezTo>
                      <a:cubicBezTo>
                        <a:pt x="0" y="215"/>
                        <a:pt x="22" y="237"/>
                        <a:pt x="50" y="237"/>
                      </a:cubicBezTo>
                      <a:cubicBezTo>
                        <a:pt x="212" y="237"/>
                        <a:pt x="212" y="237"/>
                        <a:pt x="212" y="237"/>
                      </a:cubicBezTo>
                      <a:cubicBezTo>
                        <a:pt x="212" y="62"/>
                        <a:pt x="212" y="62"/>
                        <a:pt x="212" y="62"/>
                      </a:cubicBezTo>
                      <a:cubicBezTo>
                        <a:pt x="325" y="62"/>
                        <a:pt x="325" y="62"/>
                        <a:pt x="325" y="62"/>
                      </a:cubicBezTo>
                      <a:cubicBezTo>
                        <a:pt x="362" y="62"/>
                        <a:pt x="387" y="27"/>
                        <a:pt x="387" y="0"/>
                      </a:cubicBezTo>
                      <a:close/>
                    </a:path>
                  </a:pathLst>
                </a:custGeom>
                <a:solidFill>
                  <a:srgbClr val="3FA4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6" name="Freeform 46"/>
                <p:cNvSpPr>
                  <a:spLocks noEditPoints="1"/>
                </p:cNvSpPr>
                <p:nvPr/>
              </p:nvSpPr>
              <p:spPr bwMode="auto">
                <a:xfrm>
                  <a:off x="1927" y="1424"/>
                  <a:ext cx="980" cy="626"/>
                </a:xfrm>
                <a:custGeom>
                  <a:avLst/>
                  <a:gdLst>
                    <a:gd name="T0" fmla="*/ 238 w 412"/>
                    <a:gd name="T1" fmla="*/ 263 h 263"/>
                    <a:gd name="T2" fmla="*/ 63 w 412"/>
                    <a:gd name="T3" fmla="*/ 263 h 263"/>
                    <a:gd name="T4" fmla="*/ 0 w 412"/>
                    <a:gd name="T5" fmla="*/ 200 h 263"/>
                    <a:gd name="T6" fmla="*/ 0 w 412"/>
                    <a:gd name="T7" fmla="*/ 88 h 263"/>
                    <a:gd name="T8" fmla="*/ 113 w 412"/>
                    <a:gd name="T9" fmla="*/ 0 h 263"/>
                    <a:gd name="T10" fmla="*/ 412 w 412"/>
                    <a:gd name="T11" fmla="*/ 0 h 263"/>
                    <a:gd name="T12" fmla="*/ 412 w 412"/>
                    <a:gd name="T13" fmla="*/ 13 h 263"/>
                    <a:gd name="T14" fmla="*/ 337 w 412"/>
                    <a:gd name="T15" fmla="*/ 88 h 263"/>
                    <a:gd name="T16" fmla="*/ 238 w 412"/>
                    <a:gd name="T17" fmla="*/ 88 h 263"/>
                    <a:gd name="T18" fmla="*/ 238 w 412"/>
                    <a:gd name="T19" fmla="*/ 263 h 263"/>
                    <a:gd name="T20" fmla="*/ 112 w 412"/>
                    <a:gd name="T21" fmla="*/ 25 h 263"/>
                    <a:gd name="T22" fmla="*/ 25 w 412"/>
                    <a:gd name="T23" fmla="*/ 88 h 263"/>
                    <a:gd name="T24" fmla="*/ 25 w 412"/>
                    <a:gd name="T25" fmla="*/ 200 h 263"/>
                    <a:gd name="T26" fmla="*/ 62 w 412"/>
                    <a:gd name="T27" fmla="*/ 238 h 263"/>
                    <a:gd name="T28" fmla="*/ 212 w 412"/>
                    <a:gd name="T29" fmla="*/ 238 h 263"/>
                    <a:gd name="T30" fmla="*/ 212 w 412"/>
                    <a:gd name="T31" fmla="*/ 63 h 263"/>
                    <a:gd name="T32" fmla="*/ 337 w 412"/>
                    <a:gd name="T33" fmla="*/ 63 h 263"/>
                    <a:gd name="T34" fmla="*/ 385 w 412"/>
                    <a:gd name="T35" fmla="*/ 25 h 263"/>
                    <a:gd name="T36" fmla="*/ 112 w 412"/>
                    <a:gd name="T37" fmla="*/ 25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12" h="263">
                      <a:moveTo>
                        <a:pt x="238" y="263"/>
                      </a:moveTo>
                      <a:cubicBezTo>
                        <a:pt x="63" y="263"/>
                        <a:pt x="63" y="263"/>
                        <a:pt x="63" y="263"/>
                      </a:cubicBezTo>
                      <a:cubicBezTo>
                        <a:pt x="28" y="262"/>
                        <a:pt x="0" y="234"/>
                        <a:pt x="0" y="200"/>
                      </a:cubicBezTo>
                      <a:cubicBezTo>
                        <a:pt x="0" y="88"/>
                        <a:pt x="0" y="88"/>
                        <a:pt x="0" y="88"/>
                      </a:cubicBezTo>
                      <a:cubicBezTo>
                        <a:pt x="0" y="29"/>
                        <a:pt x="38" y="0"/>
                        <a:pt x="113" y="0"/>
                      </a:cubicBezTo>
                      <a:cubicBezTo>
                        <a:pt x="412" y="0"/>
                        <a:pt x="412" y="0"/>
                        <a:pt x="412" y="0"/>
                      </a:cubicBezTo>
                      <a:cubicBezTo>
                        <a:pt x="412" y="13"/>
                        <a:pt x="412" y="13"/>
                        <a:pt x="412" y="13"/>
                      </a:cubicBezTo>
                      <a:cubicBezTo>
                        <a:pt x="412" y="48"/>
                        <a:pt x="382" y="88"/>
                        <a:pt x="337" y="88"/>
                      </a:cubicBezTo>
                      <a:cubicBezTo>
                        <a:pt x="238" y="88"/>
                        <a:pt x="238" y="88"/>
                        <a:pt x="238" y="88"/>
                      </a:cubicBezTo>
                      <a:lnTo>
                        <a:pt x="238" y="263"/>
                      </a:lnTo>
                      <a:close/>
                      <a:moveTo>
                        <a:pt x="112" y="25"/>
                      </a:moveTo>
                      <a:cubicBezTo>
                        <a:pt x="35" y="25"/>
                        <a:pt x="25" y="59"/>
                        <a:pt x="25" y="88"/>
                      </a:cubicBezTo>
                      <a:cubicBezTo>
                        <a:pt x="25" y="200"/>
                        <a:pt x="25" y="200"/>
                        <a:pt x="25" y="200"/>
                      </a:cubicBezTo>
                      <a:cubicBezTo>
                        <a:pt x="25" y="221"/>
                        <a:pt x="42" y="237"/>
                        <a:pt x="62" y="238"/>
                      </a:cubicBezTo>
                      <a:cubicBezTo>
                        <a:pt x="212" y="238"/>
                        <a:pt x="212" y="238"/>
                        <a:pt x="212" y="238"/>
                      </a:cubicBezTo>
                      <a:cubicBezTo>
                        <a:pt x="212" y="63"/>
                        <a:pt x="212" y="63"/>
                        <a:pt x="212" y="63"/>
                      </a:cubicBezTo>
                      <a:cubicBezTo>
                        <a:pt x="337" y="63"/>
                        <a:pt x="337" y="63"/>
                        <a:pt x="337" y="63"/>
                      </a:cubicBezTo>
                      <a:cubicBezTo>
                        <a:pt x="360" y="62"/>
                        <a:pt x="379" y="47"/>
                        <a:pt x="385" y="25"/>
                      </a:cubicBezTo>
                      <a:lnTo>
                        <a:pt x="112" y="2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7" name="Rectangle 47"/>
                <p:cNvSpPr>
                  <a:spLocks noChangeArrowheads="1"/>
                </p:cNvSpPr>
                <p:nvPr/>
              </p:nvSpPr>
              <p:spPr bwMode="auto">
                <a:xfrm>
                  <a:off x="2105" y="1633"/>
                  <a:ext cx="357" cy="803"/>
                </a:xfrm>
                <a:prstGeom prst="rect">
                  <a:avLst/>
                </a:prstGeom>
                <a:solidFill>
                  <a:srgbClr val="3FA4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8" name="Freeform 48"/>
                <p:cNvSpPr>
                  <a:spLocks noEditPoints="1"/>
                </p:cNvSpPr>
                <p:nvPr/>
              </p:nvSpPr>
              <p:spPr bwMode="auto">
                <a:xfrm>
                  <a:off x="2072" y="1177"/>
                  <a:ext cx="1544" cy="1250"/>
                </a:xfrm>
                <a:custGeom>
                  <a:avLst/>
                  <a:gdLst>
                    <a:gd name="T0" fmla="*/ 357 w 1544"/>
                    <a:gd name="T1" fmla="*/ 447 h 1250"/>
                    <a:gd name="T2" fmla="*/ 416 w 1544"/>
                    <a:gd name="T3" fmla="*/ 447 h 1250"/>
                    <a:gd name="T4" fmla="*/ 416 w 1544"/>
                    <a:gd name="T5" fmla="*/ 1250 h 1250"/>
                    <a:gd name="T6" fmla="*/ 357 w 1544"/>
                    <a:gd name="T7" fmla="*/ 1250 h 1250"/>
                    <a:gd name="T8" fmla="*/ 357 w 1544"/>
                    <a:gd name="T9" fmla="*/ 447 h 1250"/>
                    <a:gd name="T10" fmla="*/ 178 w 1544"/>
                    <a:gd name="T11" fmla="*/ 773 h 1250"/>
                    <a:gd name="T12" fmla="*/ 238 w 1544"/>
                    <a:gd name="T13" fmla="*/ 773 h 1250"/>
                    <a:gd name="T14" fmla="*/ 238 w 1544"/>
                    <a:gd name="T15" fmla="*/ 1250 h 1250"/>
                    <a:gd name="T16" fmla="*/ 178 w 1544"/>
                    <a:gd name="T17" fmla="*/ 1250 h 1250"/>
                    <a:gd name="T18" fmla="*/ 178 w 1544"/>
                    <a:gd name="T19" fmla="*/ 773 h 1250"/>
                    <a:gd name="T20" fmla="*/ 0 w 1544"/>
                    <a:gd name="T21" fmla="*/ 447 h 1250"/>
                    <a:gd name="T22" fmla="*/ 59 w 1544"/>
                    <a:gd name="T23" fmla="*/ 447 h 1250"/>
                    <a:gd name="T24" fmla="*/ 59 w 1544"/>
                    <a:gd name="T25" fmla="*/ 1250 h 1250"/>
                    <a:gd name="T26" fmla="*/ 0 w 1544"/>
                    <a:gd name="T27" fmla="*/ 1250 h 1250"/>
                    <a:gd name="T28" fmla="*/ 0 w 1544"/>
                    <a:gd name="T29" fmla="*/ 447 h 1250"/>
                    <a:gd name="T30" fmla="*/ 847 w 1544"/>
                    <a:gd name="T31" fmla="*/ 626 h 1250"/>
                    <a:gd name="T32" fmla="*/ 623 w 1544"/>
                    <a:gd name="T33" fmla="*/ 626 h 1250"/>
                    <a:gd name="T34" fmla="*/ 623 w 1544"/>
                    <a:gd name="T35" fmla="*/ 566 h 1250"/>
                    <a:gd name="T36" fmla="*/ 816 w 1544"/>
                    <a:gd name="T37" fmla="*/ 566 h 1250"/>
                    <a:gd name="T38" fmla="*/ 907 w 1544"/>
                    <a:gd name="T39" fmla="*/ 447 h 1250"/>
                    <a:gd name="T40" fmla="*/ 1083 w 1544"/>
                    <a:gd name="T41" fmla="*/ 447 h 1250"/>
                    <a:gd name="T42" fmla="*/ 1261 w 1544"/>
                    <a:gd name="T43" fmla="*/ 150 h 1250"/>
                    <a:gd name="T44" fmla="*/ 1380 w 1544"/>
                    <a:gd name="T45" fmla="*/ 150 h 1250"/>
                    <a:gd name="T46" fmla="*/ 1468 w 1544"/>
                    <a:gd name="T47" fmla="*/ 0 h 1250"/>
                    <a:gd name="T48" fmla="*/ 1544 w 1544"/>
                    <a:gd name="T49" fmla="*/ 0 h 1250"/>
                    <a:gd name="T50" fmla="*/ 1544 w 1544"/>
                    <a:gd name="T51" fmla="*/ 59 h 1250"/>
                    <a:gd name="T52" fmla="*/ 1504 w 1544"/>
                    <a:gd name="T53" fmla="*/ 59 h 1250"/>
                    <a:gd name="T54" fmla="*/ 1413 w 1544"/>
                    <a:gd name="T55" fmla="*/ 209 h 1250"/>
                    <a:gd name="T56" fmla="*/ 1294 w 1544"/>
                    <a:gd name="T57" fmla="*/ 209 h 1250"/>
                    <a:gd name="T58" fmla="*/ 1116 w 1544"/>
                    <a:gd name="T59" fmla="*/ 507 h 1250"/>
                    <a:gd name="T60" fmla="*/ 935 w 1544"/>
                    <a:gd name="T61" fmla="*/ 507 h 1250"/>
                    <a:gd name="T62" fmla="*/ 847 w 1544"/>
                    <a:gd name="T63" fmla="*/ 626 h 1250"/>
                    <a:gd name="T64" fmla="*/ 714 w 1544"/>
                    <a:gd name="T65" fmla="*/ 1190 h 1250"/>
                    <a:gd name="T66" fmla="*/ 892 w 1544"/>
                    <a:gd name="T67" fmla="*/ 1190 h 1250"/>
                    <a:gd name="T68" fmla="*/ 892 w 1544"/>
                    <a:gd name="T69" fmla="*/ 1250 h 1250"/>
                    <a:gd name="T70" fmla="*/ 714 w 1544"/>
                    <a:gd name="T71" fmla="*/ 1250 h 1250"/>
                    <a:gd name="T72" fmla="*/ 714 w 1544"/>
                    <a:gd name="T73" fmla="*/ 1190 h 1250"/>
                    <a:gd name="T74" fmla="*/ 1337 w 1544"/>
                    <a:gd name="T75" fmla="*/ 1190 h 1250"/>
                    <a:gd name="T76" fmla="*/ 1516 w 1544"/>
                    <a:gd name="T77" fmla="*/ 1190 h 1250"/>
                    <a:gd name="T78" fmla="*/ 1516 w 1544"/>
                    <a:gd name="T79" fmla="*/ 1250 h 1250"/>
                    <a:gd name="T80" fmla="*/ 1337 w 1544"/>
                    <a:gd name="T81" fmla="*/ 1250 h 1250"/>
                    <a:gd name="T82" fmla="*/ 1337 w 1544"/>
                    <a:gd name="T83" fmla="*/ 1190 h 1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44" h="1250">
                      <a:moveTo>
                        <a:pt x="357" y="447"/>
                      </a:moveTo>
                      <a:lnTo>
                        <a:pt x="416" y="447"/>
                      </a:lnTo>
                      <a:lnTo>
                        <a:pt x="416" y="1250"/>
                      </a:lnTo>
                      <a:lnTo>
                        <a:pt x="357" y="1250"/>
                      </a:lnTo>
                      <a:lnTo>
                        <a:pt x="357" y="447"/>
                      </a:lnTo>
                      <a:close/>
                      <a:moveTo>
                        <a:pt x="178" y="773"/>
                      </a:moveTo>
                      <a:lnTo>
                        <a:pt x="238" y="773"/>
                      </a:lnTo>
                      <a:lnTo>
                        <a:pt x="238" y="1250"/>
                      </a:lnTo>
                      <a:lnTo>
                        <a:pt x="178" y="1250"/>
                      </a:lnTo>
                      <a:lnTo>
                        <a:pt x="178" y="773"/>
                      </a:lnTo>
                      <a:close/>
                      <a:moveTo>
                        <a:pt x="0" y="447"/>
                      </a:moveTo>
                      <a:lnTo>
                        <a:pt x="59" y="447"/>
                      </a:lnTo>
                      <a:lnTo>
                        <a:pt x="59" y="1250"/>
                      </a:lnTo>
                      <a:lnTo>
                        <a:pt x="0" y="1250"/>
                      </a:lnTo>
                      <a:lnTo>
                        <a:pt x="0" y="447"/>
                      </a:lnTo>
                      <a:close/>
                      <a:moveTo>
                        <a:pt x="847" y="626"/>
                      </a:moveTo>
                      <a:lnTo>
                        <a:pt x="623" y="626"/>
                      </a:lnTo>
                      <a:lnTo>
                        <a:pt x="623" y="566"/>
                      </a:lnTo>
                      <a:lnTo>
                        <a:pt x="816" y="566"/>
                      </a:lnTo>
                      <a:lnTo>
                        <a:pt x="907" y="447"/>
                      </a:lnTo>
                      <a:lnTo>
                        <a:pt x="1083" y="447"/>
                      </a:lnTo>
                      <a:lnTo>
                        <a:pt x="1261" y="150"/>
                      </a:lnTo>
                      <a:lnTo>
                        <a:pt x="1380" y="150"/>
                      </a:lnTo>
                      <a:lnTo>
                        <a:pt x="1468" y="0"/>
                      </a:lnTo>
                      <a:lnTo>
                        <a:pt x="1544" y="0"/>
                      </a:lnTo>
                      <a:lnTo>
                        <a:pt x="1544" y="59"/>
                      </a:lnTo>
                      <a:lnTo>
                        <a:pt x="1504" y="59"/>
                      </a:lnTo>
                      <a:lnTo>
                        <a:pt x="1413" y="209"/>
                      </a:lnTo>
                      <a:lnTo>
                        <a:pt x="1294" y="209"/>
                      </a:lnTo>
                      <a:lnTo>
                        <a:pt x="1116" y="507"/>
                      </a:lnTo>
                      <a:lnTo>
                        <a:pt x="935" y="507"/>
                      </a:lnTo>
                      <a:lnTo>
                        <a:pt x="847" y="626"/>
                      </a:lnTo>
                      <a:close/>
                      <a:moveTo>
                        <a:pt x="714" y="1190"/>
                      </a:moveTo>
                      <a:lnTo>
                        <a:pt x="892" y="1190"/>
                      </a:lnTo>
                      <a:lnTo>
                        <a:pt x="892" y="1250"/>
                      </a:lnTo>
                      <a:lnTo>
                        <a:pt x="714" y="1250"/>
                      </a:lnTo>
                      <a:lnTo>
                        <a:pt x="714" y="1190"/>
                      </a:lnTo>
                      <a:close/>
                      <a:moveTo>
                        <a:pt x="1337" y="1190"/>
                      </a:moveTo>
                      <a:lnTo>
                        <a:pt x="1516" y="1190"/>
                      </a:lnTo>
                      <a:lnTo>
                        <a:pt x="1516" y="1250"/>
                      </a:lnTo>
                      <a:lnTo>
                        <a:pt x="1337" y="1250"/>
                      </a:lnTo>
                      <a:lnTo>
                        <a:pt x="1337" y="119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0" name="Freeform 49"/>
                <p:cNvSpPr>
                  <a:spLocks noEditPoints="1"/>
                </p:cNvSpPr>
                <p:nvPr/>
              </p:nvSpPr>
              <p:spPr bwMode="auto">
                <a:xfrm>
                  <a:off x="2493" y="800"/>
                  <a:ext cx="1338" cy="266"/>
                </a:xfrm>
                <a:custGeom>
                  <a:avLst/>
                  <a:gdLst>
                    <a:gd name="T0" fmla="*/ 1338 w 1338"/>
                    <a:gd name="T1" fmla="*/ 266 h 266"/>
                    <a:gd name="T2" fmla="*/ 0 w 1338"/>
                    <a:gd name="T3" fmla="*/ 266 h 266"/>
                    <a:gd name="T4" fmla="*/ 0 w 1338"/>
                    <a:gd name="T5" fmla="*/ 0 h 266"/>
                    <a:gd name="T6" fmla="*/ 1338 w 1338"/>
                    <a:gd name="T7" fmla="*/ 0 h 266"/>
                    <a:gd name="T8" fmla="*/ 1338 w 1338"/>
                    <a:gd name="T9" fmla="*/ 266 h 266"/>
                    <a:gd name="T10" fmla="*/ 60 w 1338"/>
                    <a:gd name="T11" fmla="*/ 207 h 266"/>
                    <a:gd name="T12" fmla="*/ 1278 w 1338"/>
                    <a:gd name="T13" fmla="*/ 207 h 266"/>
                    <a:gd name="T14" fmla="*/ 1278 w 1338"/>
                    <a:gd name="T15" fmla="*/ 59 h 266"/>
                    <a:gd name="T16" fmla="*/ 60 w 1338"/>
                    <a:gd name="T17" fmla="*/ 59 h 266"/>
                    <a:gd name="T18" fmla="*/ 60 w 1338"/>
                    <a:gd name="T19" fmla="*/ 207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8" h="266">
                      <a:moveTo>
                        <a:pt x="1338" y="266"/>
                      </a:moveTo>
                      <a:lnTo>
                        <a:pt x="0" y="266"/>
                      </a:lnTo>
                      <a:lnTo>
                        <a:pt x="0" y="0"/>
                      </a:lnTo>
                      <a:lnTo>
                        <a:pt x="1338" y="0"/>
                      </a:lnTo>
                      <a:lnTo>
                        <a:pt x="1338" y="266"/>
                      </a:lnTo>
                      <a:close/>
                      <a:moveTo>
                        <a:pt x="60" y="207"/>
                      </a:moveTo>
                      <a:lnTo>
                        <a:pt x="1278" y="207"/>
                      </a:lnTo>
                      <a:lnTo>
                        <a:pt x="1278" y="59"/>
                      </a:lnTo>
                      <a:lnTo>
                        <a:pt x="60" y="59"/>
                      </a:lnTo>
                      <a:lnTo>
                        <a:pt x="60" y="20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grpSp>
        <p:sp>
          <p:nvSpPr>
            <p:cNvPr id="43" name="矩形 4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p:nvPr/>
          </p:nvSpPr>
          <p:spPr>
            <a:xfrm>
              <a:off x="4830" y="4456"/>
              <a:ext cx="7505" cy="1307"/>
            </a:xfrm>
            <a:prstGeom prst="rect">
              <a:avLst/>
            </a:prstGeom>
          </p:spPr>
          <p:txBody>
            <a:bodyPr wrap="square">
              <a:spAutoFit/>
            </a:bodyPr>
            <a:p>
              <a:pPr algn="l" defTabSz="685800">
                <a:lnSpc>
                  <a:spcPct val="150000"/>
                </a:lnSpc>
                <a:buClr>
                  <a:srgbClr val="E7E6E6">
                    <a:lumMod val="10000"/>
                  </a:srgbClr>
                </a:buClr>
                <a:defRPr/>
              </a:pPr>
              <a:r>
                <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rPr>
                <a:t>一、企业招用重点群体</a:t>
              </a:r>
              <a:endPar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endParaRPr>
            </a:p>
            <a:p>
              <a:pPr algn="l" defTabSz="685800">
                <a:lnSpc>
                  <a:spcPct val="150000"/>
                </a:lnSpc>
                <a:buClr>
                  <a:srgbClr val="E7E6E6">
                    <a:lumMod val="10000"/>
                  </a:srgbClr>
                </a:buClr>
                <a:defRPr/>
              </a:pPr>
              <a:r>
                <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rPr>
                <a:t>二、重点群体从事个体经营</a:t>
              </a:r>
              <a:endParaRPr kumimoji="0" lang="en-US" altLang="zh-CN" sz="1600" i="0" u="none" strike="noStrike" kern="1200" cap="none" spc="0" normalizeH="0" baseline="0" noProof="0">
                <a:ln>
                  <a:noFill/>
                </a:ln>
                <a:solidFill>
                  <a:schemeClr val="tx1">
                    <a:lumMod val="75000"/>
                    <a:lumOff val="25000"/>
                  </a:schemeClr>
                </a:solidFill>
                <a:effectLst/>
                <a:uLnTx/>
                <a:uFillTx/>
                <a:cs typeface="+mn-ea"/>
                <a:sym typeface="+mn-lt"/>
              </a:endParaRPr>
            </a:p>
          </p:txBody>
        </p:sp>
      </p:grpSp>
      <p:sp>
        <p:nvSpPr>
          <p:cNvPr id="44" name="灯片编号占位符 43"/>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744345" y="3319145"/>
            <a:ext cx="9019540" cy="284797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一、企业招用重点群体</a:t>
            </a:r>
            <a:endParaRPr lang="zh-CN" sz="2800" b="1">
              <a:solidFill>
                <a:srgbClr val="3FA4DE"/>
              </a:solidFill>
              <a:latin typeface="+mn-ea"/>
            </a:endParaRPr>
          </a:p>
        </p:txBody>
      </p:sp>
      <p:sp>
        <p:nvSpPr>
          <p:cNvPr id="42" name="TextBox 11"/>
          <p:cNvSpPr txBox="1"/>
          <p:nvPr/>
        </p:nvSpPr>
        <p:spPr>
          <a:xfrm>
            <a:off x="1744345" y="1730375"/>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时间</a:t>
            </a:r>
            <a:endParaRPr lang="zh-CN" altLang="en-US" sz="2000">
              <a:solidFill>
                <a:schemeClr val="bg1"/>
              </a:solidFill>
              <a:cs typeface="+mn-ea"/>
              <a:sym typeface="+mn-lt"/>
            </a:endParaRPr>
          </a:p>
        </p:txBody>
      </p:sp>
      <p:sp>
        <p:nvSpPr>
          <p:cNvPr id="43" name="Rectangle 12"/>
          <p:cNvSpPr txBox="1"/>
          <p:nvPr/>
        </p:nvSpPr>
        <p:spPr bwMode="auto">
          <a:xfrm>
            <a:off x="1744345" y="2129155"/>
            <a:ext cx="4364355" cy="553085"/>
          </a:xfrm>
          <a:prstGeom prst="rect">
            <a:avLst/>
          </a:prstGeom>
          <a:noFill/>
        </p:spPr>
        <p:txBody>
          <a:bodyPr vert="horz" wrap="square" lIns="91440" tIns="45720" rIns="91440" bIns="45720" rtlCol="0" anchor="t" anchorCtr="0" compatLnSpc="0">
            <a:spAutoFit/>
          </a:bodyPr>
          <a:p>
            <a:pPr lvl="0" algn="l">
              <a:lnSpc>
                <a:spcPct val="150000"/>
              </a:lnSpc>
              <a:spcAft>
                <a:spcPts val="1000"/>
              </a:spcAft>
              <a:buClrTx/>
              <a:buSzTx/>
              <a:buFontTx/>
              <a:defRPr/>
            </a:pPr>
            <a:r>
              <a:rPr lang="en-US" sz="2000" dirty="0">
                <a:solidFill>
                  <a:schemeClr val="tx1"/>
                </a:solidFill>
                <a:cs typeface="+mn-ea"/>
                <a:sym typeface="+mn-lt"/>
              </a:rPr>
              <a:t>2023年1月1日至2027年12月31日</a:t>
            </a:r>
            <a:endParaRPr lang="en-US" sz="2000" dirty="0">
              <a:solidFill>
                <a:schemeClr val="tx1"/>
              </a:solidFill>
              <a:cs typeface="+mn-ea"/>
              <a:sym typeface="+mn-lt"/>
            </a:endParaRPr>
          </a:p>
        </p:txBody>
      </p:sp>
      <p:sp>
        <p:nvSpPr>
          <p:cNvPr id="11" name="TextBox 11"/>
          <p:cNvSpPr txBox="1"/>
          <p:nvPr/>
        </p:nvSpPr>
        <p:spPr>
          <a:xfrm>
            <a:off x="1744980" y="2762250"/>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773555" y="3275330"/>
            <a:ext cx="8850630" cy="2712720"/>
          </a:xfrm>
          <a:prstGeom prst="rect">
            <a:avLst/>
          </a:prstGeom>
          <a:noFill/>
        </p:spPr>
        <p:txBody>
          <a:bodyPr vert="horz" wrap="square" lIns="91440" tIns="45720" rIns="91440" bIns="45720" rtlCol="0" anchor="t" anchorCtr="0" compatLnSpc="0">
            <a:spAutoFit/>
          </a:bodyPr>
          <a:p>
            <a:pPr lvl="0" algn="just">
              <a:lnSpc>
                <a:spcPct val="150000"/>
              </a:lnSpc>
              <a:spcAft>
                <a:spcPts val="1000"/>
              </a:spcAft>
              <a:buClrTx/>
              <a:buSzTx/>
              <a:buFontTx/>
              <a:defRPr/>
            </a:pPr>
            <a:r>
              <a:rPr lang="en-US" altLang="zh-CN" dirty="0">
                <a:solidFill>
                  <a:schemeClr val="tx1"/>
                </a:solidFill>
                <a:cs typeface="+mn-ea"/>
                <a:sym typeface="+mn-lt"/>
              </a:rPr>
              <a:t>       </a:t>
            </a:r>
            <a:r>
              <a:rPr lang="en-US" dirty="0">
                <a:solidFill>
                  <a:schemeClr val="tx1"/>
                </a:solidFill>
                <a:cs typeface="+mn-ea"/>
                <a:sym typeface="+mn-lt"/>
              </a:rPr>
              <a:t>企业招用脱贫人口，以及在人力资源社会保障部门公共就业服务机构登记失业半年以上且持《就业创业证》或《就业失业登记证》（注明“企业吸纳税收政策”）的人员，与其签订1年以上期限劳动合同并依法缴纳社会保险费的，自签订劳动合同并缴纳社会保险当月起，在3年（36个月，下同）内按实际招用人数予以定额依次扣减增值税、城市维护建设税、教育费附加、地方教育附加和企业所得税优惠。</a:t>
            </a:r>
            <a:endParaRPr lang="en-US" dirty="0">
              <a:solidFill>
                <a:schemeClr val="tx1"/>
              </a:solidFill>
              <a:cs typeface="+mn-ea"/>
              <a:sym typeface="+mn-lt"/>
            </a:endParaRPr>
          </a:p>
          <a:p>
            <a:pPr lvl="0" algn="just">
              <a:lnSpc>
                <a:spcPct val="150000"/>
              </a:lnSpc>
              <a:spcAft>
                <a:spcPts val="1000"/>
              </a:spcAft>
              <a:buClrTx/>
              <a:buSzTx/>
              <a:buFontTx/>
              <a:defRPr/>
            </a:pPr>
            <a:r>
              <a:rPr lang="en-US" b="1" dirty="0">
                <a:solidFill>
                  <a:srgbClr val="C00000"/>
                </a:solidFill>
                <a:cs typeface="+mn-ea"/>
                <a:sym typeface="+mn-lt"/>
              </a:rPr>
              <a:t>       广东省定额标准为每人每年7800元。</a:t>
            </a:r>
            <a:endParaRPr lang="en-US" b="1" dirty="0">
              <a:solidFill>
                <a:srgbClr val="C00000"/>
              </a:solidFill>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611630" y="2433320"/>
            <a:ext cx="8629015" cy="359092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一、企业招用重点群体</a:t>
            </a:r>
            <a:endParaRPr lang="zh-CN" altLang="en-US" sz="2800" b="1">
              <a:solidFill>
                <a:srgbClr val="3FA4DE"/>
              </a:solidFill>
              <a:latin typeface="+mn-ea"/>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379980"/>
            <a:ext cx="8422005" cy="1476375"/>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altLang="zh-CN" sz="2000" dirty="0">
                <a:cs typeface="+mn-ea"/>
                <a:sym typeface="+mn-lt"/>
              </a:rPr>
              <a:t>       </a:t>
            </a:r>
            <a:r>
              <a:rPr lang="en-US" sz="2000" dirty="0">
                <a:cs typeface="+mn-ea"/>
                <a:sym typeface="+mn-lt"/>
              </a:rPr>
              <a:t>1.企业应当以本年度招用重点群体人员申报时已实际工作月数换算扣减限额。实际工作月数按照纳税人本年度已为重点群体依法缴纳社会保险费的时间计算。</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文本框 2"/>
          <p:cNvSpPr txBox="1"/>
          <p:nvPr/>
        </p:nvSpPr>
        <p:spPr>
          <a:xfrm>
            <a:off x="4827270" y="4100195"/>
            <a:ext cx="1991360" cy="368300"/>
          </a:xfrm>
          <a:prstGeom prst="rect">
            <a:avLst/>
          </a:prstGeom>
          <a:solidFill>
            <a:schemeClr val="accent4">
              <a:lumMod val="75000"/>
            </a:schemeClr>
          </a:solidFill>
        </p:spPr>
        <p:txBody>
          <a:bodyPr wrap="square" rtlCol="0">
            <a:spAutoFit/>
          </a:bodyPr>
          <a:p>
            <a:pPr algn="ctr"/>
            <a:r>
              <a:rPr lang="zh-CN" altLang="en-US">
                <a:solidFill>
                  <a:schemeClr val="bg1"/>
                </a:solidFill>
              </a:rPr>
              <a:t>换算公式</a:t>
            </a:r>
            <a:endParaRPr lang="zh-CN" altLang="en-US">
              <a:solidFill>
                <a:schemeClr val="bg1"/>
              </a:solidFill>
            </a:endParaRPr>
          </a:p>
        </p:txBody>
      </p:sp>
      <p:sp>
        <p:nvSpPr>
          <p:cNvPr id="5" name="文本框 4"/>
          <p:cNvSpPr txBox="1"/>
          <p:nvPr/>
        </p:nvSpPr>
        <p:spPr>
          <a:xfrm>
            <a:off x="1993900" y="4671695"/>
            <a:ext cx="8039735" cy="506730"/>
          </a:xfrm>
          <a:prstGeom prst="rect">
            <a:avLst/>
          </a:prstGeom>
          <a:noFill/>
          <a:ln w="22225" cmpd="sng">
            <a:noFill/>
            <a:prstDash val="solid"/>
          </a:ln>
        </p:spPr>
        <p:txBody>
          <a:bodyPr wrap="square" rtlCol="0">
            <a:spAutoFit/>
          </a:bodyPr>
          <a:p>
            <a:pPr algn="ctr">
              <a:lnSpc>
                <a:spcPct val="150000"/>
              </a:lnSpc>
            </a:pPr>
            <a:r>
              <a:rPr lang="zh-CN" b="1">
                <a:solidFill>
                  <a:srgbClr val="3FA4DE"/>
                </a:solidFill>
                <a:latin typeface="+mn-ea"/>
                <a:cs typeface="+mn-ea"/>
                <a:sym typeface="+mn-ea"/>
              </a:rPr>
              <a:t>扣减限额=∑每名重点群体本年度在本企业已实际工作月数÷12×年度定额标准</a:t>
            </a:r>
            <a:endParaRPr lang="zh-CN" b="1">
              <a:solidFill>
                <a:srgbClr val="3FA4DE"/>
              </a:solidFill>
              <a:latin typeface="+mn-ea"/>
              <a:cs typeface="+mn-ea"/>
              <a:sym typeface="+mn-ea"/>
            </a:endParaRPr>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8543925" cy="364363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379980"/>
            <a:ext cx="8422005" cy="311785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2000" dirty="0">
                <a:cs typeface="+mn-ea"/>
                <a:sym typeface="+mn-lt"/>
              </a:rPr>
              <a:t>       2.企业在扣减限额内每月（季）依次扣减增值税、城市维护建设税、教育费附加和地方教育附加。</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企业本年内累计应缴纳税款小于上述扣减限额的，减免税额以其应缴纳税款为限；大于上述扣减限额的，以上述扣减限额为限。</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城市维护建设税、教育费附加、地方教育附加的计税依据是享受本项税收优惠政策前的增值税应纳税额。</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一、企业招用重点群体</a:t>
            </a:r>
            <a:endParaRPr lang="zh-CN" altLang="en-US"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611630" y="2379980"/>
            <a:ext cx="8482965" cy="232029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811655" y="2459990"/>
            <a:ext cx="7946390" cy="193802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2000" dirty="0">
                <a:cs typeface="+mn-ea"/>
                <a:sym typeface="+mn-lt"/>
              </a:rPr>
              <a:t>       3.纳税年度终了，如果企业实际减免的增值税、城市维护建设税、教育费附加和地方教育附加小于核算减免税总额，企业在企业所得税汇算清缴时以差额部分扣减企业所得税。当年扣减不完的，不再结转以后年度扣减。</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一、企业招用重点群体</a:t>
            </a:r>
            <a:endParaRPr lang="zh-CN" altLang="en-US"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315085" y="2000885"/>
            <a:ext cx="9253855" cy="451104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54305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11630" y="2107565"/>
            <a:ext cx="8660765" cy="429768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1600" dirty="0">
                <a:cs typeface="+mn-ea"/>
                <a:sym typeface="+mn-lt"/>
              </a:rPr>
              <a:t>1.企业招用重点群体享受税收优惠政策的，将以下资料留存备查：</a:t>
            </a:r>
            <a:endParaRPr lang="en-US" sz="1600" dirty="0">
              <a:cs typeface="+mn-ea"/>
              <a:sym typeface="+mn-lt"/>
            </a:endParaRPr>
          </a:p>
          <a:p>
            <a:pPr algn="just">
              <a:lnSpc>
                <a:spcPct val="150000"/>
              </a:lnSpc>
              <a:spcAft>
                <a:spcPts val="1000"/>
              </a:spcAft>
              <a:buClrTx/>
              <a:buSzTx/>
              <a:buFontTx/>
              <a:defRPr/>
            </a:pPr>
            <a:r>
              <a:rPr lang="en-US" sz="1600" dirty="0">
                <a:cs typeface="+mn-ea"/>
                <a:sym typeface="+mn-lt"/>
              </a:rPr>
              <a:t>①与重点群体签订的劳动合同（含电子劳动合同）、为职工缴纳的社会保险费记录（含电子信息）备查。</a:t>
            </a:r>
            <a:endParaRPr lang="en-US" sz="1600" dirty="0">
              <a:cs typeface="+mn-ea"/>
              <a:sym typeface="+mn-lt"/>
            </a:endParaRPr>
          </a:p>
          <a:p>
            <a:pPr algn="just">
              <a:lnSpc>
                <a:spcPct val="150000"/>
              </a:lnSpc>
              <a:spcAft>
                <a:spcPts val="1000"/>
              </a:spcAft>
              <a:buClrTx/>
              <a:buSzTx/>
              <a:buFontTx/>
              <a:defRPr/>
            </a:pPr>
            <a:r>
              <a:rPr lang="en-US" sz="1600" dirty="0">
                <a:cs typeface="+mn-ea"/>
                <a:sym typeface="+mn-lt"/>
              </a:rPr>
              <a:t>②招用脱贫人口的，需留存能证明相关人员为脱贫人口的材料（含电子信息）备查。</a:t>
            </a:r>
            <a:endParaRPr lang="en-US" sz="1600" dirty="0">
              <a:cs typeface="+mn-ea"/>
              <a:sym typeface="+mn-lt"/>
            </a:endParaRPr>
          </a:p>
          <a:p>
            <a:pPr algn="just">
              <a:lnSpc>
                <a:spcPct val="150000"/>
              </a:lnSpc>
              <a:spcAft>
                <a:spcPts val="1000"/>
              </a:spcAft>
              <a:buClrTx/>
              <a:buSzTx/>
              <a:buFontTx/>
              <a:defRPr/>
            </a:pPr>
            <a:r>
              <a:rPr lang="en-US" sz="1600" dirty="0">
                <a:cs typeface="+mn-ea"/>
                <a:sym typeface="+mn-lt"/>
              </a:rPr>
              <a:t>③招用登记失业半年以上人员的，需留存其《就业创业证》《就业失业登记证》，以及人力资源社会保障部门核发的《企业吸纳重点群体就业认定证明》或出具的相关证明材料（含电子信息）备查；已通过信息交换的方式将审核情况反馈至税务部门的地区，可不再要求企业留存相关材料。</a:t>
            </a:r>
            <a:endParaRPr lang="en-US" sz="1600" dirty="0">
              <a:cs typeface="+mn-ea"/>
              <a:sym typeface="+mn-lt"/>
            </a:endParaRPr>
          </a:p>
          <a:p>
            <a:pPr algn="just">
              <a:lnSpc>
                <a:spcPct val="150000"/>
              </a:lnSpc>
              <a:spcAft>
                <a:spcPts val="1000"/>
              </a:spcAft>
              <a:buClrTx/>
              <a:buSzTx/>
              <a:buFontTx/>
              <a:defRPr/>
            </a:pPr>
            <a:r>
              <a:rPr lang="en-US" sz="1600" dirty="0">
                <a:cs typeface="+mn-ea"/>
                <a:sym typeface="+mn-lt"/>
              </a:rPr>
              <a:t>企业向税务部门申报纳税时，填写《重点群体就业信息表》，通过填报相关纳税申报表申报享受政策。</a:t>
            </a:r>
            <a:endParaRPr lang="en-US" sz="16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一、企业招用重点群体</a:t>
            </a:r>
            <a:endParaRPr lang="zh-CN" altLang="en-US"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315085" y="2000885"/>
            <a:ext cx="8977630" cy="310070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54305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11630" y="2164715"/>
            <a:ext cx="8481060" cy="2527935"/>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2000" dirty="0">
                <a:cs typeface="+mn-ea"/>
                <a:sym typeface="+mn-lt"/>
              </a:rPr>
              <a:t>       2.同一重点群体人员在多家企业就业的，应当由与其签订1年以上劳动合同并依法为其缴纳养老、工伤、失业保险的企业作为政策享受主体。</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3.企业因以前年度招用重点群体就业符合政策条件但未及时申报享受的，可依法申请退税；如申请时该重点群体人员已从企业离职，不再追溯执行。</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一、企业招用重点群体</a:t>
            </a:r>
            <a:endParaRPr lang="zh-CN" altLang="en-US"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54305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参考案例</a:t>
            </a:r>
            <a:endParaRPr lang="zh-CN" altLang="en-US" sz="2000">
              <a:solidFill>
                <a:schemeClr val="bg1"/>
              </a:solidFill>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一、企业招用重点群体</a:t>
            </a:r>
            <a:endParaRPr lang="zh-CN" altLang="en-US" sz="2800" b="1">
              <a:solidFill>
                <a:srgbClr val="3FA4DE"/>
              </a:solidFill>
              <a:latin typeface="+mn-ea"/>
            </a:endParaRPr>
          </a:p>
        </p:txBody>
      </p:sp>
      <p:sp>
        <p:nvSpPr>
          <p:cNvPr id="3" name="矩形 2"/>
          <p:cNvSpPr/>
          <p:nvPr/>
        </p:nvSpPr>
        <p:spPr>
          <a:xfrm>
            <a:off x="1036955" y="2275840"/>
            <a:ext cx="10181590" cy="438912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Rectangle 12"/>
          <p:cNvSpPr txBox="1"/>
          <p:nvPr/>
        </p:nvSpPr>
        <p:spPr bwMode="auto">
          <a:xfrm>
            <a:off x="1288415" y="2199005"/>
            <a:ext cx="9689465" cy="312801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dirty="0">
                <a:cs typeface="+mn-ea"/>
                <a:sym typeface="+mn-lt"/>
              </a:rPr>
              <a:t>       某企业A于2024年1月招用重点群体人员甲，2月招用重点群体人员乙，与两人均签订了5年期限劳动合同，并自招用当月起依法缴纳社会保险费。A企业未招用其他重点群体人员，且甲乙两人该年度并未离职。</a:t>
            </a:r>
            <a:endParaRPr lang="en-US" dirty="0">
              <a:cs typeface="+mn-ea"/>
              <a:sym typeface="+mn-lt"/>
            </a:endParaRPr>
          </a:p>
          <a:p>
            <a:pPr algn="just">
              <a:lnSpc>
                <a:spcPct val="150000"/>
              </a:lnSpc>
              <a:spcAft>
                <a:spcPts val="1000"/>
              </a:spcAft>
              <a:buClrTx/>
              <a:buSzTx/>
              <a:buFontTx/>
              <a:defRPr/>
            </a:pPr>
            <a:r>
              <a:rPr lang="en-US" dirty="0">
                <a:cs typeface="+mn-ea"/>
                <a:sym typeface="+mn-lt"/>
              </a:rPr>
              <a:t>       假设A企业按季申报缴纳增值税及附加税费，广东省定额标准为每人每年7800元，那么A企业于2024年4月就一季度所属期税款办理纳税申报时的扣减限额=7800/12×（3＋2）=3250（元），于2024年7月就二季度所属期税款办理纳税申报时的扣减限额=7800/12×（6＋5）=7150（元）。三季度、四季度类推计算，扣减限额分别为11050元、14950元。</a:t>
            </a:r>
            <a:endParaRPr lang="en-US" dirty="0">
              <a:cs typeface="+mn-ea"/>
              <a:sym typeface="+mn-lt"/>
            </a:endParaRPr>
          </a:p>
        </p:txBody>
      </p:sp>
      <p:sp>
        <p:nvSpPr>
          <p:cNvPr id="6" name="文本框 5"/>
          <p:cNvSpPr txBox="1"/>
          <p:nvPr/>
        </p:nvSpPr>
        <p:spPr>
          <a:xfrm>
            <a:off x="1288415" y="5447030"/>
            <a:ext cx="9689465" cy="922020"/>
          </a:xfrm>
          <a:prstGeom prst="rect">
            <a:avLst/>
          </a:prstGeom>
          <a:noFill/>
          <a:ln w="9525">
            <a:noFill/>
          </a:ln>
        </p:spPr>
        <p:txBody>
          <a:bodyPr wrap="square">
            <a:spAutoFit/>
          </a:bodyPr>
          <a:p>
            <a:pPr indent="290195" algn="just">
              <a:lnSpc>
                <a:spcPct val="150000"/>
              </a:lnSpc>
            </a:pPr>
            <a:r>
              <a:rPr lang="zh-CN" b="1">
                <a:solidFill>
                  <a:srgbClr val="C00000"/>
                </a:solidFill>
                <a:latin typeface="+mn-ea"/>
              </a:rPr>
              <a:t>注：若纳税人申报纳税时，本年度累计扣减的税费款，不能超过扣减限额。如纳税人在前期由于限额不足导致多缴税款，可申请退还。</a:t>
            </a:r>
            <a:endParaRPr lang="zh-CN" b="1">
              <a:solidFill>
                <a:srgbClr val="C00000"/>
              </a:solidFill>
              <a:latin typeface="+mn-ea"/>
            </a:endParaRPr>
          </a:p>
        </p:txBody>
      </p:sp>
      <p:sp>
        <p:nvSpPr>
          <p:cNvPr id="7" name="灯片编号占位符 6"/>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744345" y="3319145"/>
            <a:ext cx="9019540" cy="284797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rPr>
              <a:t>二、重点群体从事个体经营</a:t>
            </a:r>
            <a:endParaRPr lang="zh-CN" sz="2800" b="1">
              <a:solidFill>
                <a:srgbClr val="3FA4DE"/>
              </a:solidFill>
              <a:latin typeface="+mn-ea"/>
            </a:endParaRPr>
          </a:p>
        </p:txBody>
      </p:sp>
      <p:sp>
        <p:nvSpPr>
          <p:cNvPr id="42" name="TextBox 11"/>
          <p:cNvSpPr txBox="1"/>
          <p:nvPr/>
        </p:nvSpPr>
        <p:spPr>
          <a:xfrm>
            <a:off x="1744345" y="1730375"/>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时间</a:t>
            </a:r>
            <a:endParaRPr lang="zh-CN" altLang="en-US" sz="2000">
              <a:solidFill>
                <a:schemeClr val="bg1"/>
              </a:solidFill>
              <a:cs typeface="+mn-ea"/>
              <a:sym typeface="+mn-lt"/>
            </a:endParaRPr>
          </a:p>
        </p:txBody>
      </p:sp>
      <p:sp>
        <p:nvSpPr>
          <p:cNvPr id="43" name="Rectangle 12"/>
          <p:cNvSpPr txBox="1"/>
          <p:nvPr/>
        </p:nvSpPr>
        <p:spPr bwMode="auto">
          <a:xfrm>
            <a:off x="1744345" y="2129155"/>
            <a:ext cx="4364355" cy="553085"/>
          </a:xfrm>
          <a:prstGeom prst="rect">
            <a:avLst/>
          </a:prstGeom>
          <a:noFill/>
        </p:spPr>
        <p:txBody>
          <a:bodyPr vert="horz" wrap="square" lIns="91440" tIns="45720" rIns="91440" bIns="45720" rtlCol="0" anchor="t" anchorCtr="0" compatLnSpc="0">
            <a:spAutoFit/>
          </a:bodyPr>
          <a:p>
            <a:pPr lvl="0" algn="l">
              <a:lnSpc>
                <a:spcPct val="150000"/>
              </a:lnSpc>
              <a:spcAft>
                <a:spcPts val="1000"/>
              </a:spcAft>
              <a:buClrTx/>
              <a:buSzTx/>
              <a:buFontTx/>
              <a:defRPr/>
            </a:pPr>
            <a:r>
              <a:rPr lang="en-US" sz="2000" dirty="0">
                <a:solidFill>
                  <a:schemeClr val="tx1"/>
                </a:solidFill>
                <a:cs typeface="+mn-ea"/>
                <a:sym typeface="+mn-lt"/>
              </a:rPr>
              <a:t>2023年1月1日至2027年12月31日</a:t>
            </a:r>
            <a:endParaRPr lang="en-US" sz="2000" dirty="0">
              <a:solidFill>
                <a:schemeClr val="tx1"/>
              </a:solidFill>
              <a:cs typeface="+mn-ea"/>
              <a:sym typeface="+mn-lt"/>
            </a:endParaRPr>
          </a:p>
        </p:txBody>
      </p:sp>
      <p:sp>
        <p:nvSpPr>
          <p:cNvPr id="11" name="TextBox 11"/>
          <p:cNvSpPr txBox="1"/>
          <p:nvPr/>
        </p:nvSpPr>
        <p:spPr>
          <a:xfrm>
            <a:off x="1744980" y="2762250"/>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773555" y="3275330"/>
            <a:ext cx="8850630" cy="2712720"/>
          </a:xfrm>
          <a:prstGeom prst="rect">
            <a:avLst/>
          </a:prstGeom>
          <a:noFill/>
        </p:spPr>
        <p:txBody>
          <a:bodyPr vert="horz" wrap="square" lIns="91440" tIns="45720" rIns="91440" bIns="45720" rtlCol="0" anchor="t" anchorCtr="0" compatLnSpc="0">
            <a:spAutoFit/>
          </a:bodyPr>
          <a:p>
            <a:pPr lvl="0" algn="just">
              <a:lnSpc>
                <a:spcPct val="150000"/>
              </a:lnSpc>
              <a:spcAft>
                <a:spcPts val="1000"/>
              </a:spcAft>
              <a:buClrTx/>
              <a:buSzTx/>
              <a:buFontTx/>
              <a:defRPr/>
            </a:pPr>
            <a:r>
              <a:rPr lang="en-US" altLang="zh-CN" dirty="0">
                <a:solidFill>
                  <a:schemeClr val="tx1"/>
                </a:solidFill>
                <a:cs typeface="+mn-ea"/>
                <a:sym typeface="+mn-lt"/>
              </a:rPr>
              <a:t>       </a:t>
            </a:r>
            <a:r>
              <a:rPr lang="en-US" dirty="0">
                <a:solidFill>
                  <a:schemeClr val="tx1"/>
                </a:solidFill>
                <a:cs typeface="+mn-ea"/>
                <a:sym typeface="+mn-lt"/>
              </a:rPr>
              <a:t>脱贫人口（含防止返贫监测对象，下同）、持《就业创业证》（注明“自主创业税收政策”或“毕业年度内自主创业税收政策”）或《就业失业登记证》（注明“自主创业税收政策”）的人员，从事个体经营的，自办理个体工商户登记当月起，在3年内按每户每年20000元为限额依次扣减其当年实际应缴纳的增值税、城市维护建设税、教育费附加、地方教育附加和个人所得税。</a:t>
            </a:r>
            <a:endParaRPr lang="en-US" dirty="0">
              <a:solidFill>
                <a:schemeClr val="tx1"/>
              </a:solidFill>
              <a:cs typeface="+mn-ea"/>
              <a:sym typeface="+mn-lt"/>
            </a:endParaRPr>
          </a:p>
          <a:p>
            <a:pPr lvl="0" algn="just">
              <a:lnSpc>
                <a:spcPct val="150000"/>
              </a:lnSpc>
              <a:spcAft>
                <a:spcPts val="1000"/>
              </a:spcAft>
              <a:buClrTx/>
              <a:buSzTx/>
              <a:buFontTx/>
              <a:defRPr/>
            </a:pPr>
            <a:r>
              <a:rPr lang="en-US" b="1" dirty="0">
                <a:solidFill>
                  <a:srgbClr val="C00000"/>
                </a:solidFill>
                <a:cs typeface="+mn-ea"/>
                <a:sym typeface="+mn-lt"/>
              </a:rPr>
              <a:t>       广东省定额标准为每人每年24000元。</a:t>
            </a:r>
            <a:endParaRPr lang="en-US" b="1" dirty="0">
              <a:solidFill>
                <a:srgbClr val="C00000"/>
              </a:solidFill>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611630" y="2417445"/>
            <a:ext cx="8991600" cy="317817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341880"/>
            <a:ext cx="8422005" cy="1014730"/>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sz="2000" dirty="0">
                <a:cs typeface="+mn-ea"/>
                <a:sym typeface="+mn-lt"/>
              </a:rPr>
              <a:t>       1.重点群体从事个体经营，以申报时本年度已实际经营月数换算其扣减限额。</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文本框 2"/>
          <p:cNvSpPr txBox="1"/>
          <p:nvPr/>
        </p:nvSpPr>
        <p:spPr>
          <a:xfrm>
            <a:off x="4827270" y="4100195"/>
            <a:ext cx="1991360" cy="368300"/>
          </a:xfrm>
          <a:prstGeom prst="rect">
            <a:avLst/>
          </a:prstGeom>
          <a:solidFill>
            <a:schemeClr val="accent4">
              <a:lumMod val="75000"/>
            </a:schemeClr>
          </a:solidFill>
        </p:spPr>
        <p:txBody>
          <a:bodyPr wrap="square" rtlCol="0">
            <a:spAutoFit/>
          </a:bodyPr>
          <a:p>
            <a:pPr algn="ctr"/>
            <a:r>
              <a:rPr lang="zh-CN" altLang="en-US">
                <a:solidFill>
                  <a:schemeClr val="bg1"/>
                </a:solidFill>
              </a:rPr>
              <a:t>换算公式</a:t>
            </a:r>
            <a:endParaRPr lang="zh-CN" altLang="en-US">
              <a:solidFill>
                <a:schemeClr val="bg1"/>
              </a:solidFill>
            </a:endParaRPr>
          </a:p>
        </p:txBody>
      </p:sp>
      <p:sp>
        <p:nvSpPr>
          <p:cNvPr id="5" name="文本框 4"/>
          <p:cNvSpPr txBox="1"/>
          <p:nvPr/>
        </p:nvSpPr>
        <p:spPr>
          <a:xfrm>
            <a:off x="1993900" y="4671695"/>
            <a:ext cx="7658100" cy="506730"/>
          </a:xfrm>
          <a:prstGeom prst="rect">
            <a:avLst/>
          </a:prstGeom>
          <a:noFill/>
          <a:ln w="22225" cmpd="sng">
            <a:noFill/>
            <a:prstDash val="solid"/>
          </a:ln>
        </p:spPr>
        <p:txBody>
          <a:bodyPr wrap="square" rtlCol="0">
            <a:spAutoFit/>
          </a:bodyPr>
          <a:p>
            <a:pPr algn="ctr">
              <a:lnSpc>
                <a:spcPct val="150000"/>
              </a:lnSpc>
            </a:pPr>
            <a:r>
              <a:rPr lang="zh-CN" b="1">
                <a:solidFill>
                  <a:srgbClr val="3FA4DE"/>
                </a:solidFill>
                <a:latin typeface="+mn-ea"/>
                <a:cs typeface="+mn-ea"/>
                <a:sym typeface="+mn-ea"/>
              </a:rPr>
              <a:t>扣减限额＝年度限额标准÷12×本年度已实际经营月数</a:t>
            </a:r>
            <a:endParaRPr lang="zh-CN" b="1">
              <a:solidFill>
                <a:srgbClr val="3FA4DE"/>
              </a:solidFill>
              <a:latin typeface="+mn-ea"/>
              <a:cs typeface="+mn-ea"/>
              <a:sym typeface="+mn-ea"/>
            </a:endParaRPr>
          </a:p>
        </p:txBody>
      </p:sp>
      <p:sp>
        <p:nvSpPr>
          <p:cNvPr id="4" name="文本框 3"/>
          <p:cNvSpPr txBox="1"/>
          <p:nvPr/>
        </p:nvSpPr>
        <p:spPr>
          <a:xfrm>
            <a:off x="3108643" y="874395"/>
            <a:ext cx="5974715" cy="521970"/>
          </a:xfrm>
          <a:prstGeom prst="rect">
            <a:avLst/>
          </a:prstGeom>
          <a:noFill/>
          <a:ln w="9525">
            <a:noFill/>
          </a:ln>
        </p:spPr>
        <p:txBody>
          <a:bodyPr wrap="square">
            <a:spAutoFit/>
          </a:bodyPr>
          <a:p>
            <a:pPr indent="0" algn="ctr"/>
            <a:r>
              <a:rPr lang="zh-CN" sz="2800" b="1">
                <a:solidFill>
                  <a:srgbClr val="3FA4DE"/>
                </a:solidFill>
                <a:latin typeface="+mn-ea"/>
                <a:sym typeface="+mn-ea"/>
              </a:rPr>
              <a:t>二、重点群体从事个体经营</a:t>
            </a:r>
            <a:endParaRPr lang="zh-CN" sz="2800" b="1">
              <a:solidFill>
                <a:srgbClr val="3FA4DE"/>
              </a:solidFill>
              <a:latin typeface="+mn-ea"/>
            </a:endParaRPr>
          </a:p>
        </p:txBody>
      </p:sp>
      <p:sp>
        <p:nvSpPr>
          <p:cNvPr id="6" name="灯片编号占位符 5"/>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8791575" cy="364363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78305" y="2389505"/>
            <a:ext cx="8422005" cy="311785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2000" dirty="0">
                <a:cs typeface="+mn-ea"/>
                <a:sym typeface="+mn-lt"/>
              </a:rPr>
              <a:t>       2.纳税人在扣减限额内，每月（季）依次扣减增值税、城市维护建设税、教育费附加、地方教育附加和个人所得税。</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城市维护建设税、教育费附加、地方教育附加的计税依据是享受本项税收优惠政策前的增值税应纳税额。</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纳税人本年内累计应缴纳税款小于上述扣减限额的，减免税额以其应缴纳税款为限；大于上述扣减限额的，以上述扣减限额为限。</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二、重点群体从事个体经营</a:t>
            </a:r>
            <a:endParaRPr lang="zh-CN" altLang="en-US"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2364740"/>
            <a:ext cx="12192000" cy="6065520"/>
            <a:chOff x="0" y="1883"/>
            <a:chExt cx="19200" cy="9552"/>
          </a:xfrm>
        </p:grpSpPr>
        <p:pic>
          <p:nvPicPr>
            <p:cNvPr id="4" name="图片 3" descr="wave_colorf_spect13"/>
            <p:cNvPicPr>
              <a:picLocks noChangeAspect="1"/>
            </p:cNvPicPr>
            <p:nvPr/>
          </p:nvPicPr>
          <p:blipFill>
            <a:blip r:embed="rId1"/>
            <a:stretch>
              <a:fillRect/>
            </a:stretch>
          </p:blipFill>
          <p:spPr>
            <a:xfrm>
              <a:off x="0" y="1883"/>
              <a:ext cx="19200" cy="9553"/>
            </a:xfrm>
            <a:prstGeom prst="rect">
              <a:avLst/>
            </a:prstGeom>
          </p:spPr>
        </p:pic>
        <p:sp>
          <p:nvSpPr>
            <p:cNvPr id="5" name="矩形 4"/>
            <p:cNvSpPr/>
            <p:nvPr/>
          </p:nvSpPr>
          <p:spPr>
            <a:xfrm>
              <a:off x="11906" y="5546"/>
              <a:ext cx="6023" cy="5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grpSp>
        <p:nvGrpSpPr>
          <p:cNvPr id="7" name="组合 6"/>
          <p:cNvGrpSpPr/>
          <p:nvPr/>
        </p:nvGrpSpPr>
        <p:grpSpPr>
          <a:xfrm>
            <a:off x="11663680" y="2932430"/>
            <a:ext cx="95250" cy="962025"/>
            <a:chOff x="18243" y="5368"/>
            <a:chExt cx="150" cy="1515"/>
          </a:xfrm>
          <a:solidFill>
            <a:schemeClr val="bg1">
              <a:lumMod val="85000"/>
            </a:schemeClr>
          </a:solidFill>
        </p:grpSpPr>
        <p:sp>
          <p:nvSpPr>
            <p:cNvPr id="31" name="椭圆 30"/>
            <p:cNvSpPr/>
            <p:nvPr/>
          </p:nvSpPr>
          <p:spPr>
            <a:xfrm>
              <a:off x="18243" y="5368"/>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39" name="椭圆 38"/>
            <p:cNvSpPr/>
            <p:nvPr/>
          </p:nvSpPr>
          <p:spPr>
            <a:xfrm>
              <a:off x="18243" y="582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1" name="椭圆 40"/>
            <p:cNvSpPr/>
            <p:nvPr/>
          </p:nvSpPr>
          <p:spPr>
            <a:xfrm>
              <a:off x="18243" y="6278"/>
              <a:ext cx="151" cy="151"/>
            </a:xfrm>
            <a:prstGeom prst="ellips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2" name="椭圆 41"/>
            <p:cNvSpPr/>
            <p:nvPr/>
          </p:nvSpPr>
          <p:spPr>
            <a:xfrm>
              <a:off x="18243" y="673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grpSp>
      <p:sp>
        <p:nvSpPr>
          <p:cNvPr id="75" name="矩形 74"/>
          <p:cNvSpPr/>
          <p:nvPr/>
        </p:nvSpPr>
        <p:spPr bwMode="auto">
          <a:xfrm>
            <a:off x="1537970" y="3317240"/>
            <a:ext cx="9116060" cy="829945"/>
          </a:xfrm>
          <a:prstGeom prst="rect">
            <a:avLst/>
          </a:prstGeom>
          <a:noFill/>
          <a:ln>
            <a:noFill/>
          </a:ln>
        </p:spPr>
        <p:txBody>
          <a:bodyPr wrap="square" rtlCol="0">
            <a:spAutoFit/>
          </a:bodyPr>
          <a:lstStyle/>
          <a:p>
            <a:pPr algn="dist" defTabSz="457200"/>
            <a:r>
              <a:rPr lang="en-US" altLang="zh-CN" sz="4800" noProof="0">
                <a:ln>
                  <a:noFill/>
                </a:ln>
                <a:solidFill>
                  <a:schemeClr val="tx1">
                    <a:lumMod val="75000"/>
                    <a:lumOff val="25000"/>
                  </a:schemeClr>
                </a:solidFill>
                <a:effectLst/>
                <a:uLnTx/>
                <a:uFillTx/>
                <a:cs typeface="+mn-ea"/>
                <a:sym typeface="+mn-lt"/>
              </a:rPr>
              <a:t>退役士兵创业就业税收优惠政策</a:t>
            </a:r>
            <a:endParaRPr lang="en-US" altLang="zh-CN" sz="4800" noProof="0">
              <a:ln>
                <a:noFill/>
              </a:ln>
              <a:solidFill>
                <a:schemeClr val="tx1">
                  <a:lumMod val="75000"/>
                  <a:lumOff val="25000"/>
                </a:schemeClr>
              </a:solidFill>
              <a:effectLst/>
              <a:uLnTx/>
              <a:uFillTx/>
              <a:cs typeface="+mn-ea"/>
              <a:sym typeface="+mn-lt"/>
            </a:endParaRPr>
          </a:p>
        </p:txBody>
      </p:sp>
      <p:sp>
        <p:nvSpPr>
          <p:cNvPr id="78" name="矩形: 圆角 77"/>
          <p:cNvSpPr/>
          <p:nvPr/>
        </p:nvSpPr>
        <p:spPr>
          <a:xfrm>
            <a:off x="5063490" y="2350135"/>
            <a:ext cx="2065020" cy="582295"/>
          </a:xfrm>
          <a:prstGeom prst="roundRect">
            <a:avLst>
              <a:gd name="adj" fmla="val 50000"/>
            </a:avLst>
          </a:prstGeom>
          <a:solidFill>
            <a:srgbClr val="3FA4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a:cs typeface="+mn-ea"/>
                <a:sym typeface="+mn-lt"/>
              </a:rPr>
              <a:t>第一部分</a:t>
            </a:r>
            <a:endParaRPr lang="zh-CN" altLang="en-US" sz="2400">
              <a:cs typeface="+mn-ea"/>
              <a:sym typeface="+mn-lt"/>
            </a:endParaRPr>
          </a:p>
        </p:txBody>
      </p:sp>
      <p:pic>
        <p:nvPicPr>
          <p:cNvPr id="2" name="图片 1" descr="纳税人学堂logo"/>
          <p:cNvPicPr>
            <a:picLocks noChangeAspect="1"/>
          </p:cNvPicPr>
          <p:nvPr/>
        </p:nvPicPr>
        <p:blipFill>
          <a:blip r:embed="rId2"/>
          <a:stretch>
            <a:fillRect/>
          </a:stretch>
        </p:blipFill>
        <p:spPr>
          <a:xfrm>
            <a:off x="9286875" y="402590"/>
            <a:ext cx="2376805" cy="1076325"/>
          </a:xfrm>
          <a:prstGeom prst="rect">
            <a:avLst/>
          </a:prstGeom>
        </p:spPr>
      </p:pic>
      <p:sp>
        <p:nvSpPr>
          <p:cNvPr id="8" name="灯片编号占位符 7"/>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8809990" cy="400558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78305" y="2389505"/>
            <a:ext cx="8422005" cy="379984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1600" dirty="0">
                <a:cs typeface="+mn-ea"/>
                <a:sym typeface="+mn-lt"/>
              </a:rPr>
              <a:t>1.填写《重点群体创业信息表》，通过填报相关纳税申报表享受政策，并按以下要求留存资料备查：</a:t>
            </a:r>
            <a:endParaRPr lang="en-US" sz="1600" dirty="0">
              <a:cs typeface="+mn-ea"/>
              <a:sym typeface="+mn-lt"/>
            </a:endParaRPr>
          </a:p>
          <a:p>
            <a:pPr algn="just">
              <a:lnSpc>
                <a:spcPct val="150000"/>
              </a:lnSpc>
              <a:spcAft>
                <a:spcPts val="1000"/>
              </a:spcAft>
              <a:buClrTx/>
              <a:buSzTx/>
              <a:buFontTx/>
              <a:defRPr/>
            </a:pPr>
            <a:r>
              <a:rPr lang="en-US" sz="1600" dirty="0">
                <a:cs typeface="+mn-ea"/>
                <a:sym typeface="+mn-lt"/>
              </a:rPr>
              <a:t>（1）脱贫人口享受政策的，由其留存能证明相关人员为脱贫人口的材料（含电子信息）。</a:t>
            </a:r>
            <a:endParaRPr lang="en-US" sz="1600" dirty="0">
              <a:cs typeface="+mn-ea"/>
              <a:sym typeface="+mn-lt"/>
            </a:endParaRPr>
          </a:p>
          <a:p>
            <a:pPr algn="just">
              <a:lnSpc>
                <a:spcPct val="150000"/>
              </a:lnSpc>
              <a:spcAft>
                <a:spcPts val="1000"/>
              </a:spcAft>
              <a:buClrTx/>
              <a:buSzTx/>
              <a:buFontTx/>
              <a:defRPr/>
            </a:pPr>
            <a:r>
              <a:rPr lang="en-US" sz="1600" dirty="0">
                <a:cs typeface="+mn-ea"/>
                <a:sym typeface="+mn-lt"/>
              </a:rPr>
              <a:t>（2）登记失业半年以上人员、零就业家庭和城市低保家庭的登记失业人员享受政策的，由其留存《就业创业证》《就业失业登记证》，或人力资源社会保障部门出具的其他能证明相关人员登记失业情况的材料（含电子信息）。</a:t>
            </a:r>
            <a:endParaRPr lang="en-US" sz="1600" dirty="0">
              <a:cs typeface="+mn-ea"/>
              <a:sym typeface="+mn-lt"/>
            </a:endParaRPr>
          </a:p>
          <a:p>
            <a:pPr algn="just">
              <a:lnSpc>
                <a:spcPct val="150000"/>
              </a:lnSpc>
              <a:spcAft>
                <a:spcPts val="1000"/>
              </a:spcAft>
              <a:buClrTx/>
              <a:buSzTx/>
              <a:buFontTx/>
              <a:defRPr/>
            </a:pPr>
            <a:r>
              <a:rPr lang="en-US" sz="1600" dirty="0">
                <a:cs typeface="+mn-ea"/>
                <a:sym typeface="+mn-lt"/>
              </a:rPr>
              <a:t>（3）毕业年度内已毕业的高校毕业生享受政策的，由其留存毕业证、中国高等教育学历认证报告或国（境）外学历学位认证书和《就业创业证》（含电子信息）；尚未毕业的，由其留存学生证或其他能够证明学籍信息的材料和《就业创业证》（含电子信息）。</a:t>
            </a:r>
            <a:endParaRPr lang="en-US" sz="16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二、重点群体从事个体经营</a:t>
            </a:r>
            <a:endParaRPr lang="zh-CN" altLang="en-US"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8809990" cy="188150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78305" y="2389505"/>
            <a:ext cx="8422005" cy="1476375"/>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2000" dirty="0">
                <a:cs typeface="+mn-ea"/>
                <a:sym typeface="+mn-lt"/>
              </a:rPr>
              <a:t>       2.同一重点群体人员开办多家个体工商户的，应当选择其中一户作为政策享受主体。除该个体工商户依法办理注销登记、变更经营者或转型为企业外，不得调整政策享受主体。</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二、重点群体从事个体经营</a:t>
            </a:r>
            <a:endParaRPr lang="zh-CN" altLang="en-US"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algn="l" defTabSz="457200"/>
            <a:r>
              <a:rPr lang="en-US" altLang="zh-CN" sz="2400" noProof="0">
                <a:ln>
                  <a:noFill/>
                </a:ln>
                <a:solidFill>
                  <a:schemeClr val="tx1">
                    <a:lumMod val="75000"/>
                    <a:lumOff val="25000"/>
                  </a:schemeClr>
                </a:solidFill>
                <a:effectLst/>
                <a:uLnTx/>
                <a:uFillTx/>
                <a:cs typeface="+mn-ea"/>
                <a:sym typeface="+mn-lt"/>
              </a:rPr>
              <a:t>重点群体创业就业税收优惠政策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54305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参考案例</a:t>
            </a:r>
            <a:endParaRPr lang="zh-CN" altLang="en-US" sz="2000">
              <a:solidFill>
                <a:schemeClr val="bg1"/>
              </a:solidFill>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sym typeface="+mn-ea"/>
              </a:rPr>
              <a:t>二、重点群体从事个体经营</a:t>
            </a:r>
            <a:endParaRPr lang="zh-CN" altLang="en-US" sz="2800" b="1">
              <a:solidFill>
                <a:srgbClr val="3FA4DE"/>
              </a:solidFill>
              <a:latin typeface="+mn-ea"/>
            </a:endParaRPr>
          </a:p>
        </p:txBody>
      </p:sp>
      <p:sp>
        <p:nvSpPr>
          <p:cNvPr id="3" name="矩形 2"/>
          <p:cNvSpPr/>
          <p:nvPr/>
        </p:nvSpPr>
        <p:spPr>
          <a:xfrm>
            <a:off x="1379855" y="2228215"/>
            <a:ext cx="9610725" cy="308419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Rectangle 12"/>
          <p:cNvSpPr txBox="1"/>
          <p:nvPr/>
        </p:nvSpPr>
        <p:spPr bwMode="auto">
          <a:xfrm>
            <a:off x="1631315" y="2218055"/>
            <a:ext cx="9165590" cy="286131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altLang="zh-CN" sz="2000" dirty="0">
                <a:cs typeface="+mn-ea"/>
                <a:sym typeface="+mn-lt"/>
              </a:rPr>
              <a:t>      </a:t>
            </a:r>
            <a:r>
              <a:rPr lang="en-US" sz="2000" dirty="0">
                <a:cs typeface="+mn-ea"/>
                <a:sym typeface="+mn-lt"/>
              </a:rPr>
              <a:t>某重点群体人员甲于2024年1月创办个体工商户B，广东省限额标准为每户每年24000元，B按季申报缴纳增值税及附加、个人所得税，那么其于2024年4月就一季度所属期税款办理纳税申报时的扣减限额=24000/12×3=6000（元），于2024年7月就二季度所属期税款办理纳税申报时的扣减限额=24000/12×6=12000（元）。三季度、四季度类推计算，扣减限额分别为18000元、24000元。</a:t>
            </a:r>
            <a:endParaRPr lang="en-US" sz="2000" dirty="0">
              <a:cs typeface="+mn-ea"/>
              <a:sym typeface="+mn-lt"/>
            </a:endParaRPr>
          </a:p>
        </p:txBody>
      </p:sp>
      <p:sp>
        <p:nvSpPr>
          <p:cNvPr id="7" name="灯片编号占位符 6"/>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40180" y="2228215"/>
            <a:ext cx="8987155" cy="403542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7" name="Rectangle 12"/>
          <p:cNvSpPr txBox="1"/>
          <p:nvPr/>
        </p:nvSpPr>
        <p:spPr bwMode="auto">
          <a:xfrm>
            <a:off x="1610995" y="2389505"/>
            <a:ext cx="8512810" cy="367157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dirty="0">
                <a:cs typeface="+mn-ea"/>
                <a:sym typeface="+mn-lt"/>
              </a:rPr>
              <a:t>《广东省财政厅等五部门关于我省实施自主就业退役士兵和重点群体创业就业有关税收政策的通知》（粤财税〔2023〕34号）</a:t>
            </a:r>
            <a:endParaRPr lang="en-US" dirty="0">
              <a:cs typeface="+mn-ea"/>
              <a:sym typeface="+mn-lt"/>
            </a:endParaRPr>
          </a:p>
          <a:p>
            <a:pPr algn="just">
              <a:lnSpc>
                <a:spcPct val="150000"/>
              </a:lnSpc>
              <a:spcAft>
                <a:spcPts val="1000"/>
              </a:spcAft>
              <a:buClrTx/>
              <a:buSzTx/>
              <a:buFontTx/>
              <a:defRPr/>
            </a:pPr>
            <a:r>
              <a:rPr lang="en-US" dirty="0">
                <a:cs typeface="+mn-ea"/>
                <a:sym typeface="+mn-lt"/>
              </a:rPr>
              <a:t>《财政部 税务总局 人力资源社会保障部 农业农村部关于进一步支持重点群体创业就业有关税收政策的公告》（财政部 税务总局 人力资源社会保障部 农业农村部公告2023年第15号）</a:t>
            </a:r>
            <a:endParaRPr lang="en-US" dirty="0">
              <a:cs typeface="+mn-ea"/>
              <a:sym typeface="+mn-lt"/>
            </a:endParaRPr>
          </a:p>
          <a:p>
            <a:pPr algn="just">
              <a:lnSpc>
                <a:spcPct val="150000"/>
              </a:lnSpc>
              <a:spcAft>
                <a:spcPts val="1000"/>
              </a:spcAft>
              <a:buClrTx/>
              <a:buSzTx/>
              <a:buFontTx/>
              <a:defRPr/>
            </a:pPr>
            <a:r>
              <a:rPr lang="en-US" dirty="0">
                <a:cs typeface="+mn-ea"/>
                <a:sym typeface="+mn-lt"/>
              </a:rPr>
              <a:t>《国家税务总局 人力资源社会保障部 农业农村部 教育部 退役军人事务部关于重点群体和自主就业退役士兵创业就业税收政策有关执行问题的公告》（国家税务总局 人力资源社会保障部 农业农村部 教育部 退役军人事务部公告2024年第4号）</a:t>
            </a:r>
            <a:endParaRPr lang="en-US"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5" name="文本框 4"/>
          <p:cNvSpPr txBox="1"/>
          <p:nvPr/>
        </p:nvSpPr>
        <p:spPr>
          <a:xfrm>
            <a:off x="3108643" y="1323340"/>
            <a:ext cx="5974715" cy="521970"/>
          </a:xfrm>
          <a:prstGeom prst="rect">
            <a:avLst/>
          </a:prstGeom>
          <a:noFill/>
          <a:ln w="9525">
            <a:noFill/>
          </a:ln>
        </p:spPr>
        <p:txBody>
          <a:bodyPr wrap="square">
            <a:spAutoFit/>
          </a:bodyPr>
          <a:p>
            <a:pPr indent="0" algn="ctr"/>
            <a:r>
              <a:rPr lang="zh-CN" sz="2800" b="1">
                <a:solidFill>
                  <a:srgbClr val="3FA4DE"/>
                </a:solidFill>
                <a:latin typeface="+mn-ea"/>
              </a:rPr>
              <a:t>三、政策依据</a:t>
            </a:r>
            <a:endParaRPr lang="zh-CN" sz="2800" b="1">
              <a:solidFill>
                <a:srgbClr val="3FA4DE"/>
              </a:solidFill>
              <a:latin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wave_colorf_spect13"/>
          <p:cNvPicPr>
            <a:picLocks noChangeAspect="1"/>
          </p:cNvPicPr>
          <p:nvPr/>
        </p:nvPicPr>
        <p:blipFill>
          <a:blip r:embed="rId1" cstate="screen"/>
          <a:srcRect b="32807"/>
          <a:stretch>
            <a:fillRect/>
          </a:stretch>
        </p:blipFill>
        <p:spPr>
          <a:xfrm>
            <a:off x="0" y="3560445"/>
            <a:ext cx="12192000" cy="3433445"/>
          </a:xfrm>
          <a:prstGeom prst="rect">
            <a:avLst/>
          </a:prstGeom>
        </p:spPr>
      </p:pic>
      <p:sp>
        <p:nvSpPr>
          <p:cNvPr id="3" name="矩形 2"/>
          <p:cNvSpPr/>
          <p:nvPr/>
        </p:nvSpPr>
        <p:spPr>
          <a:xfrm>
            <a:off x="7560310" y="5602136"/>
            <a:ext cx="3824605" cy="3161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7" name="组合 6"/>
          <p:cNvGrpSpPr/>
          <p:nvPr/>
        </p:nvGrpSpPr>
        <p:grpSpPr>
          <a:xfrm>
            <a:off x="11663680" y="2932430"/>
            <a:ext cx="95250" cy="962025"/>
            <a:chOff x="18243" y="5368"/>
            <a:chExt cx="150" cy="1515"/>
          </a:xfrm>
          <a:solidFill>
            <a:schemeClr val="bg1">
              <a:lumMod val="85000"/>
            </a:schemeClr>
          </a:solidFill>
        </p:grpSpPr>
        <p:sp>
          <p:nvSpPr>
            <p:cNvPr id="31" name="椭圆 30"/>
            <p:cNvSpPr/>
            <p:nvPr/>
          </p:nvSpPr>
          <p:spPr>
            <a:xfrm>
              <a:off x="18243" y="5368"/>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39" name="椭圆 38"/>
            <p:cNvSpPr/>
            <p:nvPr/>
          </p:nvSpPr>
          <p:spPr>
            <a:xfrm>
              <a:off x="18243" y="582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1" name="椭圆 40"/>
            <p:cNvSpPr/>
            <p:nvPr/>
          </p:nvSpPr>
          <p:spPr>
            <a:xfrm>
              <a:off x="18243" y="6278"/>
              <a:ext cx="151" cy="151"/>
            </a:xfrm>
            <a:prstGeom prst="ellips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42" name="椭圆 41"/>
            <p:cNvSpPr/>
            <p:nvPr/>
          </p:nvSpPr>
          <p:spPr>
            <a:xfrm>
              <a:off x="18243" y="6733"/>
              <a:ext cx="151" cy="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grpSp>
      <p:grpSp>
        <p:nvGrpSpPr>
          <p:cNvPr id="13" name="组合 12"/>
          <p:cNvGrpSpPr/>
          <p:nvPr/>
        </p:nvGrpSpPr>
        <p:grpSpPr>
          <a:xfrm>
            <a:off x="1338580" y="1100455"/>
            <a:ext cx="9518015" cy="3748405"/>
            <a:chOff x="2196" y="1324"/>
            <a:chExt cx="14989" cy="5903"/>
          </a:xfrm>
        </p:grpSpPr>
        <p:sp>
          <p:nvSpPr>
            <p:cNvPr id="10" name="文本框 17"/>
            <p:cNvSpPr txBox="1"/>
            <p:nvPr/>
          </p:nvSpPr>
          <p:spPr>
            <a:xfrm>
              <a:off x="2196" y="3379"/>
              <a:ext cx="14989" cy="2082"/>
            </a:xfrm>
            <a:prstGeom prst="rect">
              <a:avLst/>
            </a:prstGeom>
            <a:noFill/>
          </p:spPr>
          <p:txBody>
            <a:bodyPr wrap="square" rtlCol="0">
              <a:spAutoFit/>
            </a:bodyPr>
            <a:lstStyle/>
            <a:p>
              <a:pPr algn="ctr"/>
              <a:r>
                <a:rPr lang="zh-CN" altLang="en-US" sz="8000" dirty="0">
                  <a:solidFill>
                    <a:schemeClr val="tx1">
                      <a:lumMod val="75000"/>
                      <a:lumOff val="25000"/>
                    </a:schemeClr>
                  </a:solidFill>
                  <a:cs typeface="+mn-ea"/>
                  <a:sym typeface="+mn-lt"/>
                </a:rPr>
                <a:t>感谢您</a:t>
              </a:r>
              <a:r>
                <a:rPr lang="zh-CN" altLang="en-US" sz="8000" dirty="0">
                  <a:solidFill>
                    <a:srgbClr val="3FA4DE"/>
                  </a:solidFill>
                  <a:cs typeface="+mn-ea"/>
                  <a:sym typeface="+mn-lt"/>
                </a:rPr>
                <a:t>的观看</a:t>
              </a:r>
              <a:endParaRPr lang="zh-CN" altLang="en-US" sz="8000" dirty="0">
                <a:solidFill>
                  <a:srgbClr val="3FA4DE"/>
                </a:solidFill>
                <a:cs typeface="+mn-ea"/>
                <a:sym typeface="+mn-lt"/>
              </a:endParaRPr>
            </a:p>
          </p:txBody>
        </p:sp>
        <p:sp>
          <p:nvSpPr>
            <p:cNvPr id="12" name="矩形 14"/>
            <p:cNvSpPr/>
            <p:nvPr/>
          </p:nvSpPr>
          <p:spPr>
            <a:xfrm>
              <a:off x="9380" y="6170"/>
              <a:ext cx="620" cy="1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cs typeface="+mn-ea"/>
                <a:sym typeface="+mn-lt"/>
              </a:endParaRPr>
            </a:p>
          </p:txBody>
        </p:sp>
        <p:sp>
          <p:nvSpPr>
            <p:cNvPr id="11" name="文本框 16"/>
            <p:cNvSpPr txBox="1"/>
            <p:nvPr/>
          </p:nvSpPr>
          <p:spPr>
            <a:xfrm>
              <a:off x="4055" y="1324"/>
              <a:ext cx="11270" cy="822"/>
            </a:xfrm>
            <a:prstGeom prst="rect">
              <a:avLst/>
            </a:prstGeom>
            <a:noFill/>
            <a:ln>
              <a:noFill/>
            </a:ln>
          </p:spPr>
          <p:txBody>
            <a:bodyPr spcFirstLastPara="1" wrap="square" lIns="91425" tIns="45700" rIns="91425" bIns="45700" anchor="t" anchorCtr="0">
              <a:noAutofit/>
            </a:bodyPr>
            <a:lstStyle/>
            <a:p>
              <a:pPr marL="0" marR="0" lvl="0" indent="0" algn="ctr" rtl="0" fontAlgn="auto">
                <a:lnSpc>
                  <a:spcPct val="120000"/>
                </a:lnSpc>
                <a:spcBef>
                  <a:spcPts val="0"/>
                </a:spcBef>
                <a:spcAft>
                  <a:spcPts val="0"/>
                </a:spcAft>
                <a:buNone/>
              </a:pPr>
              <a:endParaRPr lang="en-US" altLang="en-ID" sz="8000" i="0" cap="all" dirty="0">
                <a:solidFill>
                  <a:schemeClr val="tx1">
                    <a:lumMod val="50000"/>
                    <a:lumOff val="50000"/>
                  </a:schemeClr>
                </a:solidFill>
                <a:uFillTx/>
                <a:latin typeface="方正细谭黑简体" panose="02000000000000000000" pitchFamily="2" charset="-122"/>
                <a:ea typeface="方正细谭黑简体" panose="02000000000000000000" pitchFamily="2" charset="-122"/>
                <a:cs typeface="+mn-ea"/>
                <a:sym typeface="+mn-lt"/>
              </a:endParaRPr>
            </a:p>
          </p:txBody>
        </p:sp>
        <p:sp>
          <p:nvSpPr>
            <p:cNvPr id="20" name="文本框 19"/>
            <p:cNvSpPr txBox="1"/>
            <p:nvPr/>
          </p:nvSpPr>
          <p:spPr>
            <a:xfrm>
              <a:off x="6889" y="6647"/>
              <a:ext cx="5597" cy="580"/>
            </a:xfrm>
            <a:prstGeom prst="rect">
              <a:avLst/>
            </a:prstGeom>
            <a:noFill/>
            <a:ln>
              <a:noFill/>
            </a:ln>
          </p:spPr>
          <p:txBody>
            <a:bodyPr wrap="square" rtlCol="0">
              <a:spAutoFit/>
            </a:bodyPr>
            <a:lstStyle>
              <a:defPPr>
                <a:defRPr lang="zh-CN"/>
              </a:defPPr>
              <a:lvl1pPr>
                <a:defRPr sz="2400" spc="-150">
                  <a:ln w="38100">
                    <a:noFill/>
                  </a:ln>
                  <a:solidFill>
                    <a:srgbClr val="D53D2A"/>
                  </a:solidFill>
                  <a:effectLst>
                    <a:outerShdw blurRad="127000" dist="127000" dir="5400000" algn="t" rotWithShape="0">
                      <a:srgbClr val="D53D2A">
                        <a:alpha val="20000"/>
                      </a:srgbClr>
                    </a:outerShdw>
                  </a:effectLst>
                  <a:latin typeface="+mj-ea"/>
                  <a:ea typeface="+mj-ea"/>
                </a:defRPr>
              </a:lvl1pPr>
            </a:lstStyle>
            <a:p>
              <a:pPr algn="ctr"/>
              <a:r>
                <a:rPr lang="zh-CN" altLang="en-US" sz="1800" spc="0" dirty="0">
                  <a:solidFill>
                    <a:schemeClr val="tx1">
                      <a:lumMod val="75000"/>
                      <a:lumOff val="25000"/>
                    </a:schemeClr>
                  </a:solidFill>
                  <a:effectLst/>
                  <a:latin typeface="+mn-lt"/>
                  <a:ea typeface="+mn-ea"/>
                  <a:cs typeface="+mn-ea"/>
                  <a:sym typeface="+mn-lt"/>
                </a:rPr>
                <a:t>国家税务总局广州市税务局</a:t>
              </a:r>
              <a:endParaRPr lang="zh-CN" altLang="en-US" sz="1800" spc="0" dirty="0">
                <a:solidFill>
                  <a:schemeClr val="tx1">
                    <a:lumMod val="75000"/>
                    <a:lumOff val="25000"/>
                  </a:schemeClr>
                </a:solidFill>
                <a:effectLst/>
                <a:latin typeface="+mn-lt"/>
                <a:ea typeface="+mn-ea"/>
                <a:cs typeface="+mn-ea"/>
                <a:sym typeface="+mn-lt"/>
              </a:endParaRPr>
            </a:p>
          </p:txBody>
        </p:sp>
      </p:grpSp>
      <p:pic>
        <p:nvPicPr>
          <p:cNvPr id="24" name="图片 23" descr="纳税人学堂logo"/>
          <p:cNvPicPr>
            <a:picLocks noChangeAspect="1"/>
          </p:cNvPicPr>
          <p:nvPr/>
        </p:nvPicPr>
        <p:blipFill>
          <a:blip r:embed="rId2"/>
          <a:stretch>
            <a:fillRect/>
          </a:stretch>
        </p:blipFill>
        <p:spPr>
          <a:xfrm>
            <a:off x="9334500" y="300990"/>
            <a:ext cx="2376805" cy="1076325"/>
          </a:xfrm>
          <a:prstGeom prst="rect">
            <a:avLst/>
          </a:prstGeom>
        </p:spPr>
      </p:pic>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744345" y="3614420"/>
            <a:ext cx="8629650" cy="241935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一、企业招用自主就业退役士兵</a:t>
            </a:r>
            <a:endParaRPr lang="zh-CN" altLang="en-US" sz="2800" b="1">
              <a:solidFill>
                <a:srgbClr val="3FA4DE"/>
              </a:solidFill>
              <a:latin typeface="+mn-ea"/>
            </a:endParaRPr>
          </a:p>
        </p:txBody>
      </p:sp>
      <p:sp>
        <p:nvSpPr>
          <p:cNvPr id="42" name="TextBox 11"/>
          <p:cNvSpPr txBox="1"/>
          <p:nvPr/>
        </p:nvSpPr>
        <p:spPr>
          <a:xfrm>
            <a:off x="1744345" y="1730375"/>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时间</a:t>
            </a:r>
            <a:endParaRPr lang="zh-CN" altLang="en-US" sz="2000">
              <a:solidFill>
                <a:schemeClr val="bg1"/>
              </a:solidFill>
              <a:cs typeface="+mn-ea"/>
              <a:sym typeface="+mn-lt"/>
            </a:endParaRPr>
          </a:p>
        </p:txBody>
      </p:sp>
      <p:sp>
        <p:nvSpPr>
          <p:cNvPr id="43" name="Rectangle 12"/>
          <p:cNvSpPr txBox="1"/>
          <p:nvPr/>
        </p:nvSpPr>
        <p:spPr bwMode="auto">
          <a:xfrm>
            <a:off x="1744345" y="2129155"/>
            <a:ext cx="4364355" cy="553085"/>
          </a:xfrm>
          <a:prstGeom prst="rect">
            <a:avLst/>
          </a:prstGeom>
          <a:noFill/>
        </p:spPr>
        <p:txBody>
          <a:bodyPr vert="horz" wrap="square" lIns="91440" tIns="45720" rIns="91440" bIns="45720" rtlCol="0" anchor="t" anchorCtr="0" compatLnSpc="0">
            <a:spAutoFit/>
          </a:bodyPr>
          <a:p>
            <a:pPr lvl="0" algn="l">
              <a:lnSpc>
                <a:spcPct val="150000"/>
              </a:lnSpc>
              <a:spcAft>
                <a:spcPts val="1000"/>
              </a:spcAft>
              <a:buClrTx/>
              <a:buSzTx/>
              <a:buFontTx/>
              <a:defRPr/>
            </a:pPr>
            <a:r>
              <a:rPr lang="en-US" sz="2000" dirty="0">
                <a:solidFill>
                  <a:schemeClr val="tx1"/>
                </a:solidFill>
                <a:cs typeface="+mn-ea"/>
                <a:sym typeface="+mn-lt"/>
              </a:rPr>
              <a:t>2023年1月1日至2027年12月31日</a:t>
            </a:r>
            <a:endParaRPr lang="en-US" sz="2000" dirty="0">
              <a:solidFill>
                <a:schemeClr val="tx1"/>
              </a:solidFill>
              <a:cs typeface="+mn-ea"/>
              <a:sym typeface="+mn-lt"/>
            </a:endParaRPr>
          </a:p>
        </p:txBody>
      </p:sp>
      <p:sp>
        <p:nvSpPr>
          <p:cNvPr id="11" name="TextBox 11"/>
          <p:cNvSpPr txBox="1"/>
          <p:nvPr/>
        </p:nvSpPr>
        <p:spPr>
          <a:xfrm>
            <a:off x="1744980" y="3124200"/>
            <a:ext cx="1402715" cy="398780"/>
          </a:xfrm>
          <a:prstGeom prst="rect">
            <a:avLst/>
          </a:prstGeom>
          <a:solidFill>
            <a:srgbClr val="3FA4DE"/>
          </a:solidFill>
          <a:ln>
            <a:noFill/>
          </a:ln>
        </p:spPr>
        <p:txBody>
          <a:bodyPr wrap="square" bIns="45720" rtlCol="0" anchor="t">
            <a:spAutoFit/>
          </a:bodyPr>
          <a:p>
            <a:pPr lvl="0"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773555" y="3522980"/>
            <a:ext cx="8422005" cy="2399665"/>
          </a:xfrm>
          <a:prstGeom prst="rect">
            <a:avLst/>
          </a:prstGeom>
          <a:noFill/>
        </p:spPr>
        <p:txBody>
          <a:bodyPr vert="horz" wrap="square" lIns="91440" tIns="45720" rIns="91440" bIns="45720" rtlCol="0" anchor="t" anchorCtr="0" compatLnSpc="0">
            <a:spAutoFit/>
          </a:bodyPr>
          <a:p>
            <a:pPr lvl="0" algn="just">
              <a:lnSpc>
                <a:spcPct val="150000"/>
              </a:lnSpc>
              <a:spcAft>
                <a:spcPts val="1000"/>
              </a:spcAft>
              <a:buClrTx/>
              <a:buSzTx/>
              <a:buFontTx/>
              <a:defRPr/>
            </a:pPr>
            <a:r>
              <a:rPr lang="en-US" sz="2000" dirty="0">
                <a:solidFill>
                  <a:schemeClr val="tx1"/>
                </a:solidFill>
                <a:cs typeface="+mn-ea"/>
                <a:sym typeface="+mn-lt"/>
              </a:rPr>
              <a:t>       企业招用自主就业退役士兵，与其签订1年以上期限劳动合同并依法缴纳社会保险费的，自签订劳动合同并缴纳社会保险当月起，在3年(36个月，下同)内按实际招用人数予以定额依次扣减增值税、城市维护建设税、教育费附加、地方教育附加和企业所得税优惠。广东省定额标准为每人每年9000元。</a:t>
            </a:r>
            <a:endParaRPr lang="en-US" sz="2000" dirty="0">
              <a:solidFill>
                <a:schemeClr val="tx1"/>
              </a:solidFill>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27" name="灯片编号占位符 26"/>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611630" y="2433320"/>
            <a:ext cx="8629015" cy="3590925"/>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一、企业招用自主就业退役士兵</a:t>
            </a:r>
            <a:endParaRPr lang="zh-CN" altLang="en-US" sz="2800" b="1">
              <a:solidFill>
                <a:srgbClr val="3FA4DE"/>
              </a:solidFill>
              <a:latin typeface="+mn-ea"/>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379980"/>
            <a:ext cx="8422005" cy="1476375"/>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sz="2000" dirty="0">
                <a:cs typeface="+mn-ea"/>
                <a:sym typeface="+mn-lt"/>
              </a:rPr>
              <a:t>       1.企业应当以本年度招用自主就业退役士兵申报时已实际工作月数换算扣减限额。实际工作月数按照纳税人本年度已为自主就业退役士兵依法缴纳社会保险费的时间计算。</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文本框 2"/>
          <p:cNvSpPr txBox="1"/>
          <p:nvPr/>
        </p:nvSpPr>
        <p:spPr>
          <a:xfrm>
            <a:off x="4827270" y="4100195"/>
            <a:ext cx="1991360" cy="368300"/>
          </a:xfrm>
          <a:prstGeom prst="rect">
            <a:avLst/>
          </a:prstGeom>
          <a:solidFill>
            <a:schemeClr val="accent4">
              <a:lumMod val="75000"/>
            </a:schemeClr>
          </a:solidFill>
        </p:spPr>
        <p:txBody>
          <a:bodyPr wrap="square" rtlCol="0">
            <a:spAutoFit/>
          </a:bodyPr>
          <a:p>
            <a:pPr algn="ctr"/>
            <a:r>
              <a:rPr lang="zh-CN" altLang="en-US">
                <a:solidFill>
                  <a:schemeClr val="bg1"/>
                </a:solidFill>
              </a:rPr>
              <a:t>换算公式</a:t>
            </a:r>
            <a:endParaRPr lang="zh-CN" altLang="en-US">
              <a:solidFill>
                <a:schemeClr val="bg1"/>
              </a:solidFill>
            </a:endParaRPr>
          </a:p>
        </p:txBody>
      </p:sp>
      <p:sp>
        <p:nvSpPr>
          <p:cNvPr id="5" name="文本框 4"/>
          <p:cNvSpPr txBox="1"/>
          <p:nvPr/>
        </p:nvSpPr>
        <p:spPr>
          <a:xfrm>
            <a:off x="1993900" y="4671695"/>
            <a:ext cx="7658100" cy="922020"/>
          </a:xfrm>
          <a:prstGeom prst="rect">
            <a:avLst/>
          </a:prstGeom>
          <a:noFill/>
          <a:ln w="22225" cmpd="sng">
            <a:noFill/>
            <a:prstDash val="solid"/>
          </a:ln>
        </p:spPr>
        <p:txBody>
          <a:bodyPr wrap="square" rtlCol="0">
            <a:spAutoFit/>
          </a:bodyPr>
          <a:p>
            <a:pPr algn="ctr">
              <a:lnSpc>
                <a:spcPct val="150000"/>
              </a:lnSpc>
            </a:pPr>
            <a:r>
              <a:rPr lang="zh-CN" b="1">
                <a:solidFill>
                  <a:srgbClr val="3FA4DE"/>
                </a:solidFill>
                <a:latin typeface="+mn-ea"/>
                <a:cs typeface="+mn-ea"/>
                <a:sym typeface="+mn-ea"/>
              </a:rPr>
              <a:t>扣减限额=∑每名自主就业退役士兵本年度在本企业已实际工作月数÷12×年度定额标准</a:t>
            </a:r>
            <a:endParaRPr lang="zh-CN" altLang="en-US" b="1">
              <a:solidFill>
                <a:srgbClr val="3FA4DE"/>
              </a:solidFill>
              <a:latin typeface="+mn-ea"/>
              <a:cs typeface="+mn-ea"/>
              <a:sym typeface="+mn-ea"/>
            </a:endParaRPr>
          </a:p>
        </p:txBody>
      </p:sp>
      <p:sp>
        <p:nvSpPr>
          <p:cNvPr id="7" name="灯片编号占位符 6"/>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8543925" cy="364363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379980"/>
            <a:ext cx="8422005" cy="311785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sz="2000" dirty="0">
                <a:cs typeface="+mn-ea"/>
                <a:sym typeface="+mn-lt"/>
              </a:rPr>
              <a:t>       2.企业在扣减限额内每月（季）依次扣减增值税、城市维护建设税、教育费附加和地方教育附加。</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a:t>
            </a:r>
            <a:r>
              <a:rPr lang="en-US" sz="2000" dirty="0">
                <a:cs typeface="+mn-ea"/>
                <a:sym typeface="+mn-lt"/>
              </a:rPr>
              <a:t>企业本年内累计应缴纳税款小于上述扣减限额的，减免税额以其应缴费税款为限；大于上述扣减限额的，以上述扣减限额为限。</a:t>
            </a:r>
            <a:endParaRPr lang="en-US" sz="2000" dirty="0">
              <a:cs typeface="+mn-ea"/>
              <a:sym typeface="+mn-lt"/>
            </a:endParaRPr>
          </a:p>
          <a:p>
            <a:pPr algn="just">
              <a:lnSpc>
                <a:spcPct val="150000"/>
              </a:lnSpc>
              <a:spcAft>
                <a:spcPts val="1000"/>
              </a:spcAft>
              <a:buClrTx/>
              <a:buSzTx/>
              <a:buFontTx/>
              <a:defRPr/>
            </a:pPr>
            <a:r>
              <a:rPr lang="en-US" sz="2000" dirty="0">
                <a:cs typeface="+mn-ea"/>
                <a:sym typeface="+mn-lt"/>
              </a:rPr>
              <a:t>       </a:t>
            </a:r>
            <a:r>
              <a:rPr lang="en-US" sz="2000" dirty="0">
                <a:cs typeface="+mn-ea"/>
                <a:sym typeface="+mn-lt"/>
              </a:rPr>
              <a:t>城市维护建设税、教育费附加、地方教育附加的计算依据是享受本项税收优惠政策前的增值税应纳税额。</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4" name="文本框 3"/>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一、企业招用自主就业退役士兵</a:t>
            </a:r>
            <a:endParaRPr lang="zh-CN" altLang="en-US" sz="2800" b="1">
              <a:solidFill>
                <a:srgbClr val="3FA4DE"/>
              </a:solidFill>
              <a:latin typeface="+mn-ea"/>
            </a:endParaRPr>
          </a:p>
        </p:txBody>
      </p:sp>
      <p:sp>
        <p:nvSpPr>
          <p:cNvPr id="6" name="灯片编号占位符 5"/>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8543925" cy="266319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895475"/>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内容</a:t>
            </a:r>
            <a:endParaRPr lang="zh-CN" altLang="en-US" sz="2000">
              <a:solidFill>
                <a:schemeClr val="bg1"/>
              </a:solidFill>
              <a:cs typeface="+mn-ea"/>
              <a:sym typeface="+mn-lt"/>
            </a:endParaRPr>
          </a:p>
        </p:txBody>
      </p:sp>
      <p:sp>
        <p:nvSpPr>
          <p:cNvPr id="17" name="Rectangle 12"/>
          <p:cNvSpPr txBox="1"/>
          <p:nvPr/>
        </p:nvSpPr>
        <p:spPr bwMode="auto">
          <a:xfrm>
            <a:off x="1611630" y="2418080"/>
            <a:ext cx="8422005" cy="1938020"/>
          </a:xfrm>
          <a:prstGeom prst="rect">
            <a:avLst/>
          </a:prstGeom>
          <a:noFill/>
        </p:spPr>
        <p:txBody>
          <a:bodyPr vert="horz" wrap="square" lIns="91440" tIns="45720" rIns="91440" bIns="45720" rtlCol="0" anchor="t" anchorCtr="0" compatLnSpc="0">
            <a:spAutoFit/>
          </a:bodyPr>
          <a:p>
            <a:pPr algn="just">
              <a:lnSpc>
                <a:spcPct val="150000"/>
              </a:lnSpc>
              <a:spcAft>
                <a:spcPts val="1000"/>
              </a:spcAft>
              <a:buClrTx/>
              <a:buSzTx/>
              <a:buFontTx/>
              <a:defRPr/>
            </a:pPr>
            <a:r>
              <a:rPr lang="en-US" altLang="zh-CN" sz="2000" dirty="0">
                <a:cs typeface="+mn-ea"/>
                <a:sym typeface="+mn-lt"/>
              </a:rPr>
              <a:t>       </a:t>
            </a:r>
            <a:r>
              <a:rPr lang="en-US" sz="2000" dirty="0">
                <a:cs typeface="+mn-ea"/>
                <a:sym typeface="+mn-lt"/>
              </a:rPr>
              <a:t>3.纳税年度终了，如果企业实际减免的增值税、城市维护建设税、教育费附加和地方教育附加小于核算减免税总额，企业在企业所得税汇算清缴时以差额部分扣减企业所得税。当年扣减不完的，不再结转以后年度扣减。</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文本框 2"/>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一、企业招用自主就业退役士兵</a:t>
            </a:r>
            <a:endParaRPr lang="zh-CN" altLang="en-US" sz="2800" b="1">
              <a:solidFill>
                <a:srgbClr val="3FA4DE"/>
              </a:solidFill>
              <a:latin typeface="+mn-ea"/>
            </a:endParaRPr>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9152255" cy="419608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1" name="TextBox 11"/>
          <p:cNvSpPr txBox="1"/>
          <p:nvPr/>
        </p:nvSpPr>
        <p:spPr>
          <a:xfrm>
            <a:off x="1611630" y="175260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11630" y="2313305"/>
            <a:ext cx="8822055" cy="1604645"/>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altLang="zh-CN" sz="2000" dirty="0">
                <a:cs typeface="+mn-ea"/>
                <a:sym typeface="+mn-lt"/>
              </a:rPr>
              <a:t>       </a:t>
            </a:r>
            <a:r>
              <a:rPr lang="en-US" sz="2000" dirty="0">
                <a:cs typeface="+mn-ea"/>
                <a:sym typeface="+mn-lt"/>
              </a:rPr>
              <a:t>1.企业招用自主就业退役士兵的，向税务部门申报纳税时，填写《自主就业退役士兵就业信息表》，通过填报相关纳税申报表申报享受政策。</a:t>
            </a:r>
            <a:endParaRPr lang="en-US" sz="2000" dirty="0">
              <a:cs typeface="+mn-ea"/>
              <a:sym typeface="+mn-lt"/>
            </a:endParaRPr>
          </a:p>
          <a:p>
            <a:pPr>
              <a:lnSpc>
                <a:spcPct val="150000"/>
              </a:lnSpc>
              <a:spcAft>
                <a:spcPts val="1000"/>
              </a:spcAft>
              <a:buClrTx/>
              <a:buSzTx/>
              <a:buFontTx/>
              <a:defRPr/>
            </a:pPr>
            <a:r>
              <a:rPr lang="en-US" sz="2000" dirty="0">
                <a:cs typeface="+mn-ea"/>
                <a:sym typeface="+mn-lt"/>
              </a:rPr>
              <a:t>       2.企业招用自主就业退役士兵享受税收优惠政策的，将以下资料留存备查：</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pic>
        <p:nvPicPr>
          <p:cNvPr id="4" name="图片 4" descr="IMG_256"/>
          <p:cNvPicPr>
            <a:picLocks noChangeAspect="1"/>
          </p:cNvPicPr>
          <p:nvPr/>
        </p:nvPicPr>
        <p:blipFill>
          <a:blip r:embed="rId2"/>
          <a:stretch>
            <a:fillRect/>
          </a:stretch>
        </p:blipFill>
        <p:spPr>
          <a:xfrm>
            <a:off x="2963545" y="4043680"/>
            <a:ext cx="6118225" cy="2350770"/>
          </a:xfrm>
          <a:prstGeom prst="rect">
            <a:avLst/>
          </a:prstGeom>
          <a:noFill/>
          <a:ln w="9525">
            <a:noFill/>
          </a:ln>
        </p:spPr>
      </p:pic>
      <p:sp>
        <p:nvSpPr>
          <p:cNvPr id="3" name="文本框 2"/>
          <p:cNvSpPr txBox="1"/>
          <p:nvPr/>
        </p:nvSpPr>
        <p:spPr>
          <a:xfrm>
            <a:off x="3422968" y="8743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一、企业招用自主就业退役士兵</a:t>
            </a:r>
            <a:endParaRPr lang="zh-CN" altLang="en-US" sz="2800" b="1">
              <a:solidFill>
                <a:srgbClr val="3FA4DE"/>
              </a:solidFill>
              <a:latin typeface="+mn-ea"/>
            </a:endParaRPr>
          </a:p>
        </p:txBody>
      </p:sp>
      <p:sp>
        <p:nvSpPr>
          <p:cNvPr id="5" name="灯片编号占位符 4"/>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550670" y="2379980"/>
            <a:ext cx="8991600" cy="2891790"/>
          </a:xfrm>
          <a:prstGeom prst="rect">
            <a:avLst/>
          </a:prstGeom>
          <a:solidFill>
            <a:schemeClr val="bg1">
              <a:lumMod val="8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 name="组合 1"/>
          <p:cNvGrpSpPr/>
          <p:nvPr/>
        </p:nvGrpSpPr>
        <p:grpSpPr>
          <a:xfrm rot="10800000" flipH="1">
            <a:off x="275809" y="327218"/>
            <a:ext cx="355381" cy="88900"/>
            <a:chOff x="4381719" y="-1168400"/>
            <a:chExt cx="355381" cy="88900"/>
          </a:xfrm>
        </p:grpSpPr>
        <p:cxnSp>
          <p:nvCxnSpPr>
            <p:cNvPr id="32" name="直接连接符 31"/>
            <p:cNvCxnSpPr/>
            <p:nvPr/>
          </p:nvCxnSpPr>
          <p:spPr>
            <a:xfrm>
              <a:off x="4483100" y="-1168400"/>
              <a:ext cx="254000"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381719" y="-1079500"/>
              <a:ext cx="355381" cy="0"/>
            </a:xfrm>
            <a:prstGeom prst="line">
              <a:avLst/>
            </a:prstGeom>
            <a:ln w="28575" cap="rnd">
              <a:solidFill>
                <a:srgbClr val="3FA4DE"/>
              </a:solidFill>
              <a:round/>
            </a:ln>
          </p:spPr>
          <p:style>
            <a:lnRef idx="1">
              <a:schemeClr val="accent1"/>
            </a:lnRef>
            <a:fillRef idx="0">
              <a:schemeClr val="accent1"/>
            </a:fillRef>
            <a:effectRef idx="0">
              <a:schemeClr val="accent1"/>
            </a:effectRef>
            <a:fontRef idx="minor">
              <a:schemeClr val="tx1"/>
            </a:fontRef>
          </p:style>
        </p:cxnSp>
      </p:grpSp>
      <p:sp>
        <p:nvSpPr>
          <p:cNvPr id="153" name="文本框 152" descr="e7d195523061f1c09e9d68d7cf438b91ef959ecb14fc25d26BBA7F7DBC18E55DFF4014AF651F0BF2569D4B6C1DA7F1A4683A481403BD872FC687266AD13265C1DE7C373772FD8728ABDD69ADD03BFF5BE2862BC891DBB79EC0B81FB75486405D5064442904236646CF49102BEE5E1B895458B641CA0D6C7889FDD78D23C2B1BC47745F4B67C4FF437063ECD1606ECED6"/>
          <p:cNvSpPr txBox="1"/>
          <p:nvPr/>
        </p:nvSpPr>
        <p:spPr>
          <a:xfrm>
            <a:off x="757555" y="147320"/>
            <a:ext cx="4883785" cy="460375"/>
          </a:xfrm>
          <a:prstGeom prst="rect">
            <a:avLst/>
          </a:prstGeom>
          <a:noFill/>
        </p:spPr>
        <p:txBody>
          <a:bodyPr wrap="square" rtlCol="0">
            <a:spAutoFit/>
          </a:bodyPr>
          <a:lstStyle>
            <a:defPPr>
              <a:defRPr lang="en-US"/>
            </a:defPPr>
            <a:lvl1pPr>
              <a:defRPr sz="2000" b="1">
                <a:solidFill>
                  <a:schemeClr val="accent1"/>
                </a:solidFill>
                <a:latin typeface="+mj-lt"/>
                <a:ea typeface="+mj-ea"/>
              </a:defRPr>
            </a:lvl1pPr>
          </a:lstStyle>
          <a:p>
            <a:pPr marL="0" marR="0" lvl="0" indent="0" algn="l" defTabSz="457200" rtl="0" eaLnBrk="1" fontAlgn="auto" latinLnBrk="0" hangingPunct="1">
              <a:lnSpc>
                <a:spcPct val="100000"/>
              </a:lnSpc>
              <a:spcBef>
                <a:spcPts val="0"/>
              </a:spcBef>
              <a:spcAft>
                <a:spcPts val="0"/>
              </a:spcAft>
              <a:buClrTx/>
              <a:buSzTx/>
              <a:buFontTx/>
              <a:buNone/>
              <a:defRPr/>
            </a:pPr>
            <a:r>
              <a:rPr lang="en-US" altLang="zh-CN" sz="2400" noProof="0">
                <a:ln>
                  <a:noFill/>
                </a:ln>
                <a:solidFill>
                  <a:schemeClr val="tx1">
                    <a:lumMod val="75000"/>
                    <a:lumOff val="25000"/>
                  </a:schemeClr>
                </a:solidFill>
                <a:effectLst/>
                <a:uLnTx/>
                <a:uFillTx/>
                <a:latin typeface="+mn-lt"/>
                <a:ea typeface="+mn-ea"/>
                <a:cs typeface="+mn-ea"/>
                <a:sym typeface="+mn-lt"/>
              </a:rPr>
              <a:t>退役士兵创业就业税收优惠政策</a:t>
            </a:r>
            <a:endParaRPr kumimoji="0" lang="zh-CN" altLang="zh-CN" sz="2400" b="0" i="0" u="none" strike="noStrike" kern="1200" cap="none" spc="0" normalizeH="0" baseline="0" noProof="0">
              <a:ln>
                <a:noFill/>
              </a:ln>
              <a:solidFill>
                <a:schemeClr val="tx1">
                  <a:lumMod val="75000"/>
                  <a:lumOff val="25000"/>
                </a:schemeClr>
              </a:solidFill>
              <a:effectLst/>
              <a:uLnTx/>
              <a:uFillTx/>
              <a:latin typeface="+mn-lt"/>
              <a:ea typeface="+mn-ea"/>
              <a:cs typeface="+mn-ea"/>
              <a:sym typeface="+mn-lt"/>
            </a:endParaRPr>
          </a:p>
        </p:txBody>
      </p:sp>
      <p:sp>
        <p:nvSpPr>
          <p:cNvPr id="100" name="文本框 99"/>
          <p:cNvSpPr txBox="1"/>
          <p:nvPr/>
        </p:nvSpPr>
        <p:spPr>
          <a:xfrm>
            <a:off x="3422968" y="950595"/>
            <a:ext cx="5346065" cy="521970"/>
          </a:xfrm>
          <a:prstGeom prst="rect">
            <a:avLst/>
          </a:prstGeom>
          <a:noFill/>
          <a:ln w="9525">
            <a:noFill/>
          </a:ln>
        </p:spPr>
        <p:txBody>
          <a:bodyPr wrap="square">
            <a:spAutoFit/>
          </a:bodyPr>
          <a:p>
            <a:pPr indent="0" algn="ctr"/>
            <a:r>
              <a:rPr lang="zh-CN" sz="2800" b="1">
                <a:solidFill>
                  <a:srgbClr val="3FA4DE"/>
                </a:solidFill>
                <a:latin typeface="+mn-ea"/>
              </a:rPr>
              <a:t>一、企业招用自主就业退役士兵</a:t>
            </a:r>
            <a:endParaRPr lang="zh-CN" altLang="en-US" sz="2800" b="1">
              <a:solidFill>
                <a:srgbClr val="3FA4DE"/>
              </a:solidFill>
              <a:latin typeface="+mn-ea"/>
            </a:endParaRPr>
          </a:p>
        </p:txBody>
      </p:sp>
      <p:sp>
        <p:nvSpPr>
          <p:cNvPr id="11" name="TextBox 11"/>
          <p:cNvSpPr txBox="1"/>
          <p:nvPr/>
        </p:nvSpPr>
        <p:spPr>
          <a:xfrm>
            <a:off x="1611630" y="1752600"/>
            <a:ext cx="1402715" cy="398780"/>
          </a:xfrm>
          <a:prstGeom prst="rect">
            <a:avLst/>
          </a:prstGeom>
          <a:solidFill>
            <a:srgbClr val="3FA4DE"/>
          </a:solidFill>
          <a:ln>
            <a:noFill/>
          </a:ln>
        </p:spPr>
        <p:txBody>
          <a:bodyPr wrap="square" bIns="45720" rtlCol="0" anchor="t">
            <a:spAutoFit/>
          </a:bodyPr>
          <a:p>
            <a:pPr algn="ctr">
              <a:buClrTx/>
              <a:buSzTx/>
              <a:buFontTx/>
            </a:pPr>
            <a:r>
              <a:rPr lang="zh-CN" altLang="en-US" sz="2000">
                <a:solidFill>
                  <a:schemeClr val="bg1"/>
                </a:solidFill>
                <a:cs typeface="+mn-ea"/>
                <a:sym typeface="+mn-lt"/>
              </a:rPr>
              <a:t>注意事项</a:t>
            </a:r>
            <a:endParaRPr lang="zh-CN" altLang="en-US" sz="2000">
              <a:solidFill>
                <a:schemeClr val="bg1"/>
              </a:solidFill>
              <a:cs typeface="+mn-ea"/>
              <a:sym typeface="+mn-lt"/>
            </a:endParaRPr>
          </a:p>
        </p:txBody>
      </p:sp>
      <p:sp>
        <p:nvSpPr>
          <p:cNvPr id="17" name="Rectangle 12"/>
          <p:cNvSpPr txBox="1"/>
          <p:nvPr/>
        </p:nvSpPr>
        <p:spPr bwMode="auto">
          <a:xfrm>
            <a:off x="1611630" y="2313305"/>
            <a:ext cx="8822055" cy="2527935"/>
          </a:xfrm>
          <a:prstGeom prst="rect">
            <a:avLst/>
          </a:prstGeom>
          <a:noFill/>
        </p:spPr>
        <p:txBody>
          <a:bodyPr vert="horz" wrap="square" lIns="91440" tIns="45720" rIns="91440" bIns="45720" rtlCol="0" anchor="t" anchorCtr="0" compatLnSpc="0">
            <a:spAutoFit/>
          </a:bodyPr>
          <a:p>
            <a:pPr>
              <a:lnSpc>
                <a:spcPct val="150000"/>
              </a:lnSpc>
              <a:spcAft>
                <a:spcPts val="1000"/>
              </a:spcAft>
              <a:buClrTx/>
              <a:buSzTx/>
              <a:buFontTx/>
              <a:defRPr/>
            </a:pPr>
            <a:r>
              <a:rPr lang="en-US" sz="2000" dirty="0">
                <a:cs typeface="+mn-ea"/>
                <a:sym typeface="+mn-lt"/>
              </a:rPr>
              <a:t>       3.自主就业退役士兵在多家企业就业的，应当由与其签订1年以上劳动合同并依法为其缴纳养老、工伤、失业保险的企业作为政策享受主体。</a:t>
            </a:r>
            <a:endParaRPr lang="en-US" sz="2000" dirty="0">
              <a:cs typeface="+mn-ea"/>
              <a:sym typeface="+mn-lt"/>
            </a:endParaRPr>
          </a:p>
          <a:p>
            <a:pPr>
              <a:lnSpc>
                <a:spcPct val="150000"/>
              </a:lnSpc>
              <a:spcAft>
                <a:spcPts val="1000"/>
              </a:spcAft>
              <a:buClrTx/>
              <a:buSzTx/>
              <a:buFontTx/>
              <a:defRPr/>
            </a:pPr>
            <a:r>
              <a:rPr lang="en-US" sz="2000" dirty="0">
                <a:cs typeface="+mn-ea"/>
                <a:sym typeface="+mn-lt"/>
              </a:rPr>
              <a:t>       4.企业因以前年度招用自主就业退役士兵就业符合政策条件但未及时申报享受的，可依法申请退税；如申请时该自主就业退役士兵已从企业离职，不再追溯执行。</a:t>
            </a:r>
            <a:endParaRPr lang="en-US" sz="2000" dirty="0">
              <a:cs typeface="+mn-ea"/>
              <a:sym typeface="+mn-lt"/>
            </a:endParaRPr>
          </a:p>
        </p:txBody>
      </p:sp>
      <p:pic>
        <p:nvPicPr>
          <p:cNvPr id="24" name="图片 23" descr="纳税人学堂logo"/>
          <p:cNvPicPr>
            <a:picLocks noChangeAspect="1"/>
          </p:cNvPicPr>
          <p:nvPr/>
        </p:nvPicPr>
        <p:blipFill>
          <a:blip r:embed="rId1"/>
          <a:stretch>
            <a:fillRect/>
          </a:stretch>
        </p:blipFill>
        <p:spPr>
          <a:xfrm>
            <a:off x="9334500" y="300990"/>
            <a:ext cx="2376805" cy="1076325"/>
          </a:xfrm>
          <a:prstGeom prst="rect">
            <a:avLst/>
          </a:prstGeom>
        </p:spPr>
      </p:pic>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med" p14:dur="699"/>
    </mc:Choice>
    <mc:Fallback>
      <p:transition spd="med"/>
    </mc:Fallback>
  </mc:AlternateContent>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1.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5.xml><?xml version="1.0" encoding="utf-8"?>
<p:tagLst xmlns:p="http://schemas.openxmlformats.org/presentationml/2006/main">
  <p:tag name="COMMONDATA" val="eyJoZGlkIjoiYWU3MTgzNWQxMGZiODNhMWIyYjExZDM1MWJjOTBhMTIifQ=="/>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71.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7.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9.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1.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7.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9.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1.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7.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9.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heme/theme1.xml><?xml version="1.0" encoding="utf-8"?>
<a:theme xmlns:a="http://schemas.openxmlformats.org/drawingml/2006/main" name="第一PPT，www.1ppt.com">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bjw1xxqr">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阿里巴巴普惠体"/>
        <a:ea typeface=""/>
        <a:cs typeface=""/>
        <a:font script="Jpan" typeface="ＭＳ Ｐゴシック"/>
        <a:font script="Hang" typeface="맑은 고딕"/>
        <a:font script="Hans" typeface="阿里巴巴普惠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阿里巴巴普惠体"/>
        <a:ea typeface=""/>
        <a:cs typeface=""/>
        <a:font script="Jpan" typeface="ＭＳ Ｐゴシック"/>
        <a:font script="Hang" typeface="맑은 고딕"/>
        <a:font script="Hans" typeface="阿里巴巴普惠体"/>
        <a:font script="Hant" typeface="新細明體"/>
        <a:font script="Arab" typeface="阿里巴巴普惠体"/>
        <a:font script="Hebr" typeface="阿里巴巴普惠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阿里巴巴普惠体"/>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阿里巴巴普惠体"/>
        <a:ea typeface=""/>
        <a:cs typeface=""/>
        <a:font script="Jpan" typeface="ＭＳ Ｐゴシック"/>
        <a:font script="Hang" typeface="맑은 고딕"/>
        <a:font script="Hans" typeface="阿里巴巴普惠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阿里巴巴普惠体"/>
        <a:ea typeface=""/>
        <a:cs typeface=""/>
        <a:font script="Jpan" typeface="ＭＳ Ｐゴシック"/>
        <a:font script="Hang" typeface="맑은 고딕"/>
        <a:font script="Hans" typeface="阿里巴巴普惠体"/>
        <a:font script="Hant" typeface="新細明體"/>
        <a:font script="Arab" typeface="阿里巴巴普惠体"/>
        <a:font script="Hebr" typeface="阿里巴巴普惠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阿里巴巴普惠体"/>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6105</Words>
  <Application>WPS 演示</Application>
  <PresentationFormat>自定义</PresentationFormat>
  <Paragraphs>389</Paragraphs>
  <Slides>34</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34</vt:i4>
      </vt:variant>
    </vt:vector>
  </HeadingPairs>
  <TitlesOfParts>
    <vt:vector size="49" baseType="lpstr">
      <vt:lpstr>Arial</vt:lpstr>
      <vt:lpstr>宋体</vt:lpstr>
      <vt:lpstr>Wingdings</vt:lpstr>
      <vt:lpstr>阿里巴巴普惠体</vt:lpstr>
      <vt:lpstr>Wingdings</vt:lpstr>
      <vt:lpstr>方正细谭黑简体</vt:lpstr>
      <vt:lpstr>黑体</vt:lpstr>
      <vt:lpstr>微软雅黑</vt:lpstr>
      <vt:lpstr>Arial Unicode MS</vt:lpstr>
      <vt:lpstr>Century Gothic</vt:lpstr>
      <vt:lpstr>Calibri</vt:lpstr>
      <vt:lpstr>Arial</vt:lpstr>
      <vt:lpstr>仿宋_GB2312</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蓝色极简</dc:title>
  <dc:creator>第一PPT</dc:creator>
  <cp:keywords>www.1ppt.com</cp:keywords>
  <dc:description>www.1ppt.com</dc:description>
  <cp:lastModifiedBy>胡俊和</cp:lastModifiedBy>
  <cp:revision>270</cp:revision>
  <dcterms:created xsi:type="dcterms:W3CDTF">2019-06-19T02:08:00Z</dcterms:created>
  <dcterms:modified xsi:type="dcterms:W3CDTF">2024-07-10T09:10:08Z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2052-11.8.2.10158</vt:lpwstr>
  </property>
  <property fmtid="{D5CDD505-2E9C-101B-9397-08002B2CF9AE}" pid="3" name="ICV">
    <vt:lpwstr>381554DC35AC456EADA75462ED07A12B</vt:lpwstr>
  </property>
</Properties>
</file>