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diagrams/colors1.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colors4.xml" ContentType="application/vnd.openxmlformats-officedocument.drawingml.diagramColors+xml"/>
  <Override PartName="/ppt/diagrams/colors5.xml" ContentType="application/vnd.openxmlformats-officedocument.drawingml.diagramColors+xml"/>
  <Override PartName="/ppt/diagrams/colors6.xml" ContentType="application/vnd.openxmlformats-officedocument.drawingml.diagramColors+xml"/>
  <Override PartName="/ppt/diagrams/colors7.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ata7.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drawing4.xml" ContentType="application/vnd.ms-office.drawingml.diagramDrawing+xml"/>
  <Override PartName="/ppt/diagrams/drawing5.xml" ContentType="application/vnd.ms-office.drawingml.diagramDrawing+xml"/>
  <Override PartName="/ppt/diagrams/drawing6.xml" ContentType="application/vnd.ms-office.drawingml.diagramDrawing+xml"/>
  <Override PartName="/ppt/diagrams/drawing7.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4.xml" ContentType="application/vnd.openxmlformats-officedocument.drawingml.diagramLayout+xml"/>
  <Override PartName="/ppt/diagrams/layout5.xml" ContentType="application/vnd.openxmlformats-officedocument.drawingml.diagramLayout+xml"/>
  <Override PartName="/ppt/diagrams/layout6.xml" ContentType="application/vnd.openxmlformats-officedocument.drawingml.diagramLayout+xml"/>
  <Override PartName="/ppt/diagrams/layout7.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diagrams/quickStyle4.xml" ContentType="application/vnd.openxmlformats-officedocument.drawingml.diagramStyle+xml"/>
  <Override PartName="/ppt/diagrams/quickStyle5.xml" ContentType="application/vnd.openxmlformats-officedocument.drawingml.diagramStyle+xml"/>
  <Override PartName="/ppt/diagrams/quickStyle6.xml" ContentType="application/vnd.openxmlformats-officedocument.drawingml.diagramStyle+xml"/>
  <Override PartName="/ppt/diagrams/quickStyle7.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6" r:id="rId3"/>
  </p:sldMasterIdLst>
  <p:notesMasterIdLst>
    <p:notesMasterId r:id="rId10"/>
  </p:notesMasterIdLst>
  <p:handoutMasterIdLst>
    <p:handoutMasterId r:id="rId48"/>
  </p:handoutMasterIdLst>
  <p:sldIdLst>
    <p:sldId id="512" r:id="rId4"/>
    <p:sldId id="563" r:id="rId5"/>
    <p:sldId id="564" r:id="rId6"/>
    <p:sldId id="366" r:id="rId7"/>
    <p:sldId id="367" r:id="rId8"/>
    <p:sldId id="385" r:id="rId9"/>
    <p:sldId id="384" r:id="rId11"/>
    <p:sldId id="368" r:id="rId12"/>
    <p:sldId id="386" r:id="rId13"/>
    <p:sldId id="387" r:id="rId14"/>
    <p:sldId id="568" r:id="rId15"/>
    <p:sldId id="388" r:id="rId16"/>
    <p:sldId id="569" r:id="rId17"/>
    <p:sldId id="390" r:id="rId18"/>
    <p:sldId id="369" r:id="rId19"/>
    <p:sldId id="391" r:id="rId20"/>
    <p:sldId id="570" r:id="rId21"/>
    <p:sldId id="392" r:id="rId22"/>
    <p:sldId id="370" r:id="rId23"/>
    <p:sldId id="371" r:id="rId24"/>
    <p:sldId id="571" r:id="rId25"/>
    <p:sldId id="398" r:id="rId26"/>
    <p:sldId id="399" r:id="rId27"/>
    <p:sldId id="400" r:id="rId28"/>
    <p:sldId id="456" r:id="rId29"/>
    <p:sldId id="316" r:id="rId30"/>
    <p:sldId id="401" r:id="rId31"/>
    <p:sldId id="572" r:id="rId32"/>
    <p:sldId id="574" r:id="rId33"/>
    <p:sldId id="575" r:id="rId34"/>
    <p:sldId id="576" r:id="rId35"/>
    <p:sldId id="375" r:id="rId36"/>
    <p:sldId id="376" r:id="rId37"/>
    <p:sldId id="322" r:id="rId38"/>
    <p:sldId id="578" r:id="rId39"/>
    <p:sldId id="606" r:id="rId40"/>
    <p:sldId id="607" r:id="rId41"/>
    <p:sldId id="477" r:id="rId42"/>
    <p:sldId id="457" r:id="rId43"/>
    <p:sldId id="372" r:id="rId44"/>
    <p:sldId id="458" r:id="rId45"/>
    <p:sldId id="373" r:id="rId46"/>
    <p:sldId id="567" r:id="rId47"/>
  </p:sldIdLst>
  <p:sldSz cx="9144000" cy="5143500" type="screen16x9"/>
  <p:notesSz cx="6807200" cy="9939020"/>
  <p:custDataLst>
    <p:tags r:id="rId5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王紫琦" initials=" " lastIdx="1" clrIdx="0"/>
  <p:cmAuthor id="2" name="user" initials="u" lastIdx="5" clrIdx="0"/>
  <p:cmAuthor id="3"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0194" autoAdjust="0"/>
  </p:normalViewPr>
  <p:slideViewPr>
    <p:cSldViewPr showGuides="1">
      <p:cViewPr varScale="1">
        <p:scale>
          <a:sx n="139" d="100"/>
          <a:sy n="139" d="100"/>
        </p:scale>
        <p:origin x="-120" y="-186"/>
      </p:cViewPr>
      <p:guideLst>
        <p:guide orient="horz" pos="1619"/>
        <p:guide pos="286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3" Type="http://schemas.openxmlformats.org/officeDocument/2006/relationships/tags" Target="tags/tag31.xml"/><Relationship Id="rId52" Type="http://schemas.openxmlformats.org/officeDocument/2006/relationships/commentAuthors" Target="commentAuthors.xml"/><Relationship Id="rId51" Type="http://schemas.openxmlformats.org/officeDocument/2006/relationships/tableStyles" Target="tableStyles.xml"/><Relationship Id="rId50" Type="http://schemas.openxmlformats.org/officeDocument/2006/relationships/viewProps" Target="viewProps.xml"/><Relationship Id="rId5" Type="http://schemas.openxmlformats.org/officeDocument/2006/relationships/slide" Target="slides/slide2.xml"/><Relationship Id="rId49" Type="http://schemas.openxmlformats.org/officeDocument/2006/relationships/presProps" Target="presProps.xml"/><Relationship Id="rId48" Type="http://schemas.openxmlformats.org/officeDocument/2006/relationships/handoutMaster" Target="handoutMasters/handoutMaster1.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notesMaster" Target="notesMasters/notesMaster1.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6C541ECE-0D74-45BA-AB83-343BEC0DABA6}" type="doc">
      <dgm:prSet loTypeId="list" loCatId="list" qsTypeId="urn:microsoft.com/office/officeart/2005/8/quickstyle/simple1" qsCatId="simple" csTypeId="urn:microsoft.com/office/officeart/2005/8/colors/accent1_2" csCatId="accent1" phldr="1"/>
      <dgm:spPr/>
      <dgm:t>
        <a:bodyPr/>
        <a:lstStyle/>
        <a:p>
          <a:endParaRPr lang="zh-CN" altLang="en-US"/>
        </a:p>
      </dgm:t>
    </dgm:pt>
    <dgm:pt modelId="{8649C201-09D6-44E4-B088-659AA513546D}">
      <dgm:prSet phldrT="[文本]" phldr="0" custT="1">
        <dgm:style>
          <a:lnRef idx="1">
            <a:schemeClr val="accent1"/>
          </a:lnRef>
          <a:fillRef idx="3">
            <a:schemeClr val="accent1"/>
          </a:fillRef>
          <a:effectRef idx="2">
            <a:schemeClr val="accent1"/>
          </a:effectRef>
          <a:fontRef idx="minor">
            <a:schemeClr val="lt1"/>
          </a:fontRef>
        </dgm:style>
      </dgm:prSet>
      <dgm:spPr/>
      <dgm:t>
        <a:bodyPr vert="horz" wrap="square"/>
        <a:p>
          <a:pPr>
            <a:lnSpc>
              <a:spcPct val="100000"/>
            </a:lnSpc>
            <a:spcBef>
              <a:spcPct val="0"/>
            </a:spcBef>
            <a:spcAft>
              <a:spcPct val="35000"/>
            </a:spcAft>
          </a:pPr>
          <a:r>
            <a:rPr lang="zh-CN" altLang="en-US" sz="2000" b="1" dirty="0" smtClean="0">
              <a:latin typeface="仿宋_GB2312" panose="02010609030101010101" pitchFamily="49" charset="-122"/>
              <a:ea typeface="仿宋_GB2312" panose="02010609030101010101" pitchFamily="49" charset="-122"/>
            </a:rPr>
            <a:t>1.科研机构、高等学校转化职务科技成果递延纳税</a:t>
          </a:r>
          <a:r>
            <a:rPr lang="zh-CN" altLang="en-US" sz="2000" dirty="0"/>
            <a:t/>
          </a:r>
          <a:endParaRPr lang="zh-CN" altLang="en-US" sz="2000" dirty="0"/>
        </a:p>
      </dgm:t>
    </dgm:pt>
    <dgm:pt modelId="{46F341F2-FC33-428A-9C17-A0BEA59A9FC3}" cxnId="{749D544E-8DD4-4428-AD88-7B674669E9D2}" type="parTrans">
      <dgm:prSet/>
      <dgm:spPr/>
      <dgm:t>
        <a:bodyPr/>
        <a:lstStyle/>
        <a:p>
          <a:endParaRPr lang="zh-CN" altLang="en-US"/>
        </a:p>
      </dgm:t>
    </dgm:pt>
    <dgm:pt modelId="{2ABD34C4-787D-4D78-8271-97FEAB8D515C}" cxnId="{749D544E-8DD4-4428-AD88-7B674669E9D2}" type="sibTrans">
      <dgm:prSet/>
      <dgm:spPr/>
      <dgm:t>
        <a:bodyPr/>
        <a:lstStyle/>
        <a:p>
          <a:endParaRPr lang="zh-CN" altLang="en-US"/>
        </a:p>
      </dgm:t>
    </dgm:pt>
    <dgm:pt modelId="{A745047E-F8BA-4425-A0C4-E95327AA5360}">
      <dgm:prSet phldrT="[文本]" phldr="0" custT="1">
        <dgm:style>
          <a:lnRef idx="1">
            <a:schemeClr val="accent1"/>
          </a:lnRef>
          <a:fillRef idx="3">
            <a:schemeClr val="accent1"/>
          </a:fillRef>
          <a:effectRef idx="2">
            <a:schemeClr val="accent1"/>
          </a:effectRef>
          <a:fontRef idx="minor">
            <a:schemeClr val="lt1"/>
          </a:fontRef>
        </dgm:style>
      </dgm:prSet>
      <dgm:spPr/>
      <dgm:t>
        <a:bodyPr vert="horz" wrap="square"/>
        <a:p>
          <a:pPr>
            <a:lnSpc>
              <a:spcPct val="100000"/>
            </a:lnSpc>
            <a:spcBef>
              <a:spcPct val="0"/>
            </a:spcBef>
            <a:spcAft>
              <a:spcPct val="35000"/>
            </a:spcAft>
          </a:pPr>
          <a:r>
            <a:rPr lang="en-US" altLang="zh-CN" sz="2000" b="1" dirty="0" smtClean="0">
              <a:latin typeface="仿宋_GB2312" panose="02010609030101010101" pitchFamily="49" charset="-122"/>
              <a:ea typeface="仿宋_GB2312" panose="02010609030101010101" pitchFamily="49" charset="-122"/>
            </a:rPr>
            <a:t>2.</a:t>
          </a:r>
          <a:r>
            <a:rPr lang="zh-CN" altLang="en-US" sz="2000" b="1" dirty="0" smtClean="0">
              <a:latin typeface="仿宋_GB2312" panose="02010609030101010101" pitchFamily="49" charset="-122"/>
              <a:ea typeface="仿宋_GB2312" panose="02010609030101010101" pitchFamily="49" charset="-122"/>
            </a:rPr>
            <a:t>高新技术企业转化科技成果分期缴税</a:t>
          </a:r>
          <a:r>
            <a:rPr lang="zh-CN" altLang="en-US" sz="2000" b="1" dirty="0">
              <a:latin typeface="仿宋_GB2312" panose="02010609030101010101" pitchFamily="49" charset="-122"/>
              <a:ea typeface="仿宋_GB2312" panose="02010609030101010101" pitchFamily="49" charset="-122"/>
            </a:rPr>
            <a:t/>
          </a:r>
          <a:endParaRPr lang="zh-CN" altLang="en-US" sz="2000" b="1" dirty="0">
            <a:latin typeface="仿宋_GB2312" panose="02010609030101010101" pitchFamily="49" charset="-122"/>
            <a:ea typeface="仿宋_GB2312" panose="02010609030101010101" pitchFamily="49" charset="-122"/>
          </a:endParaRPr>
        </a:p>
      </dgm:t>
    </dgm:pt>
    <dgm:pt modelId="{06A08A72-68C1-4271-B7E8-7CEC9F3650CF}" cxnId="{96F4C4F9-CB8F-4990-BD18-54C5EA332D0E}" type="parTrans">
      <dgm:prSet/>
      <dgm:spPr/>
      <dgm:t>
        <a:bodyPr/>
        <a:lstStyle/>
        <a:p>
          <a:endParaRPr lang="zh-CN" altLang="en-US"/>
        </a:p>
      </dgm:t>
    </dgm:pt>
    <dgm:pt modelId="{037FE5C1-E286-4B95-A2CA-22ADAB341DD3}" cxnId="{96F4C4F9-CB8F-4990-BD18-54C5EA332D0E}" type="sibTrans">
      <dgm:prSet/>
      <dgm:spPr/>
      <dgm:t>
        <a:bodyPr/>
        <a:lstStyle/>
        <a:p>
          <a:endParaRPr lang="zh-CN" altLang="en-US"/>
        </a:p>
      </dgm:t>
    </dgm:pt>
    <dgm:pt modelId="{9F8E0CE6-2969-4C54-8182-24014657D1AF}">
      <dgm:prSet phldrT="[文本]" phldr="0" custT="1">
        <dgm:style>
          <a:lnRef idx="1">
            <a:schemeClr val="accent1"/>
          </a:lnRef>
          <a:fillRef idx="3">
            <a:schemeClr val="accent1"/>
          </a:fillRef>
          <a:effectRef idx="2">
            <a:schemeClr val="accent1"/>
          </a:effectRef>
          <a:fontRef idx="minor">
            <a:schemeClr val="lt1"/>
          </a:fontRef>
        </dgm:style>
      </dgm:prSet>
      <dgm:spPr/>
      <dgm:t>
        <a:bodyPr vert="horz" wrap="square"/>
        <a:p>
          <a:pPr>
            <a:lnSpc>
              <a:spcPct val="100000"/>
            </a:lnSpc>
            <a:spcBef>
              <a:spcPct val="0"/>
            </a:spcBef>
            <a:spcAft>
              <a:spcPct val="35000"/>
            </a:spcAft>
          </a:pPr>
          <a:r>
            <a:rPr lang="en-US" altLang="zh-CN" sz="2000" b="1" dirty="0" smtClean="0">
              <a:latin typeface="仿宋_GB2312" panose="02010609030101010101" pitchFamily="49" charset="-122"/>
              <a:ea typeface="仿宋_GB2312" panose="02010609030101010101" pitchFamily="49" charset="-122"/>
            </a:rPr>
            <a:t>3.</a:t>
          </a:r>
          <a:r>
            <a:rPr lang="zh-CN" altLang="en-US" sz="2000" b="1" dirty="0" smtClean="0">
              <a:latin typeface="仿宋_GB2312" panose="02010609030101010101" pitchFamily="49" charset="-122"/>
              <a:ea typeface="仿宋_GB2312" panose="02010609030101010101" pitchFamily="49" charset="-122"/>
            </a:rPr>
            <a:t>个人以技术成果投资入股递延纳税</a:t>
          </a:r>
          <a:r>
            <a:rPr lang="zh-CN" altLang="en-US" sz="2000" b="1" dirty="0">
              <a:latin typeface="仿宋_GB2312" panose="02010609030101010101" pitchFamily="49" charset="-122"/>
              <a:ea typeface="仿宋_GB2312" panose="02010609030101010101" pitchFamily="49" charset="-122"/>
            </a:rPr>
            <a:t/>
          </a:r>
          <a:endParaRPr lang="zh-CN" altLang="en-US" sz="2000" b="1" dirty="0">
            <a:latin typeface="仿宋_GB2312" panose="02010609030101010101" pitchFamily="49" charset="-122"/>
            <a:ea typeface="仿宋_GB2312" panose="02010609030101010101" pitchFamily="49" charset="-122"/>
          </a:endParaRPr>
        </a:p>
      </dgm:t>
    </dgm:pt>
    <dgm:pt modelId="{C7C7C734-6299-4B5B-B19C-4ED4234CE047}" cxnId="{BB5DF1C9-6C81-4735-A4D1-551833DD621A}" type="parTrans">
      <dgm:prSet/>
      <dgm:spPr/>
      <dgm:t>
        <a:bodyPr/>
        <a:lstStyle/>
        <a:p>
          <a:endParaRPr lang="zh-CN" altLang="en-US"/>
        </a:p>
      </dgm:t>
    </dgm:pt>
    <dgm:pt modelId="{39B821ED-A9D3-4689-9FF7-840640FD55E6}" cxnId="{BB5DF1C9-6C81-4735-A4D1-551833DD621A}" type="sibTrans">
      <dgm:prSet/>
      <dgm:spPr/>
      <dgm:t>
        <a:bodyPr/>
        <a:lstStyle/>
        <a:p>
          <a:endParaRPr lang="zh-CN" altLang="en-US"/>
        </a:p>
      </dgm:t>
    </dgm:pt>
    <dgm:pt modelId="{D7AAFCF0-B928-49ED-A405-9140DD3B38A7}">
      <dgm:prSet phldrT="[文本]" phldr="0" custT="1">
        <dgm:style>
          <a:lnRef idx="1">
            <a:schemeClr val="accent3"/>
          </a:lnRef>
          <a:fillRef idx="3">
            <a:schemeClr val="accent3"/>
          </a:fillRef>
          <a:effectRef idx="2">
            <a:schemeClr val="accent3"/>
          </a:effectRef>
          <a:fontRef idx="minor">
            <a:schemeClr val="lt1"/>
          </a:fontRef>
        </dgm:style>
      </dgm:prSet>
      <dgm:spPr/>
      <dgm:t>
        <a:bodyPr vert="horz" wrap="square"/>
        <a:p>
          <a:pPr>
            <a:lnSpc>
              <a:spcPct val="100000"/>
            </a:lnSpc>
            <a:spcBef>
              <a:spcPct val="0"/>
            </a:spcBef>
            <a:spcAft>
              <a:spcPct val="35000"/>
            </a:spcAft>
          </a:pPr>
          <a:r>
            <a:rPr lang="en-US" altLang="zh-CN" sz="2000" b="1" dirty="0" smtClean="0">
              <a:latin typeface="仿宋_GB2312" panose="02010609030101010101" pitchFamily="49" charset="-122"/>
              <a:ea typeface="仿宋_GB2312" panose="02010609030101010101" pitchFamily="49" charset="-122"/>
            </a:rPr>
            <a:t>4.</a:t>
          </a:r>
          <a:r>
            <a:rPr lang="zh-CN" altLang="en-US" sz="2000" b="1" dirty="0" smtClean="0">
              <a:latin typeface="仿宋_GB2312" panose="02010609030101010101" pitchFamily="49" charset="-122"/>
              <a:ea typeface="仿宋_GB2312" panose="02010609030101010101" pitchFamily="49" charset="-122"/>
            </a:rPr>
            <a:t>科技人员取得科技成果转化现金奖励减半计算</a:t>
          </a:r>
          <a:r>
            <a:rPr lang="zh-CN" altLang="en-US" sz="2000" b="1" dirty="0">
              <a:latin typeface="仿宋_GB2312" panose="02010609030101010101" pitchFamily="49" charset="-122"/>
              <a:ea typeface="仿宋_GB2312" panose="02010609030101010101" pitchFamily="49" charset="-122"/>
            </a:rPr>
            <a:t/>
          </a:r>
          <a:endParaRPr lang="zh-CN" altLang="en-US" sz="2000" b="1" dirty="0">
            <a:latin typeface="仿宋_GB2312" panose="02010609030101010101" pitchFamily="49" charset="-122"/>
            <a:ea typeface="仿宋_GB2312" panose="02010609030101010101" pitchFamily="49" charset="-122"/>
          </a:endParaRPr>
        </a:p>
      </dgm:t>
    </dgm:pt>
    <dgm:pt modelId="{FFCAE4C5-B581-49B2-BD45-D62BB633C31A}" cxnId="{A6016D6F-D58C-4306-BF2A-72CD415D8024}" type="parTrans">
      <dgm:prSet/>
      <dgm:spPr/>
      <dgm:t>
        <a:bodyPr/>
        <a:lstStyle/>
        <a:p>
          <a:endParaRPr lang="zh-CN" altLang="en-US"/>
        </a:p>
      </dgm:t>
    </dgm:pt>
    <dgm:pt modelId="{D50D5BD0-D6B5-4CF2-8E63-816C10D656E0}" cxnId="{A6016D6F-D58C-4306-BF2A-72CD415D8024}" type="sibTrans">
      <dgm:prSet/>
      <dgm:spPr/>
      <dgm:t>
        <a:bodyPr/>
        <a:lstStyle/>
        <a:p>
          <a:endParaRPr lang="zh-CN" altLang="en-US"/>
        </a:p>
      </dgm:t>
    </dgm:pt>
    <dgm:pt modelId="{F5B1D246-C53F-4171-BA62-94E04020BE0E}" type="pres">
      <dgm:prSet presAssocID="{6C541ECE-0D74-45BA-AB83-343BEC0DABA6}" presName="linear" presStyleCnt="0">
        <dgm:presLayoutVars>
          <dgm:animLvl val="lvl"/>
          <dgm:resizeHandles val="exact"/>
        </dgm:presLayoutVars>
      </dgm:prSet>
      <dgm:spPr/>
      <dgm:t>
        <a:bodyPr/>
        <a:lstStyle/>
        <a:p>
          <a:endParaRPr lang="zh-CN" altLang="en-US"/>
        </a:p>
      </dgm:t>
    </dgm:pt>
    <dgm:pt modelId="{4D6EF02E-36B9-4B3C-93C5-CB757337038F}" type="pres">
      <dgm:prSet presAssocID="{8649C201-09D6-44E4-B088-659AA513546D}" presName="parentText" presStyleLbl="node1" presStyleIdx="0" presStyleCnt="4">
        <dgm:presLayoutVars>
          <dgm:chMax val="0"/>
          <dgm:bulletEnabled val="1"/>
        </dgm:presLayoutVars>
      </dgm:prSet>
      <dgm:spPr/>
      <dgm:t>
        <a:bodyPr/>
        <a:lstStyle/>
        <a:p>
          <a:endParaRPr lang="zh-CN" altLang="en-US"/>
        </a:p>
      </dgm:t>
    </dgm:pt>
    <dgm:pt modelId="{99D92862-7B24-4338-9110-3C4D42E8ECB1}" type="pres">
      <dgm:prSet presAssocID="{2ABD34C4-787D-4D78-8271-97FEAB8D515C}" presName="spacer" presStyleCnt="0"/>
      <dgm:spPr/>
    </dgm:pt>
    <dgm:pt modelId="{2DF04A19-2B27-4F57-8CE9-3A2D881AE860}" type="pres">
      <dgm:prSet presAssocID="{A745047E-F8BA-4425-A0C4-E95327AA5360}" presName="parentText" presStyleLbl="node1" presStyleIdx="1" presStyleCnt="4">
        <dgm:presLayoutVars>
          <dgm:chMax val="0"/>
          <dgm:bulletEnabled val="1"/>
        </dgm:presLayoutVars>
      </dgm:prSet>
      <dgm:spPr/>
      <dgm:t>
        <a:bodyPr/>
        <a:lstStyle/>
        <a:p>
          <a:endParaRPr lang="zh-CN" altLang="en-US"/>
        </a:p>
      </dgm:t>
    </dgm:pt>
    <dgm:pt modelId="{9BCE53C7-E5C7-4E56-91B5-90E698FD51AA}" type="pres">
      <dgm:prSet presAssocID="{037FE5C1-E286-4B95-A2CA-22ADAB341DD3}" presName="spacer" presStyleCnt="0"/>
      <dgm:spPr/>
    </dgm:pt>
    <dgm:pt modelId="{1B4411D3-51E8-47E0-BEBD-1DFCE8C480D3}" type="pres">
      <dgm:prSet presAssocID="{9F8E0CE6-2969-4C54-8182-24014657D1AF}" presName="parentText" presStyleLbl="node1" presStyleIdx="2" presStyleCnt="4">
        <dgm:presLayoutVars>
          <dgm:chMax val="0"/>
          <dgm:bulletEnabled val="1"/>
        </dgm:presLayoutVars>
      </dgm:prSet>
      <dgm:spPr/>
      <dgm:t>
        <a:bodyPr/>
        <a:lstStyle/>
        <a:p>
          <a:endParaRPr lang="zh-CN" altLang="en-US"/>
        </a:p>
      </dgm:t>
    </dgm:pt>
    <dgm:pt modelId="{3558F04A-8D0B-4DE6-A645-FB1F1221F8DF}" type="pres">
      <dgm:prSet presAssocID="{39B821ED-A9D3-4689-9FF7-840640FD55E6}" presName="spacer" presStyleCnt="0"/>
      <dgm:spPr/>
    </dgm:pt>
    <dgm:pt modelId="{B50FB2F9-F597-4EDA-B2C3-992CEA367EB9}" type="pres">
      <dgm:prSet presAssocID="{D7AAFCF0-B928-49ED-A405-9140DD3B38A7}" presName="parentText" presStyleLbl="node1" presStyleIdx="3" presStyleCnt="4" custLinFactY="33798" custLinFactNeighborY="100000">
        <dgm:presLayoutVars>
          <dgm:chMax val="0"/>
          <dgm:bulletEnabled val="1"/>
        </dgm:presLayoutVars>
      </dgm:prSet>
      <dgm:spPr/>
      <dgm:t>
        <a:bodyPr/>
        <a:lstStyle/>
        <a:p>
          <a:endParaRPr lang="zh-CN" altLang="en-US"/>
        </a:p>
      </dgm:t>
    </dgm:pt>
  </dgm:ptLst>
  <dgm:cxnLst>
    <dgm:cxn modelId="{749D544E-8DD4-4428-AD88-7B674669E9D2}" srcId="{6C541ECE-0D74-45BA-AB83-343BEC0DABA6}" destId="{8649C201-09D6-44E4-B088-659AA513546D}" srcOrd="0" destOrd="0" parTransId="{46F341F2-FC33-428A-9C17-A0BEA59A9FC3}" sibTransId="{2ABD34C4-787D-4D78-8271-97FEAB8D515C}"/>
    <dgm:cxn modelId="{96F4C4F9-CB8F-4990-BD18-54C5EA332D0E}" srcId="{6C541ECE-0D74-45BA-AB83-343BEC0DABA6}" destId="{A745047E-F8BA-4425-A0C4-E95327AA5360}" srcOrd="1" destOrd="0" parTransId="{06A08A72-68C1-4271-B7E8-7CEC9F3650CF}" sibTransId="{037FE5C1-E286-4B95-A2CA-22ADAB341DD3}"/>
    <dgm:cxn modelId="{BB5DF1C9-6C81-4735-A4D1-551833DD621A}" srcId="{6C541ECE-0D74-45BA-AB83-343BEC0DABA6}" destId="{9F8E0CE6-2969-4C54-8182-24014657D1AF}" srcOrd="2" destOrd="0" parTransId="{C7C7C734-6299-4B5B-B19C-4ED4234CE047}" sibTransId="{39B821ED-A9D3-4689-9FF7-840640FD55E6}"/>
    <dgm:cxn modelId="{A6016D6F-D58C-4306-BF2A-72CD415D8024}" srcId="{6C541ECE-0D74-45BA-AB83-343BEC0DABA6}" destId="{D7AAFCF0-B928-49ED-A405-9140DD3B38A7}" srcOrd="3" destOrd="0" parTransId="{FFCAE4C5-B581-49B2-BD45-D62BB633C31A}" sibTransId="{D50D5BD0-D6B5-4CF2-8E63-816C10D656E0}"/>
    <dgm:cxn modelId="{E099AE22-BA6A-45F7-BD16-DBB7A39893B5}" type="presOf" srcId="{6C541ECE-0D74-45BA-AB83-343BEC0DABA6}" destId="{F5B1D246-C53F-4171-BA62-94E04020BE0E}" srcOrd="0" destOrd="0" presId="urn:microsoft.com/office/officeart/2005/8/layout/vList2"/>
    <dgm:cxn modelId="{DE4C9C39-E3BB-44FD-8E54-FDA0409DF374}" type="presParOf" srcId="{F5B1D246-C53F-4171-BA62-94E04020BE0E}" destId="{4D6EF02E-36B9-4B3C-93C5-CB757337038F}" srcOrd="0" destOrd="0" presId="urn:microsoft.com/office/officeart/2005/8/layout/vList2"/>
    <dgm:cxn modelId="{179A0FE5-F849-4B4B-9528-F4F700EA5FB8}" type="presOf" srcId="{8649C201-09D6-44E4-B088-659AA513546D}" destId="{4D6EF02E-36B9-4B3C-93C5-CB757337038F}" srcOrd="0" destOrd="0" presId="urn:microsoft.com/office/officeart/2005/8/layout/vList2"/>
    <dgm:cxn modelId="{C74C25A1-683F-4E88-9DC4-DC269A45D929}" type="presParOf" srcId="{F5B1D246-C53F-4171-BA62-94E04020BE0E}" destId="{99D92862-7B24-4338-9110-3C4D42E8ECB1}" srcOrd="1" destOrd="0" presId="urn:microsoft.com/office/officeart/2005/8/layout/vList2"/>
    <dgm:cxn modelId="{9DBB7A5A-A8E9-41DC-8854-BC6F5F237F51}" type="presParOf" srcId="{F5B1D246-C53F-4171-BA62-94E04020BE0E}" destId="{2DF04A19-2B27-4F57-8CE9-3A2D881AE860}" srcOrd="2" destOrd="0" presId="urn:microsoft.com/office/officeart/2005/8/layout/vList2"/>
    <dgm:cxn modelId="{7193710C-B69F-446E-ACB6-A5D235C15213}" type="presOf" srcId="{A745047E-F8BA-4425-A0C4-E95327AA5360}" destId="{2DF04A19-2B27-4F57-8CE9-3A2D881AE860}" srcOrd="0" destOrd="0" presId="urn:microsoft.com/office/officeart/2005/8/layout/vList2"/>
    <dgm:cxn modelId="{50CF81BE-25F8-49D2-B7B6-D59AA56A3663}" type="presParOf" srcId="{F5B1D246-C53F-4171-BA62-94E04020BE0E}" destId="{9BCE53C7-E5C7-4E56-91B5-90E698FD51AA}" srcOrd="3" destOrd="0" presId="urn:microsoft.com/office/officeart/2005/8/layout/vList2"/>
    <dgm:cxn modelId="{9B2FC181-6D0E-4793-9149-9492063F1DA2}" type="presParOf" srcId="{F5B1D246-C53F-4171-BA62-94E04020BE0E}" destId="{1B4411D3-51E8-47E0-BEBD-1DFCE8C480D3}" srcOrd="4" destOrd="0" presId="urn:microsoft.com/office/officeart/2005/8/layout/vList2"/>
    <dgm:cxn modelId="{E633DB25-7200-40E0-A6E6-82F3E2AE0E79}" type="presOf" srcId="{9F8E0CE6-2969-4C54-8182-24014657D1AF}" destId="{1B4411D3-51E8-47E0-BEBD-1DFCE8C480D3}" srcOrd="0" destOrd="0" presId="urn:microsoft.com/office/officeart/2005/8/layout/vList2"/>
    <dgm:cxn modelId="{BC354574-7889-4058-A116-CA94FABDA5BA}" type="presParOf" srcId="{F5B1D246-C53F-4171-BA62-94E04020BE0E}" destId="{3558F04A-8D0B-4DE6-A645-FB1F1221F8DF}" srcOrd="5" destOrd="0" presId="urn:microsoft.com/office/officeart/2005/8/layout/vList2"/>
    <dgm:cxn modelId="{8713267D-92DA-4A4A-B021-98018EB9CB34}" type="presParOf" srcId="{F5B1D246-C53F-4171-BA62-94E04020BE0E}" destId="{B50FB2F9-F597-4EDA-B2C3-992CEA367EB9}" srcOrd="6" destOrd="0" presId="urn:microsoft.com/office/officeart/2005/8/layout/vList2"/>
    <dgm:cxn modelId="{D86DE508-B24F-4353-A742-4E6546C79E5C}" type="presOf" srcId="{D7AAFCF0-B928-49ED-A405-9140DD3B38A7}" destId="{B50FB2F9-F597-4EDA-B2C3-992CEA367EB9}" srcOrd="0" destOrd="0" presId="urn:microsoft.com/office/officeart/2005/8/layout/vList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721C50B-E0A9-4087-9D1D-2C6495139B9C}" type="doc">
      <dgm:prSet loTypeId="urn:microsoft.com/office/officeart/2005/8/layout/hProcess4" loCatId="process" qsTypeId="urn:microsoft.com/office/officeart/2005/8/quickstyle/simple5" qsCatId="simple" csTypeId="urn:microsoft.com/office/officeart/2005/8/colors/colorful2" csCatId="colorful" phldr="1"/>
      <dgm:spPr/>
      <dgm:t>
        <a:bodyPr/>
        <a:lstStyle/>
        <a:p>
          <a:endParaRPr lang="zh-CN" altLang="en-US"/>
        </a:p>
      </dgm:t>
    </dgm:pt>
    <dgm:pt modelId="{E47E3739-0DD2-4796-B0EC-F621797B47EA}">
      <dgm:prSet phldrT="[文本]"/>
      <dgm:spPr/>
      <dgm:t>
        <a:bodyPr/>
        <a:lstStyle/>
        <a:p>
          <a:r>
            <a:rPr lang="zh-CN" altLang="en-US" dirty="0" smtClean="0">
              <a:latin typeface="微软雅黑" panose="020B0503020204020204" pitchFamily="34" charset="-122"/>
              <a:ea typeface="微软雅黑" panose="020B0503020204020204" pitchFamily="34" charset="-122"/>
            </a:rPr>
            <a:t>取得股权</a:t>
          </a:r>
          <a:endParaRPr lang="zh-CN" altLang="en-US" dirty="0">
            <a:latin typeface="微软雅黑" panose="020B0503020204020204" pitchFamily="34" charset="-122"/>
            <a:ea typeface="微软雅黑" panose="020B0503020204020204" pitchFamily="34" charset="-122"/>
          </a:endParaRPr>
        </a:p>
      </dgm:t>
    </dgm:pt>
    <dgm:pt modelId="{AB7FD232-0794-42C0-B14B-13D45DDB0E11}" cxnId="{E69C343B-2348-49B2-9E68-91A27B0DBC34}" type="parTrans">
      <dgm:prSet/>
      <dgm:spPr/>
      <dgm:t>
        <a:bodyPr/>
        <a:lstStyle/>
        <a:p>
          <a:endParaRPr lang="zh-CN" altLang="en-US"/>
        </a:p>
      </dgm:t>
    </dgm:pt>
    <dgm:pt modelId="{74555CE6-0323-4810-BEC8-4CCEBD19A0E1}" cxnId="{E69C343B-2348-49B2-9E68-91A27B0DBC34}" type="sibTrans">
      <dgm:prSet/>
      <dgm:spPr/>
      <dgm:t>
        <a:bodyPr/>
        <a:lstStyle/>
        <a:p>
          <a:endParaRPr lang="zh-CN" altLang="en-US"/>
        </a:p>
      </dgm:t>
    </dgm:pt>
    <dgm:pt modelId="{E2612462-8BE0-487E-8D6C-5BCF8050B476}">
      <dgm:prSet phldrT="[文本]"/>
      <dgm:spPr/>
      <dgm:t>
        <a:bodyPr/>
        <a:lstStyle/>
        <a:p>
          <a:r>
            <a:rPr lang="zh-CN" altLang="en-US" dirty="0" smtClean="0">
              <a:latin typeface="微软雅黑" panose="020B0503020204020204" pitchFamily="34" charset="-122"/>
              <a:ea typeface="微软雅黑" panose="020B0503020204020204" pitchFamily="34" charset="-122"/>
            </a:rPr>
            <a:t>暂不缴纳个税</a:t>
          </a:r>
          <a:endParaRPr lang="zh-CN" altLang="en-US" dirty="0">
            <a:latin typeface="微软雅黑" panose="020B0503020204020204" pitchFamily="34" charset="-122"/>
            <a:ea typeface="微软雅黑" panose="020B0503020204020204" pitchFamily="34" charset="-122"/>
          </a:endParaRPr>
        </a:p>
      </dgm:t>
    </dgm:pt>
    <dgm:pt modelId="{BD59A21D-E8E3-4719-806F-EA6F2D6554B2}" cxnId="{CC862150-B076-45C8-966A-116BE33C0FDD}" type="parTrans">
      <dgm:prSet/>
      <dgm:spPr/>
      <dgm:t>
        <a:bodyPr/>
        <a:lstStyle/>
        <a:p>
          <a:endParaRPr lang="zh-CN" altLang="en-US"/>
        </a:p>
      </dgm:t>
    </dgm:pt>
    <dgm:pt modelId="{15C1EABB-656E-4EF0-928B-CA5B0F31D402}" cxnId="{CC862150-B076-45C8-966A-116BE33C0FDD}" type="sibTrans">
      <dgm:prSet/>
      <dgm:spPr/>
      <dgm:t>
        <a:bodyPr/>
        <a:lstStyle/>
        <a:p>
          <a:endParaRPr lang="zh-CN" altLang="en-US"/>
        </a:p>
      </dgm:t>
    </dgm:pt>
    <dgm:pt modelId="{337A4574-2F44-437A-AB5B-0CDD7DF0EC04}">
      <dgm:prSet phldrT="[文本]"/>
      <dgm:spPr/>
      <dgm:t>
        <a:bodyPr/>
        <a:lstStyle/>
        <a:p>
          <a:r>
            <a:rPr lang="zh-CN" altLang="en-US" dirty="0" smtClean="0">
              <a:latin typeface="微软雅黑" panose="020B0503020204020204" pitchFamily="34" charset="-122"/>
              <a:ea typeface="微软雅黑" panose="020B0503020204020204" pitchFamily="34" charset="-122"/>
            </a:rPr>
            <a:t>取得分红</a:t>
          </a:r>
          <a:endParaRPr lang="zh-CN" altLang="en-US" dirty="0">
            <a:latin typeface="微软雅黑" panose="020B0503020204020204" pitchFamily="34" charset="-122"/>
            <a:ea typeface="微软雅黑" panose="020B0503020204020204" pitchFamily="34" charset="-122"/>
          </a:endParaRPr>
        </a:p>
      </dgm:t>
    </dgm:pt>
    <dgm:pt modelId="{E77A35FC-1B66-488F-82B2-49F7E1F3DE3D}" cxnId="{B309D518-2CBE-4FE7-AD1A-91D733C79D76}" type="parTrans">
      <dgm:prSet/>
      <dgm:spPr/>
      <dgm:t>
        <a:bodyPr/>
        <a:lstStyle/>
        <a:p>
          <a:endParaRPr lang="zh-CN" altLang="en-US"/>
        </a:p>
      </dgm:t>
    </dgm:pt>
    <dgm:pt modelId="{D2DB2043-C741-40C2-A693-CD358C3889A0}" cxnId="{B309D518-2CBE-4FE7-AD1A-91D733C79D76}" type="sibTrans">
      <dgm:prSet/>
      <dgm:spPr/>
      <dgm:t>
        <a:bodyPr/>
        <a:lstStyle/>
        <a:p>
          <a:endParaRPr lang="zh-CN" altLang="en-US"/>
        </a:p>
      </dgm:t>
    </dgm:pt>
    <dgm:pt modelId="{F834F0E5-664D-46C2-AD23-711E2A13EE40}">
      <dgm:prSet phldrT="[文本]"/>
      <dgm:spPr/>
      <dgm:t>
        <a:bodyPr/>
        <a:lstStyle/>
        <a:p>
          <a:r>
            <a:rPr lang="zh-CN" altLang="en-US" dirty="0" smtClean="0">
              <a:latin typeface="微软雅黑" panose="020B0503020204020204" pitchFamily="34" charset="-122"/>
              <a:ea typeface="微软雅黑" panose="020B0503020204020204" pitchFamily="34" charset="-122"/>
            </a:rPr>
            <a:t>按照“利息、股息、红利所得”缴纳个税</a:t>
          </a:r>
          <a:endParaRPr lang="zh-CN" altLang="en-US" dirty="0">
            <a:latin typeface="微软雅黑" panose="020B0503020204020204" pitchFamily="34" charset="-122"/>
            <a:ea typeface="微软雅黑" panose="020B0503020204020204" pitchFamily="34" charset="-122"/>
          </a:endParaRPr>
        </a:p>
      </dgm:t>
    </dgm:pt>
    <dgm:pt modelId="{DF1834B0-A91B-45A5-93C6-5D7D3B0C7571}" cxnId="{005D605D-F9B3-41C0-ABA9-74297F888BEC}" type="parTrans">
      <dgm:prSet/>
      <dgm:spPr/>
      <dgm:t>
        <a:bodyPr/>
        <a:lstStyle/>
        <a:p>
          <a:endParaRPr lang="zh-CN" altLang="en-US"/>
        </a:p>
      </dgm:t>
    </dgm:pt>
    <dgm:pt modelId="{43F049B6-545C-4681-BC19-F1B585E50045}" cxnId="{005D605D-F9B3-41C0-ABA9-74297F888BEC}" type="sibTrans">
      <dgm:prSet/>
      <dgm:spPr/>
      <dgm:t>
        <a:bodyPr/>
        <a:lstStyle/>
        <a:p>
          <a:endParaRPr lang="zh-CN" altLang="en-US"/>
        </a:p>
      </dgm:t>
    </dgm:pt>
    <dgm:pt modelId="{99A87C4C-62E2-4C69-9571-4AE0E4DF2EAB}">
      <dgm:prSet phldrT="[文本]"/>
      <dgm:spPr/>
      <dgm:t>
        <a:bodyPr/>
        <a:lstStyle/>
        <a:p>
          <a:r>
            <a:rPr lang="zh-CN" altLang="en-US" dirty="0" smtClean="0">
              <a:latin typeface="微软雅黑" panose="020B0503020204020204" pitchFamily="34" charset="-122"/>
              <a:ea typeface="微软雅黑" panose="020B0503020204020204" pitchFamily="34" charset="-122"/>
            </a:rPr>
            <a:t>转让股权</a:t>
          </a:r>
          <a:endParaRPr lang="zh-CN" altLang="en-US" dirty="0">
            <a:latin typeface="微软雅黑" panose="020B0503020204020204" pitchFamily="34" charset="-122"/>
            <a:ea typeface="微软雅黑" panose="020B0503020204020204" pitchFamily="34" charset="-122"/>
          </a:endParaRPr>
        </a:p>
      </dgm:t>
    </dgm:pt>
    <dgm:pt modelId="{B66BF281-EF35-4B7E-AACB-BB732A99F4AE}" cxnId="{DBB6B8FE-D5D7-4EB5-93F4-6C87964C63F1}" type="parTrans">
      <dgm:prSet/>
      <dgm:spPr/>
      <dgm:t>
        <a:bodyPr/>
        <a:lstStyle/>
        <a:p>
          <a:endParaRPr lang="zh-CN" altLang="en-US"/>
        </a:p>
      </dgm:t>
    </dgm:pt>
    <dgm:pt modelId="{502B5A81-ADDA-4B9A-A5A1-FD9D7D93B5B0}" cxnId="{DBB6B8FE-D5D7-4EB5-93F4-6C87964C63F1}" type="sibTrans">
      <dgm:prSet/>
      <dgm:spPr/>
      <dgm:t>
        <a:bodyPr/>
        <a:lstStyle/>
        <a:p>
          <a:endParaRPr lang="zh-CN" altLang="en-US"/>
        </a:p>
      </dgm:t>
    </dgm:pt>
    <dgm:pt modelId="{ADCF5779-4436-46D2-B38E-5189F6572994}">
      <dgm:prSet phldrT="[文本]"/>
      <dgm:spPr/>
      <dgm:t>
        <a:bodyPr/>
        <a:lstStyle/>
        <a:p>
          <a:r>
            <a:rPr lang="zh-CN" altLang="en-US" dirty="0" smtClean="0">
              <a:latin typeface="微软雅黑" panose="020B0503020204020204" pitchFamily="34" charset="-122"/>
              <a:ea typeface="微软雅黑" panose="020B0503020204020204" pitchFamily="34" charset="-122"/>
            </a:rPr>
            <a:t>按照“财产转让”缴纳个税</a:t>
          </a:r>
          <a:endParaRPr lang="zh-CN" altLang="en-US" dirty="0">
            <a:latin typeface="微软雅黑" panose="020B0503020204020204" pitchFamily="34" charset="-122"/>
            <a:ea typeface="微软雅黑" panose="020B0503020204020204" pitchFamily="34" charset="-122"/>
          </a:endParaRPr>
        </a:p>
      </dgm:t>
    </dgm:pt>
    <dgm:pt modelId="{E8BAAA79-F65C-412D-B8DC-D959D91B9CA6}" cxnId="{DAB773D3-D389-4B13-BBDF-E9D0AFAFCEE0}" type="parTrans">
      <dgm:prSet/>
      <dgm:spPr/>
      <dgm:t>
        <a:bodyPr/>
        <a:lstStyle/>
        <a:p>
          <a:endParaRPr lang="zh-CN" altLang="en-US"/>
        </a:p>
      </dgm:t>
    </dgm:pt>
    <dgm:pt modelId="{7FB6D09F-601B-4C78-A719-75D1C26C31D9}" cxnId="{DAB773D3-D389-4B13-BBDF-E9D0AFAFCEE0}" type="sibTrans">
      <dgm:prSet/>
      <dgm:spPr/>
      <dgm:t>
        <a:bodyPr/>
        <a:lstStyle/>
        <a:p>
          <a:endParaRPr lang="zh-CN" altLang="en-US"/>
        </a:p>
      </dgm:t>
    </dgm:pt>
    <dgm:pt modelId="{B87C65F7-ACD8-45F6-B3D4-801CAB2A22B5}" type="pres">
      <dgm:prSet presAssocID="{B721C50B-E0A9-4087-9D1D-2C6495139B9C}" presName="Name0" presStyleCnt="0">
        <dgm:presLayoutVars>
          <dgm:dir/>
          <dgm:animLvl val="lvl"/>
          <dgm:resizeHandles val="exact"/>
        </dgm:presLayoutVars>
      </dgm:prSet>
      <dgm:spPr/>
      <dgm:t>
        <a:bodyPr/>
        <a:lstStyle/>
        <a:p>
          <a:endParaRPr lang="zh-CN" altLang="en-US"/>
        </a:p>
      </dgm:t>
    </dgm:pt>
    <dgm:pt modelId="{97F83D4B-0C18-4AD0-AFB8-4DA2DA1B67C8}" type="pres">
      <dgm:prSet presAssocID="{B721C50B-E0A9-4087-9D1D-2C6495139B9C}" presName="tSp" presStyleCnt="0"/>
      <dgm:spPr/>
    </dgm:pt>
    <dgm:pt modelId="{6BF79976-EBB2-4E98-B62E-A7355E6D0FE3}" type="pres">
      <dgm:prSet presAssocID="{B721C50B-E0A9-4087-9D1D-2C6495139B9C}" presName="bSp" presStyleCnt="0"/>
      <dgm:spPr/>
    </dgm:pt>
    <dgm:pt modelId="{565D9EF9-BDEB-41D6-9C4A-B65F456182AC}" type="pres">
      <dgm:prSet presAssocID="{B721C50B-E0A9-4087-9D1D-2C6495139B9C}" presName="process" presStyleCnt="0"/>
      <dgm:spPr/>
    </dgm:pt>
    <dgm:pt modelId="{E7ACDDC7-0553-4910-A0D9-264A7749B8D2}" type="pres">
      <dgm:prSet presAssocID="{E47E3739-0DD2-4796-B0EC-F621797B47EA}" presName="composite1" presStyleCnt="0"/>
      <dgm:spPr/>
    </dgm:pt>
    <dgm:pt modelId="{2B0228D5-3F96-40E1-ABBD-ECD48598C947}" type="pres">
      <dgm:prSet presAssocID="{E47E3739-0DD2-4796-B0EC-F621797B47EA}" presName="dummyNode1" presStyleLbl="node1" presStyleIdx="0" presStyleCnt="3"/>
      <dgm:spPr/>
    </dgm:pt>
    <dgm:pt modelId="{9B6E0D55-53DA-4A30-923F-48CF8963A3EF}" type="pres">
      <dgm:prSet presAssocID="{E47E3739-0DD2-4796-B0EC-F621797B47EA}" presName="childNode1" presStyleLbl="bgAcc1" presStyleIdx="0" presStyleCnt="3">
        <dgm:presLayoutVars>
          <dgm:bulletEnabled val="1"/>
        </dgm:presLayoutVars>
      </dgm:prSet>
      <dgm:spPr/>
      <dgm:t>
        <a:bodyPr/>
        <a:lstStyle/>
        <a:p>
          <a:endParaRPr lang="zh-CN" altLang="en-US"/>
        </a:p>
      </dgm:t>
    </dgm:pt>
    <dgm:pt modelId="{03017258-AA17-4487-B169-69626089A145}" type="pres">
      <dgm:prSet presAssocID="{E47E3739-0DD2-4796-B0EC-F621797B47EA}" presName="childNode1tx" presStyleLbl="bgAcc1" presStyleIdx="0" presStyleCnt="3">
        <dgm:presLayoutVars>
          <dgm:bulletEnabled val="1"/>
        </dgm:presLayoutVars>
      </dgm:prSet>
      <dgm:spPr/>
      <dgm:t>
        <a:bodyPr/>
        <a:lstStyle/>
        <a:p>
          <a:endParaRPr lang="zh-CN" altLang="en-US"/>
        </a:p>
      </dgm:t>
    </dgm:pt>
    <dgm:pt modelId="{89021DDD-24D5-4624-A670-F872A91447B5}" type="pres">
      <dgm:prSet presAssocID="{E47E3739-0DD2-4796-B0EC-F621797B47EA}" presName="parentNode1" presStyleLbl="node1" presStyleIdx="0" presStyleCnt="3">
        <dgm:presLayoutVars>
          <dgm:chMax val="1"/>
          <dgm:bulletEnabled val="1"/>
        </dgm:presLayoutVars>
      </dgm:prSet>
      <dgm:spPr/>
      <dgm:t>
        <a:bodyPr/>
        <a:lstStyle/>
        <a:p>
          <a:endParaRPr lang="zh-CN" altLang="en-US"/>
        </a:p>
      </dgm:t>
    </dgm:pt>
    <dgm:pt modelId="{DF045862-E50A-459E-9273-10A428E2E7D9}" type="pres">
      <dgm:prSet presAssocID="{E47E3739-0DD2-4796-B0EC-F621797B47EA}" presName="connSite1" presStyleCnt="0"/>
      <dgm:spPr/>
    </dgm:pt>
    <dgm:pt modelId="{49578D52-A008-4B7C-A0A9-9DCEB8538B4D}" type="pres">
      <dgm:prSet presAssocID="{74555CE6-0323-4810-BEC8-4CCEBD19A0E1}" presName="Name9" presStyleLbl="sibTrans2D1" presStyleIdx="0" presStyleCnt="2"/>
      <dgm:spPr/>
      <dgm:t>
        <a:bodyPr/>
        <a:lstStyle/>
        <a:p>
          <a:endParaRPr lang="zh-CN" altLang="en-US"/>
        </a:p>
      </dgm:t>
    </dgm:pt>
    <dgm:pt modelId="{B6FB2ACE-FB67-4F37-A2DF-1BD8D2B105AF}" type="pres">
      <dgm:prSet presAssocID="{337A4574-2F44-437A-AB5B-0CDD7DF0EC04}" presName="composite2" presStyleCnt="0"/>
      <dgm:spPr/>
    </dgm:pt>
    <dgm:pt modelId="{CB3B611E-3C7C-4BE4-B227-49EAC83605D5}" type="pres">
      <dgm:prSet presAssocID="{337A4574-2F44-437A-AB5B-0CDD7DF0EC04}" presName="dummyNode2" presStyleLbl="node1" presStyleIdx="0" presStyleCnt="3"/>
      <dgm:spPr/>
    </dgm:pt>
    <dgm:pt modelId="{71FB522D-25DF-4AE1-B655-42160CCE5E57}" type="pres">
      <dgm:prSet presAssocID="{337A4574-2F44-437A-AB5B-0CDD7DF0EC04}" presName="childNode2" presStyleLbl="bgAcc1" presStyleIdx="1" presStyleCnt="3">
        <dgm:presLayoutVars>
          <dgm:bulletEnabled val="1"/>
        </dgm:presLayoutVars>
      </dgm:prSet>
      <dgm:spPr/>
      <dgm:t>
        <a:bodyPr/>
        <a:lstStyle/>
        <a:p>
          <a:endParaRPr lang="zh-CN" altLang="en-US"/>
        </a:p>
      </dgm:t>
    </dgm:pt>
    <dgm:pt modelId="{644247A0-EB68-4B0A-8993-7923F3B2FE86}" type="pres">
      <dgm:prSet presAssocID="{337A4574-2F44-437A-AB5B-0CDD7DF0EC04}" presName="childNode2tx" presStyleLbl="bgAcc1" presStyleIdx="1" presStyleCnt="3">
        <dgm:presLayoutVars>
          <dgm:bulletEnabled val="1"/>
        </dgm:presLayoutVars>
      </dgm:prSet>
      <dgm:spPr/>
      <dgm:t>
        <a:bodyPr/>
        <a:lstStyle/>
        <a:p>
          <a:endParaRPr lang="zh-CN" altLang="en-US"/>
        </a:p>
      </dgm:t>
    </dgm:pt>
    <dgm:pt modelId="{F5DB6781-BDC7-4A56-B7B9-F6809A001EE9}" type="pres">
      <dgm:prSet presAssocID="{337A4574-2F44-437A-AB5B-0CDD7DF0EC04}" presName="parentNode2" presStyleLbl="node1" presStyleIdx="1" presStyleCnt="3">
        <dgm:presLayoutVars>
          <dgm:chMax val="0"/>
          <dgm:bulletEnabled val="1"/>
        </dgm:presLayoutVars>
      </dgm:prSet>
      <dgm:spPr/>
      <dgm:t>
        <a:bodyPr/>
        <a:lstStyle/>
        <a:p>
          <a:endParaRPr lang="zh-CN" altLang="en-US"/>
        </a:p>
      </dgm:t>
    </dgm:pt>
    <dgm:pt modelId="{0F2A011F-8FDD-4132-8040-C5B531EA3DFD}" type="pres">
      <dgm:prSet presAssocID="{337A4574-2F44-437A-AB5B-0CDD7DF0EC04}" presName="connSite2" presStyleCnt="0"/>
      <dgm:spPr/>
    </dgm:pt>
    <dgm:pt modelId="{3DA500B5-6942-49BE-A446-29FBF7EFDA35}" type="pres">
      <dgm:prSet presAssocID="{D2DB2043-C741-40C2-A693-CD358C3889A0}" presName="Name18" presStyleLbl="sibTrans2D1" presStyleIdx="1" presStyleCnt="2"/>
      <dgm:spPr/>
      <dgm:t>
        <a:bodyPr/>
        <a:lstStyle/>
        <a:p>
          <a:endParaRPr lang="zh-CN" altLang="en-US"/>
        </a:p>
      </dgm:t>
    </dgm:pt>
    <dgm:pt modelId="{E7E7EE6A-1739-4523-8EB1-156BB8E620CB}" type="pres">
      <dgm:prSet presAssocID="{99A87C4C-62E2-4C69-9571-4AE0E4DF2EAB}" presName="composite1" presStyleCnt="0"/>
      <dgm:spPr/>
    </dgm:pt>
    <dgm:pt modelId="{285BCF62-B5ED-4F05-B89A-C51C144BB3F4}" type="pres">
      <dgm:prSet presAssocID="{99A87C4C-62E2-4C69-9571-4AE0E4DF2EAB}" presName="dummyNode1" presStyleLbl="node1" presStyleIdx="1" presStyleCnt="3"/>
      <dgm:spPr/>
    </dgm:pt>
    <dgm:pt modelId="{BEFF1AFB-DA5D-4C29-8373-9510901D8F59}" type="pres">
      <dgm:prSet presAssocID="{99A87C4C-62E2-4C69-9571-4AE0E4DF2EAB}" presName="childNode1" presStyleLbl="bgAcc1" presStyleIdx="2" presStyleCnt="3">
        <dgm:presLayoutVars>
          <dgm:bulletEnabled val="1"/>
        </dgm:presLayoutVars>
      </dgm:prSet>
      <dgm:spPr/>
      <dgm:t>
        <a:bodyPr/>
        <a:lstStyle/>
        <a:p>
          <a:endParaRPr lang="zh-CN" altLang="en-US"/>
        </a:p>
      </dgm:t>
    </dgm:pt>
    <dgm:pt modelId="{9D54C702-6D0F-4123-BD75-00C4C45BB623}" type="pres">
      <dgm:prSet presAssocID="{99A87C4C-62E2-4C69-9571-4AE0E4DF2EAB}" presName="childNode1tx" presStyleLbl="bgAcc1" presStyleIdx="2" presStyleCnt="3">
        <dgm:presLayoutVars>
          <dgm:bulletEnabled val="1"/>
        </dgm:presLayoutVars>
      </dgm:prSet>
      <dgm:spPr/>
      <dgm:t>
        <a:bodyPr/>
        <a:lstStyle/>
        <a:p>
          <a:endParaRPr lang="zh-CN" altLang="en-US"/>
        </a:p>
      </dgm:t>
    </dgm:pt>
    <dgm:pt modelId="{349B9415-9578-416F-AC60-7E17997D7673}" type="pres">
      <dgm:prSet presAssocID="{99A87C4C-62E2-4C69-9571-4AE0E4DF2EAB}" presName="parentNode1" presStyleLbl="node1" presStyleIdx="2" presStyleCnt="3">
        <dgm:presLayoutVars>
          <dgm:chMax val="1"/>
          <dgm:bulletEnabled val="1"/>
        </dgm:presLayoutVars>
      </dgm:prSet>
      <dgm:spPr/>
      <dgm:t>
        <a:bodyPr/>
        <a:lstStyle/>
        <a:p>
          <a:endParaRPr lang="zh-CN" altLang="en-US"/>
        </a:p>
      </dgm:t>
    </dgm:pt>
    <dgm:pt modelId="{6253ACC4-0FA6-49FD-80A1-6EE603F11FB1}" type="pres">
      <dgm:prSet presAssocID="{99A87C4C-62E2-4C69-9571-4AE0E4DF2EAB}" presName="connSite1" presStyleCnt="0"/>
      <dgm:spPr/>
    </dgm:pt>
  </dgm:ptLst>
  <dgm:cxnLst>
    <dgm:cxn modelId="{49A907EA-8CF9-4F56-B738-22BD1093AC22}" type="presOf" srcId="{337A4574-2F44-437A-AB5B-0CDD7DF0EC04}" destId="{F5DB6781-BDC7-4A56-B7B9-F6809A001EE9}" srcOrd="0" destOrd="0" presId="urn:microsoft.com/office/officeart/2005/8/layout/hProcess4"/>
    <dgm:cxn modelId="{AC1D83DD-07F4-4FBC-AD27-ED6E36FA80D4}" type="presOf" srcId="{74555CE6-0323-4810-BEC8-4CCEBD19A0E1}" destId="{49578D52-A008-4B7C-A0A9-9DCEB8538B4D}" srcOrd="0" destOrd="0" presId="urn:microsoft.com/office/officeart/2005/8/layout/hProcess4"/>
    <dgm:cxn modelId="{2EAA8D0C-3C82-4412-8814-F208E9DCCB9F}" type="presOf" srcId="{E47E3739-0DD2-4796-B0EC-F621797B47EA}" destId="{89021DDD-24D5-4624-A670-F872A91447B5}" srcOrd="0" destOrd="0" presId="urn:microsoft.com/office/officeart/2005/8/layout/hProcess4"/>
    <dgm:cxn modelId="{B309D518-2CBE-4FE7-AD1A-91D733C79D76}" srcId="{B721C50B-E0A9-4087-9D1D-2C6495139B9C}" destId="{337A4574-2F44-437A-AB5B-0CDD7DF0EC04}" srcOrd="1" destOrd="0" parTransId="{E77A35FC-1B66-488F-82B2-49F7E1F3DE3D}" sibTransId="{D2DB2043-C741-40C2-A693-CD358C3889A0}"/>
    <dgm:cxn modelId="{2845E84C-67F9-41D0-A9C1-48A4CE10B70A}" type="presOf" srcId="{E2612462-8BE0-487E-8D6C-5BCF8050B476}" destId="{03017258-AA17-4487-B169-69626089A145}" srcOrd="1" destOrd="0" presId="urn:microsoft.com/office/officeart/2005/8/layout/hProcess4"/>
    <dgm:cxn modelId="{E69C343B-2348-49B2-9E68-91A27B0DBC34}" srcId="{B721C50B-E0A9-4087-9D1D-2C6495139B9C}" destId="{E47E3739-0DD2-4796-B0EC-F621797B47EA}" srcOrd="0" destOrd="0" parTransId="{AB7FD232-0794-42C0-B14B-13D45DDB0E11}" sibTransId="{74555CE6-0323-4810-BEC8-4CCEBD19A0E1}"/>
    <dgm:cxn modelId="{DBB6B8FE-D5D7-4EB5-93F4-6C87964C63F1}" srcId="{B721C50B-E0A9-4087-9D1D-2C6495139B9C}" destId="{99A87C4C-62E2-4C69-9571-4AE0E4DF2EAB}" srcOrd="2" destOrd="0" parTransId="{B66BF281-EF35-4B7E-AACB-BB732A99F4AE}" sibTransId="{502B5A81-ADDA-4B9A-A5A1-FD9D7D93B5B0}"/>
    <dgm:cxn modelId="{CC862150-B076-45C8-966A-116BE33C0FDD}" srcId="{E47E3739-0DD2-4796-B0EC-F621797B47EA}" destId="{E2612462-8BE0-487E-8D6C-5BCF8050B476}" srcOrd="0" destOrd="0" parTransId="{BD59A21D-E8E3-4719-806F-EA6F2D6554B2}" sibTransId="{15C1EABB-656E-4EF0-928B-CA5B0F31D402}"/>
    <dgm:cxn modelId="{A8B7D84E-6D40-4656-87E2-523D6763D7DC}" type="presOf" srcId="{E2612462-8BE0-487E-8D6C-5BCF8050B476}" destId="{9B6E0D55-53DA-4A30-923F-48CF8963A3EF}" srcOrd="0" destOrd="0" presId="urn:microsoft.com/office/officeart/2005/8/layout/hProcess4"/>
    <dgm:cxn modelId="{005D605D-F9B3-41C0-ABA9-74297F888BEC}" srcId="{337A4574-2F44-437A-AB5B-0CDD7DF0EC04}" destId="{F834F0E5-664D-46C2-AD23-711E2A13EE40}" srcOrd="0" destOrd="0" parTransId="{DF1834B0-A91B-45A5-93C6-5D7D3B0C7571}" sibTransId="{43F049B6-545C-4681-BC19-F1B585E50045}"/>
    <dgm:cxn modelId="{DAB773D3-D389-4B13-BBDF-E9D0AFAFCEE0}" srcId="{99A87C4C-62E2-4C69-9571-4AE0E4DF2EAB}" destId="{ADCF5779-4436-46D2-B38E-5189F6572994}" srcOrd="0" destOrd="0" parTransId="{E8BAAA79-F65C-412D-B8DC-D959D91B9CA6}" sibTransId="{7FB6D09F-601B-4C78-A719-75D1C26C31D9}"/>
    <dgm:cxn modelId="{034C467B-A8F9-432F-B18F-71E3AF47C607}" type="presOf" srcId="{F834F0E5-664D-46C2-AD23-711E2A13EE40}" destId="{71FB522D-25DF-4AE1-B655-42160CCE5E57}" srcOrd="0" destOrd="0" presId="urn:microsoft.com/office/officeart/2005/8/layout/hProcess4"/>
    <dgm:cxn modelId="{479CE2B5-B8C0-4E97-971A-C428B93981FD}" type="presOf" srcId="{B721C50B-E0A9-4087-9D1D-2C6495139B9C}" destId="{B87C65F7-ACD8-45F6-B3D4-801CAB2A22B5}" srcOrd="0" destOrd="0" presId="urn:microsoft.com/office/officeart/2005/8/layout/hProcess4"/>
    <dgm:cxn modelId="{BEAFD47E-3E30-432A-AC37-80F61F5ED956}" type="presOf" srcId="{ADCF5779-4436-46D2-B38E-5189F6572994}" destId="{9D54C702-6D0F-4123-BD75-00C4C45BB623}" srcOrd="1" destOrd="0" presId="urn:microsoft.com/office/officeart/2005/8/layout/hProcess4"/>
    <dgm:cxn modelId="{FAAF90D9-052C-474A-9101-FB7466FC69F0}" type="presOf" srcId="{99A87C4C-62E2-4C69-9571-4AE0E4DF2EAB}" destId="{349B9415-9578-416F-AC60-7E17997D7673}" srcOrd="0" destOrd="0" presId="urn:microsoft.com/office/officeart/2005/8/layout/hProcess4"/>
    <dgm:cxn modelId="{26EA2A00-BD6D-4BA6-9E9B-6014E7AA087C}" type="presOf" srcId="{ADCF5779-4436-46D2-B38E-5189F6572994}" destId="{BEFF1AFB-DA5D-4C29-8373-9510901D8F59}" srcOrd="0" destOrd="0" presId="urn:microsoft.com/office/officeart/2005/8/layout/hProcess4"/>
    <dgm:cxn modelId="{C98FB590-EA7E-4BD0-A96B-0E4F8E194BCE}" type="presOf" srcId="{F834F0E5-664D-46C2-AD23-711E2A13EE40}" destId="{644247A0-EB68-4B0A-8993-7923F3B2FE86}" srcOrd="1" destOrd="0" presId="urn:microsoft.com/office/officeart/2005/8/layout/hProcess4"/>
    <dgm:cxn modelId="{06C4232B-1B01-4E99-823F-EDC2CE3731E3}" type="presOf" srcId="{D2DB2043-C741-40C2-A693-CD358C3889A0}" destId="{3DA500B5-6942-49BE-A446-29FBF7EFDA35}" srcOrd="0" destOrd="0" presId="urn:microsoft.com/office/officeart/2005/8/layout/hProcess4"/>
    <dgm:cxn modelId="{8F803F69-0202-4246-AEFA-381B3D1FE852}" type="presParOf" srcId="{B87C65F7-ACD8-45F6-B3D4-801CAB2A22B5}" destId="{97F83D4B-0C18-4AD0-AFB8-4DA2DA1B67C8}" srcOrd="0" destOrd="0" presId="urn:microsoft.com/office/officeart/2005/8/layout/hProcess4"/>
    <dgm:cxn modelId="{6EDE7477-9F69-4C38-AD40-12F6B45EF026}" type="presParOf" srcId="{B87C65F7-ACD8-45F6-B3D4-801CAB2A22B5}" destId="{6BF79976-EBB2-4E98-B62E-A7355E6D0FE3}" srcOrd="1" destOrd="0" presId="urn:microsoft.com/office/officeart/2005/8/layout/hProcess4"/>
    <dgm:cxn modelId="{45CF9A7E-D9DE-496A-92BA-B0E036AF8106}" type="presParOf" srcId="{B87C65F7-ACD8-45F6-B3D4-801CAB2A22B5}" destId="{565D9EF9-BDEB-41D6-9C4A-B65F456182AC}" srcOrd="2" destOrd="0" presId="urn:microsoft.com/office/officeart/2005/8/layout/hProcess4"/>
    <dgm:cxn modelId="{35A4C167-9D91-41FB-8187-F9B43B0A4205}" type="presParOf" srcId="{565D9EF9-BDEB-41D6-9C4A-B65F456182AC}" destId="{E7ACDDC7-0553-4910-A0D9-264A7749B8D2}" srcOrd="0" destOrd="0" presId="urn:microsoft.com/office/officeart/2005/8/layout/hProcess4"/>
    <dgm:cxn modelId="{B403C5EC-8E53-4091-966B-A008A126031F}" type="presParOf" srcId="{E7ACDDC7-0553-4910-A0D9-264A7749B8D2}" destId="{2B0228D5-3F96-40E1-ABBD-ECD48598C947}" srcOrd="0" destOrd="0" presId="urn:microsoft.com/office/officeart/2005/8/layout/hProcess4"/>
    <dgm:cxn modelId="{E964DE45-B004-4749-97A5-2AAAD1310D66}" type="presParOf" srcId="{E7ACDDC7-0553-4910-A0D9-264A7749B8D2}" destId="{9B6E0D55-53DA-4A30-923F-48CF8963A3EF}" srcOrd="1" destOrd="0" presId="urn:microsoft.com/office/officeart/2005/8/layout/hProcess4"/>
    <dgm:cxn modelId="{52D768D6-4C32-4CBF-A115-13230C5DAB26}" type="presParOf" srcId="{E7ACDDC7-0553-4910-A0D9-264A7749B8D2}" destId="{03017258-AA17-4487-B169-69626089A145}" srcOrd="2" destOrd="0" presId="urn:microsoft.com/office/officeart/2005/8/layout/hProcess4"/>
    <dgm:cxn modelId="{9641A953-D85F-4F4E-B03F-B81B76E79B54}" type="presParOf" srcId="{E7ACDDC7-0553-4910-A0D9-264A7749B8D2}" destId="{89021DDD-24D5-4624-A670-F872A91447B5}" srcOrd="3" destOrd="0" presId="urn:microsoft.com/office/officeart/2005/8/layout/hProcess4"/>
    <dgm:cxn modelId="{2E92DA88-79EC-4014-BA3C-3B61E1BCF94A}" type="presParOf" srcId="{E7ACDDC7-0553-4910-A0D9-264A7749B8D2}" destId="{DF045862-E50A-459E-9273-10A428E2E7D9}" srcOrd="4" destOrd="0" presId="urn:microsoft.com/office/officeart/2005/8/layout/hProcess4"/>
    <dgm:cxn modelId="{CDF93E65-5D31-4B8A-88CF-F3F495E11216}" type="presParOf" srcId="{565D9EF9-BDEB-41D6-9C4A-B65F456182AC}" destId="{49578D52-A008-4B7C-A0A9-9DCEB8538B4D}" srcOrd="1" destOrd="0" presId="urn:microsoft.com/office/officeart/2005/8/layout/hProcess4"/>
    <dgm:cxn modelId="{EDCF12B3-5116-4732-9AFF-ABB5B7A9CC8E}" type="presParOf" srcId="{565D9EF9-BDEB-41D6-9C4A-B65F456182AC}" destId="{B6FB2ACE-FB67-4F37-A2DF-1BD8D2B105AF}" srcOrd="2" destOrd="0" presId="urn:microsoft.com/office/officeart/2005/8/layout/hProcess4"/>
    <dgm:cxn modelId="{B42F075E-6E8C-4F70-9D1B-57A639498523}" type="presParOf" srcId="{B6FB2ACE-FB67-4F37-A2DF-1BD8D2B105AF}" destId="{CB3B611E-3C7C-4BE4-B227-49EAC83605D5}" srcOrd="0" destOrd="0" presId="urn:microsoft.com/office/officeart/2005/8/layout/hProcess4"/>
    <dgm:cxn modelId="{52312D01-0302-403B-A729-872F39A8D49A}" type="presParOf" srcId="{B6FB2ACE-FB67-4F37-A2DF-1BD8D2B105AF}" destId="{71FB522D-25DF-4AE1-B655-42160CCE5E57}" srcOrd="1" destOrd="0" presId="urn:microsoft.com/office/officeart/2005/8/layout/hProcess4"/>
    <dgm:cxn modelId="{2B6E2955-0A59-4552-B857-3D3F64614B30}" type="presParOf" srcId="{B6FB2ACE-FB67-4F37-A2DF-1BD8D2B105AF}" destId="{644247A0-EB68-4B0A-8993-7923F3B2FE86}" srcOrd="2" destOrd="0" presId="urn:microsoft.com/office/officeart/2005/8/layout/hProcess4"/>
    <dgm:cxn modelId="{4A1EB953-5357-4768-8820-2D4AC5BACF5E}" type="presParOf" srcId="{B6FB2ACE-FB67-4F37-A2DF-1BD8D2B105AF}" destId="{F5DB6781-BDC7-4A56-B7B9-F6809A001EE9}" srcOrd="3" destOrd="0" presId="urn:microsoft.com/office/officeart/2005/8/layout/hProcess4"/>
    <dgm:cxn modelId="{12F31B79-B17D-4037-BA3F-368FFCF9F1F4}" type="presParOf" srcId="{B6FB2ACE-FB67-4F37-A2DF-1BD8D2B105AF}" destId="{0F2A011F-8FDD-4132-8040-C5B531EA3DFD}" srcOrd="4" destOrd="0" presId="urn:microsoft.com/office/officeart/2005/8/layout/hProcess4"/>
    <dgm:cxn modelId="{9A948498-23CA-40EF-AF47-F005EB03A36B}" type="presParOf" srcId="{565D9EF9-BDEB-41D6-9C4A-B65F456182AC}" destId="{3DA500B5-6942-49BE-A446-29FBF7EFDA35}" srcOrd="3" destOrd="0" presId="urn:microsoft.com/office/officeart/2005/8/layout/hProcess4"/>
    <dgm:cxn modelId="{B7F8F7BE-370E-4D42-902F-9901FF0B6833}" type="presParOf" srcId="{565D9EF9-BDEB-41D6-9C4A-B65F456182AC}" destId="{E7E7EE6A-1739-4523-8EB1-156BB8E620CB}" srcOrd="4" destOrd="0" presId="urn:microsoft.com/office/officeart/2005/8/layout/hProcess4"/>
    <dgm:cxn modelId="{C4A3535F-378A-4CC1-ADE5-50622F64EE07}" type="presParOf" srcId="{E7E7EE6A-1739-4523-8EB1-156BB8E620CB}" destId="{285BCF62-B5ED-4F05-B89A-C51C144BB3F4}" srcOrd="0" destOrd="0" presId="urn:microsoft.com/office/officeart/2005/8/layout/hProcess4"/>
    <dgm:cxn modelId="{6BAD95A8-9716-4175-8F64-5F8C02F909EB}" type="presParOf" srcId="{E7E7EE6A-1739-4523-8EB1-156BB8E620CB}" destId="{BEFF1AFB-DA5D-4C29-8373-9510901D8F59}" srcOrd="1" destOrd="0" presId="urn:microsoft.com/office/officeart/2005/8/layout/hProcess4"/>
    <dgm:cxn modelId="{922ADA7D-D80D-44DC-8D7C-3A6A7D9770E7}" type="presParOf" srcId="{E7E7EE6A-1739-4523-8EB1-156BB8E620CB}" destId="{9D54C702-6D0F-4123-BD75-00C4C45BB623}" srcOrd="2" destOrd="0" presId="urn:microsoft.com/office/officeart/2005/8/layout/hProcess4"/>
    <dgm:cxn modelId="{3399413C-843B-4003-9716-832D8ABF2F24}" type="presParOf" srcId="{E7E7EE6A-1739-4523-8EB1-156BB8E620CB}" destId="{349B9415-9578-416F-AC60-7E17997D7673}" srcOrd="3" destOrd="0" presId="urn:microsoft.com/office/officeart/2005/8/layout/hProcess4"/>
    <dgm:cxn modelId="{6DCCF8F6-AF6B-4E41-9901-9E5D8187E010}" type="presParOf" srcId="{E7E7EE6A-1739-4523-8EB1-156BB8E620CB}" destId="{6253ACC4-0FA6-49FD-80A1-6EE603F11FB1}" srcOrd="4" destOrd="0" presId="urn:microsoft.com/office/officeart/2005/8/layout/hProcess4"/>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721C50B-E0A9-4087-9D1D-2C6495139B9C}" type="doc">
      <dgm:prSet loTypeId="urn:microsoft.com/office/officeart/2005/8/layout/process3" loCatId="process" qsTypeId="urn:microsoft.com/office/officeart/2005/8/quickstyle/simple5" qsCatId="simple" csTypeId="urn:microsoft.com/office/officeart/2005/8/colors/colorful2" csCatId="colorful" phldr="1"/>
      <dgm:spPr/>
      <dgm:t>
        <a:bodyPr/>
        <a:lstStyle/>
        <a:p>
          <a:endParaRPr lang="zh-CN" altLang="en-US"/>
        </a:p>
      </dgm:t>
    </dgm:pt>
    <dgm:pt modelId="{E47E3739-0DD2-4796-B0EC-F621797B47EA}">
      <dgm:prSet phldrT="[文本]" custT="1"/>
      <dgm:spPr/>
      <dgm:t>
        <a:bodyPr/>
        <a:lstStyle/>
        <a:p>
          <a:r>
            <a:rPr lang="zh-CN" altLang="en-US" sz="1400" dirty="0" smtClean="0">
              <a:latin typeface="微软雅黑" panose="020B0503020204020204" pitchFamily="34" charset="-122"/>
              <a:ea typeface="微软雅黑" panose="020B0503020204020204" pitchFamily="34" charset="-122"/>
            </a:rPr>
            <a:t>取得股权</a:t>
          </a:r>
          <a:endParaRPr lang="zh-CN" altLang="en-US" sz="1400" dirty="0">
            <a:latin typeface="微软雅黑" panose="020B0503020204020204" pitchFamily="34" charset="-122"/>
            <a:ea typeface="微软雅黑" panose="020B0503020204020204" pitchFamily="34" charset="-122"/>
          </a:endParaRPr>
        </a:p>
      </dgm:t>
    </dgm:pt>
    <dgm:pt modelId="{AB7FD232-0794-42C0-B14B-13D45DDB0E11}" cxnId="{E69C343B-2348-49B2-9E68-91A27B0DBC34}" type="parTrans">
      <dgm:prSet/>
      <dgm:spPr/>
      <dgm:t>
        <a:bodyPr/>
        <a:lstStyle/>
        <a:p>
          <a:endParaRPr lang="zh-CN" altLang="en-US"/>
        </a:p>
      </dgm:t>
    </dgm:pt>
    <dgm:pt modelId="{74555CE6-0323-4810-BEC8-4CCEBD19A0E1}" cxnId="{E69C343B-2348-49B2-9E68-91A27B0DBC34}" type="sibTrans">
      <dgm:prSet/>
      <dgm:spPr/>
      <dgm:t>
        <a:bodyPr/>
        <a:lstStyle/>
        <a:p>
          <a:endParaRPr lang="zh-CN" altLang="en-US"/>
        </a:p>
      </dgm:t>
    </dgm:pt>
    <dgm:pt modelId="{E2612462-8BE0-487E-8D6C-5BCF8050B476}">
      <dgm:prSet phldrT="[文本]"/>
      <dgm:spPr/>
      <dgm:t>
        <a:bodyPr/>
        <a:lstStyle/>
        <a:p>
          <a:r>
            <a:rPr lang="zh-CN" altLang="en-US" dirty="0" smtClean="0">
              <a:latin typeface="微软雅黑" panose="020B0503020204020204" pitchFamily="34" charset="-122"/>
              <a:ea typeface="微软雅黑" panose="020B0503020204020204" pitchFamily="34" charset="-122"/>
            </a:rPr>
            <a:t>按照“工资、薪金所得”缴纳个税</a:t>
          </a:r>
          <a:endParaRPr lang="zh-CN" altLang="en-US" dirty="0">
            <a:latin typeface="微软雅黑" panose="020B0503020204020204" pitchFamily="34" charset="-122"/>
            <a:ea typeface="微软雅黑" panose="020B0503020204020204" pitchFamily="34" charset="-122"/>
          </a:endParaRPr>
        </a:p>
      </dgm:t>
    </dgm:pt>
    <dgm:pt modelId="{BD59A21D-E8E3-4719-806F-EA6F2D6554B2}" cxnId="{CC862150-B076-45C8-966A-116BE33C0FDD}" type="parTrans">
      <dgm:prSet/>
      <dgm:spPr/>
      <dgm:t>
        <a:bodyPr/>
        <a:lstStyle/>
        <a:p>
          <a:endParaRPr lang="zh-CN" altLang="en-US"/>
        </a:p>
      </dgm:t>
    </dgm:pt>
    <dgm:pt modelId="{15C1EABB-656E-4EF0-928B-CA5B0F31D402}" cxnId="{CC862150-B076-45C8-966A-116BE33C0FDD}" type="sibTrans">
      <dgm:prSet/>
      <dgm:spPr/>
      <dgm:t>
        <a:bodyPr/>
        <a:lstStyle/>
        <a:p>
          <a:endParaRPr lang="zh-CN" altLang="en-US"/>
        </a:p>
      </dgm:t>
    </dgm:pt>
    <dgm:pt modelId="{337A4574-2F44-437A-AB5B-0CDD7DF0EC04}">
      <dgm:prSet phldrT="[文本]" custT="1"/>
      <dgm:spPr/>
      <dgm:t>
        <a:bodyPr/>
        <a:lstStyle/>
        <a:p>
          <a:r>
            <a:rPr lang="zh-CN" altLang="en-US" sz="1400" dirty="0" smtClean="0">
              <a:latin typeface="微软雅黑" panose="020B0503020204020204" pitchFamily="34" charset="-122"/>
              <a:ea typeface="微软雅黑" panose="020B0503020204020204" pitchFamily="34" charset="-122"/>
            </a:rPr>
            <a:t>转让股权</a:t>
          </a:r>
          <a:endParaRPr lang="zh-CN" altLang="en-US" sz="1400" dirty="0">
            <a:latin typeface="微软雅黑" panose="020B0503020204020204" pitchFamily="34" charset="-122"/>
            <a:ea typeface="微软雅黑" panose="020B0503020204020204" pitchFamily="34" charset="-122"/>
          </a:endParaRPr>
        </a:p>
      </dgm:t>
    </dgm:pt>
    <dgm:pt modelId="{E77A35FC-1B66-488F-82B2-49F7E1F3DE3D}" cxnId="{B309D518-2CBE-4FE7-AD1A-91D733C79D76}" type="parTrans">
      <dgm:prSet/>
      <dgm:spPr/>
      <dgm:t>
        <a:bodyPr/>
        <a:lstStyle/>
        <a:p>
          <a:endParaRPr lang="zh-CN" altLang="en-US"/>
        </a:p>
      </dgm:t>
    </dgm:pt>
    <dgm:pt modelId="{D2DB2043-C741-40C2-A693-CD358C3889A0}" cxnId="{B309D518-2CBE-4FE7-AD1A-91D733C79D76}" type="sibTrans">
      <dgm:prSet/>
      <dgm:spPr/>
      <dgm:t>
        <a:bodyPr/>
        <a:lstStyle/>
        <a:p>
          <a:endParaRPr lang="zh-CN" altLang="en-US"/>
        </a:p>
      </dgm:t>
    </dgm:pt>
    <dgm:pt modelId="{F834F0E5-664D-46C2-AD23-711E2A13EE40}">
      <dgm:prSet phldrT="[文本]"/>
      <dgm:spPr/>
      <dgm:t>
        <a:bodyPr/>
        <a:lstStyle/>
        <a:p>
          <a:r>
            <a:rPr lang="zh-CN" altLang="en-US" dirty="0" smtClean="0">
              <a:latin typeface="微软雅黑" panose="020B0503020204020204" pitchFamily="34" charset="-122"/>
              <a:ea typeface="微软雅黑" panose="020B0503020204020204" pitchFamily="34" charset="-122"/>
            </a:rPr>
            <a:t>技术人员转让奖励的股权（含奖励股权孳生的送、转股）并取得现金收入的，该现金收入应优先用于缴纳尚未缴清的税款。</a:t>
          </a:r>
          <a:endParaRPr lang="zh-CN" altLang="en-US" dirty="0">
            <a:latin typeface="微软雅黑" panose="020B0503020204020204" pitchFamily="34" charset="-122"/>
            <a:ea typeface="微软雅黑" panose="020B0503020204020204" pitchFamily="34" charset="-122"/>
          </a:endParaRPr>
        </a:p>
      </dgm:t>
    </dgm:pt>
    <dgm:pt modelId="{DF1834B0-A91B-45A5-93C6-5D7D3B0C7571}" cxnId="{005D605D-F9B3-41C0-ABA9-74297F888BEC}" type="parTrans">
      <dgm:prSet/>
      <dgm:spPr/>
      <dgm:t>
        <a:bodyPr/>
        <a:lstStyle/>
        <a:p>
          <a:endParaRPr lang="zh-CN" altLang="en-US"/>
        </a:p>
      </dgm:t>
    </dgm:pt>
    <dgm:pt modelId="{43F049B6-545C-4681-BC19-F1B585E50045}" cxnId="{005D605D-F9B3-41C0-ABA9-74297F888BEC}" type="sibTrans">
      <dgm:prSet/>
      <dgm:spPr/>
      <dgm:t>
        <a:bodyPr/>
        <a:lstStyle/>
        <a:p>
          <a:endParaRPr lang="zh-CN" altLang="en-US"/>
        </a:p>
      </dgm:t>
    </dgm:pt>
    <dgm:pt modelId="{99A87C4C-62E2-4C69-9571-4AE0E4DF2EAB}">
      <dgm:prSet phldrT="[文本]" custT="1"/>
      <dgm:spPr/>
      <dgm:t>
        <a:bodyPr/>
        <a:lstStyle/>
        <a:p>
          <a:r>
            <a:rPr lang="zh-CN" altLang="en-US" sz="1400" dirty="0" smtClean="0">
              <a:latin typeface="微软雅黑" panose="020B0503020204020204" pitchFamily="34" charset="-122"/>
              <a:ea typeface="微软雅黑" panose="020B0503020204020204" pitchFamily="34" charset="-122"/>
            </a:rPr>
            <a:t>破产豁免</a:t>
          </a:r>
          <a:endParaRPr lang="zh-CN" altLang="en-US" sz="1400" dirty="0">
            <a:latin typeface="微软雅黑" panose="020B0503020204020204" pitchFamily="34" charset="-122"/>
            <a:ea typeface="微软雅黑" panose="020B0503020204020204" pitchFamily="34" charset="-122"/>
          </a:endParaRPr>
        </a:p>
      </dgm:t>
    </dgm:pt>
    <dgm:pt modelId="{B66BF281-EF35-4B7E-AACB-BB732A99F4AE}" cxnId="{DBB6B8FE-D5D7-4EB5-93F4-6C87964C63F1}" type="parTrans">
      <dgm:prSet/>
      <dgm:spPr/>
      <dgm:t>
        <a:bodyPr/>
        <a:lstStyle/>
        <a:p>
          <a:endParaRPr lang="zh-CN" altLang="en-US"/>
        </a:p>
      </dgm:t>
    </dgm:pt>
    <dgm:pt modelId="{502B5A81-ADDA-4B9A-A5A1-FD9D7D93B5B0}" cxnId="{DBB6B8FE-D5D7-4EB5-93F4-6C87964C63F1}" type="sibTrans">
      <dgm:prSet/>
      <dgm:spPr/>
      <dgm:t>
        <a:bodyPr/>
        <a:lstStyle/>
        <a:p>
          <a:endParaRPr lang="zh-CN" altLang="en-US"/>
        </a:p>
      </dgm:t>
    </dgm:pt>
    <dgm:pt modelId="{ADCF5779-4436-46D2-B38E-5189F6572994}">
      <dgm:prSet phldrT="[文本]"/>
      <dgm:spPr/>
      <dgm:t>
        <a:bodyPr/>
        <a:lstStyle/>
        <a:p>
          <a:r>
            <a:rPr lang="zh-CN" dirty="0" smtClean="0">
              <a:latin typeface="微软雅黑" panose="020B0503020204020204" pitchFamily="34" charset="-122"/>
              <a:ea typeface="微软雅黑" panose="020B0503020204020204" pitchFamily="34" charset="-122"/>
            </a:rPr>
            <a:t>技术人员在转让奖励的股权之前企业依法宣告破产，技术人员进行相关权益处置后没有取得收益或资产，或取得的收益和资产不足以缴纳其取得股权尚未缴纳的应纳税款的部分，税务机关可不予追征。</a:t>
          </a:r>
          <a:endParaRPr lang="zh-CN" altLang="en-US" dirty="0">
            <a:latin typeface="微软雅黑" panose="020B0503020204020204" pitchFamily="34" charset="-122"/>
            <a:ea typeface="微软雅黑" panose="020B0503020204020204" pitchFamily="34" charset="-122"/>
          </a:endParaRPr>
        </a:p>
      </dgm:t>
    </dgm:pt>
    <dgm:pt modelId="{E8BAAA79-F65C-412D-B8DC-D959D91B9CA6}" cxnId="{DAB773D3-D389-4B13-BBDF-E9D0AFAFCEE0}" type="parTrans">
      <dgm:prSet/>
      <dgm:spPr/>
      <dgm:t>
        <a:bodyPr/>
        <a:lstStyle/>
        <a:p>
          <a:endParaRPr lang="zh-CN" altLang="en-US"/>
        </a:p>
      </dgm:t>
    </dgm:pt>
    <dgm:pt modelId="{7FB6D09F-601B-4C78-A719-75D1C26C31D9}" cxnId="{DAB773D3-D389-4B13-BBDF-E9D0AFAFCEE0}" type="sibTrans">
      <dgm:prSet/>
      <dgm:spPr/>
      <dgm:t>
        <a:bodyPr/>
        <a:lstStyle/>
        <a:p>
          <a:endParaRPr lang="zh-CN" altLang="en-US"/>
        </a:p>
      </dgm:t>
    </dgm:pt>
    <dgm:pt modelId="{7041EA79-F037-4638-9EF3-8DBE6BDD119B}" type="pres">
      <dgm:prSet presAssocID="{B721C50B-E0A9-4087-9D1D-2C6495139B9C}" presName="linearFlow" presStyleCnt="0">
        <dgm:presLayoutVars>
          <dgm:dir/>
          <dgm:animLvl val="lvl"/>
          <dgm:resizeHandles val="exact"/>
        </dgm:presLayoutVars>
      </dgm:prSet>
      <dgm:spPr/>
      <dgm:t>
        <a:bodyPr/>
        <a:lstStyle/>
        <a:p>
          <a:endParaRPr lang="zh-CN" altLang="en-US"/>
        </a:p>
      </dgm:t>
    </dgm:pt>
    <dgm:pt modelId="{465CF2A2-C104-4F9E-898F-ACB6AFD81FAD}" type="pres">
      <dgm:prSet presAssocID="{E47E3739-0DD2-4796-B0EC-F621797B47EA}" presName="composite" presStyleCnt="0"/>
      <dgm:spPr/>
    </dgm:pt>
    <dgm:pt modelId="{FC75A36E-4DB5-441C-847F-F572E2124F0E}" type="pres">
      <dgm:prSet presAssocID="{E47E3739-0DD2-4796-B0EC-F621797B47EA}" presName="parTx" presStyleLbl="node1" presStyleIdx="0" presStyleCnt="3">
        <dgm:presLayoutVars>
          <dgm:chMax val="0"/>
          <dgm:chPref val="0"/>
          <dgm:bulletEnabled val="1"/>
        </dgm:presLayoutVars>
      </dgm:prSet>
      <dgm:spPr/>
      <dgm:t>
        <a:bodyPr/>
        <a:lstStyle/>
        <a:p>
          <a:endParaRPr lang="zh-CN" altLang="en-US"/>
        </a:p>
      </dgm:t>
    </dgm:pt>
    <dgm:pt modelId="{EA2F532E-5463-4A21-BB48-F82F7E71B1A0}" type="pres">
      <dgm:prSet presAssocID="{E47E3739-0DD2-4796-B0EC-F621797B47EA}" presName="parSh" presStyleLbl="node1" presStyleIdx="0" presStyleCnt="3"/>
      <dgm:spPr/>
      <dgm:t>
        <a:bodyPr/>
        <a:lstStyle/>
        <a:p>
          <a:endParaRPr lang="zh-CN" altLang="en-US"/>
        </a:p>
      </dgm:t>
    </dgm:pt>
    <dgm:pt modelId="{AFD2670C-83CB-4AFE-A1AA-3BB59BE1A997}" type="pres">
      <dgm:prSet presAssocID="{E47E3739-0DD2-4796-B0EC-F621797B47EA}" presName="desTx" presStyleLbl="fgAcc1" presStyleIdx="0" presStyleCnt="3">
        <dgm:presLayoutVars>
          <dgm:bulletEnabled val="1"/>
        </dgm:presLayoutVars>
      </dgm:prSet>
      <dgm:spPr/>
      <dgm:t>
        <a:bodyPr/>
        <a:lstStyle/>
        <a:p>
          <a:endParaRPr lang="zh-CN" altLang="en-US"/>
        </a:p>
      </dgm:t>
    </dgm:pt>
    <dgm:pt modelId="{30715A57-2788-476B-95BF-064F5BC253BE}" type="pres">
      <dgm:prSet presAssocID="{74555CE6-0323-4810-BEC8-4CCEBD19A0E1}" presName="sibTrans" presStyleLbl="sibTrans2D1" presStyleIdx="0" presStyleCnt="2"/>
      <dgm:spPr/>
      <dgm:t>
        <a:bodyPr/>
        <a:lstStyle/>
        <a:p>
          <a:endParaRPr lang="zh-CN" altLang="en-US"/>
        </a:p>
      </dgm:t>
    </dgm:pt>
    <dgm:pt modelId="{9A340D13-0394-4A03-9732-B44BDAF75671}" type="pres">
      <dgm:prSet presAssocID="{74555CE6-0323-4810-BEC8-4CCEBD19A0E1}" presName="connTx" presStyleLbl="sibTrans2D1" presStyleIdx="0" presStyleCnt="2"/>
      <dgm:spPr/>
      <dgm:t>
        <a:bodyPr/>
        <a:lstStyle/>
        <a:p>
          <a:endParaRPr lang="zh-CN" altLang="en-US"/>
        </a:p>
      </dgm:t>
    </dgm:pt>
    <dgm:pt modelId="{138BBFF2-D646-4430-941B-7D2394A3C413}" type="pres">
      <dgm:prSet presAssocID="{337A4574-2F44-437A-AB5B-0CDD7DF0EC04}" presName="composite" presStyleCnt="0"/>
      <dgm:spPr/>
    </dgm:pt>
    <dgm:pt modelId="{80C5ED4C-43CD-4A51-8146-52949AC210AE}" type="pres">
      <dgm:prSet presAssocID="{337A4574-2F44-437A-AB5B-0CDD7DF0EC04}" presName="parTx" presStyleLbl="node1" presStyleIdx="0" presStyleCnt="3">
        <dgm:presLayoutVars>
          <dgm:chMax val="0"/>
          <dgm:chPref val="0"/>
          <dgm:bulletEnabled val="1"/>
        </dgm:presLayoutVars>
      </dgm:prSet>
      <dgm:spPr/>
      <dgm:t>
        <a:bodyPr/>
        <a:lstStyle/>
        <a:p>
          <a:endParaRPr lang="zh-CN" altLang="en-US"/>
        </a:p>
      </dgm:t>
    </dgm:pt>
    <dgm:pt modelId="{2B45028C-9C78-4FDD-A539-9B5CA73CF41B}" type="pres">
      <dgm:prSet presAssocID="{337A4574-2F44-437A-AB5B-0CDD7DF0EC04}" presName="parSh" presStyleLbl="node1" presStyleIdx="1" presStyleCnt="3"/>
      <dgm:spPr/>
      <dgm:t>
        <a:bodyPr/>
        <a:lstStyle/>
        <a:p>
          <a:endParaRPr lang="zh-CN" altLang="en-US"/>
        </a:p>
      </dgm:t>
    </dgm:pt>
    <dgm:pt modelId="{2BAE7C44-9FC5-4F96-8806-86AA5CF0C477}" type="pres">
      <dgm:prSet presAssocID="{337A4574-2F44-437A-AB5B-0CDD7DF0EC04}" presName="desTx" presStyleLbl="fgAcc1" presStyleIdx="1" presStyleCnt="3">
        <dgm:presLayoutVars>
          <dgm:bulletEnabled val="1"/>
        </dgm:presLayoutVars>
      </dgm:prSet>
      <dgm:spPr/>
      <dgm:t>
        <a:bodyPr/>
        <a:lstStyle/>
        <a:p>
          <a:endParaRPr lang="zh-CN" altLang="en-US"/>
        </a:p>
      </dgm:t>
    </dgm:pt>
    <dgm:pt modelId="{30B7F52F-15B9-4990-909F-C13427ED6F87}" type="pres">
      <dgm:prSet presAssocID="{D2DB2043-C741-40C2-A693-CD358C3889A0}" presName="sibTrans" presStyleLbl="sibTrans2D1" presStyleIdx="1" presStyleCnt="2"/>
      <dgm:spPr/>
      <dgm:t>
        <a:bodyPr/>
        <a:lstStyle/>
        <a:p>
          <a:endParaRPr lang="zh-CN" altLang="en-US"/>
        </a:p>
      </dgm:t>
    </dgm:pt>
    <dgm:pt modelId="{04E16A18-1614-4E62-8740-E0FECA3CAE0B}" type="pres">
      <dgm:prSet presAssocID="{D2DB2043-C741-40C2-A693-CD358C3889A0}" presName="connTx" presStyleLbl="sibTrans2D1" presStyleIdx="1" presStyleCnt="2"/>
      <dgm:spPr/>
      <dgm:t>
        <a:bodyPr/>
        <a:lstStyle/>
        <a:p>
          <a:endParaRPr lang="zh-CN" altLang="en-US"/>
        </a:p>
      </dgm:t>
    </dgm:pt>
    <dgm:pt modelId="{A99C99AE-6DF2-4C1C-BDD8-A25E98390B18}" type="pres">
      <dgm:prSet presAssocID="{99A87C4C-62E2-4C69-9571-4AE0E4DF2EAB}" presName="composite" presStyleCnt="0"/>
      <dgm:spPr/>
    </dgm:pt>
    <dgm:pt modelId="{F418959D-E49B-4286-A3B4-58094AEC5A9B}" type="pres">
      <dgm:prSet presAssocID="{99A87C4C-62E2-4C69-9571-4AE0E4DF2EAB}" presName="parTx" presStyleLbl="node1" presStyleIdx="1" presStyleCnt="3">
        <dgm:presLayoutVars>
          <dgm:chMax val="0"/>
          <dgm:chPref val="0"/>
          <dgm:bulletEnabled val="1"/>
        </dgm:presLayoutVars>
      </dgm:prSet>
      <dgm:spPr/>
      <dgm:t>
        <a:bodyPr/>
        <a:lstStyle/>
        <a:p>
          <a:endParaRPr lang="zh-CN" altLang="en-US"/>
        </a:p>
      </dgm:t>
    </dgm:pt>
    <dgm:pt modelId="{FD9036D6-0FB5-4C4D-98D2-1BBE76A084BA}" type="pres">
      <dgm:prSet presAssocID="{99A87C4C-62E2-4C69-9571-4AE0E4DF2EAB}" presName="parSh" presStyleLbl="node1" presStyleIdx="2" presStyleCnt="3"/>
      <dgm:spPr/>
      <dgm:t>
        <a:bodyPr/>
        <a:lstStyle/>
        <a:p>
          <a:endParaRPr lang="zh-CN" altLang="en-US"/>
        </a:p>
      </dgm:t>
    </dgm:pt>
    <dgm:pt modelId="{D16426CA-BA00-409E-93AC-5FBAF62D3E77}" type="pres">
      <dgm:prSet presAssocID="{99A87C4C-62E2-4C69-9571-4AE0E4DF2EAB}" presName="desTx" presStyleLbl="fgAcc1" presStyleIdx="2" presStyleCnt="3">
        <dgm:presLayoutVars>
          <dgm:bulletEnabled val="1"/>
        </dgm:presLayoutVars>
      </dgm:prSet>
      <dgm:spPr/>
      <dgm:t>
        <a:bodyPr/>
        <a:lstStyle/>
        <a:p>
          <a:endParaRPr lang="zh-CN" altLang="en-US"/>
        </a:p>
      </dgm:t>
    </dgm:pt>
  </dgm:ptLst>
  <dgm:cxnLst>
    <dgm:cxn modelId="{641698B2-16EF-4AA1-A340-C3FB5B8931B7}" type="presOf" srcId="{74555CE6-0323-4810-BEC8-4CCEBD19A0E1}" destId="{9A340D13-0394-4A03-9732-B44BDAF75671}" srcOrd="1" destOrd="0" presId="urn:microsoft.com/office/officeart/2005/8/layout/process3"/>
    <dgm:cxn modelId="{F4256034-2805-44D7-8D75-AF20E379862F}" type="presOf" srcId="{E2612462-8BE0-487E-8D6C-5BCF8050B476}" destId="{AFD2670C-83CB-4AFE-A1AA-3BB59BE1A997}" srcOrd="0" destOrd="0" presId="urn:microsoft.com/office/officeart/2005/8/layout/process3"/>
    <dgm:cxn modelId="{F0C16277-7293-480A-8A97-FE987120AB4C}" type="presOf" srcId="{F834F0E5-664D-46C2-AD23-711E2A13EE40}" destId="{2BAE7C44-9FC5-4F96-8806-86AA5CF0C477}" srcOrd="0" destOrd="0" presId="urn:microsoft.com/office/officeart/2005/8/layout/process3"/>
    <dgm:cxn modelId="{C9F865D9-04C4-47A8-9893-359C5C227BAD}" type="presOf" srcId="{D2DB2043-C741-40C2-A693-CD358C3889A0}" destId="{30B7F52F-15B9-4990-909F-C13427ED6F87}" srcOrd="0" destOrd="0" presId="urn:microsoft.com/office/officeart/2005/8/layout/process3"/>
    <dgm:cxn modelId="{C813A024-5F2D-4D9F-B901-ABA7137B9669}" type="presOf" srcId="{74555CE6-0323-4810-BEC8-4CCEBD19A0E1}" destId="{30715A57-2788-476B-95BF-064F5BC253BE}" srcOrd="0" destOrd="0" presId="urn:microsoft.com/office/officeart/2005/8/layout/process3"/>
    <dgm:cxn modelId="{B3B1156B-D478-401D-8C57-DA08777A677B}" type="presOf" srcId="{99A87C4C-62E2-4C69-9571-4AE0E4DF2EAB}" destId="{F418959D-E49B-4286-A3B4-58094AEC5A9B}" srcOrd="0" destOrd="0" presId="urn:microsoft.com/office/officeart/2005/8/layout/process3"/>
    <dgm:cxn modelId="{B309D518-2CBE-4FE7-AD1A-91D733C79D76}" srcId="{B721C50B-E0A9-4087-9D1D-2C6495139B9C}" destId="{337A4574-2F44-437A-AB5B-0CDD7DF0EC04}" srcOrd="1" destOrd="0" parTransId="{E77A35FC-1B66-488F-82B2-49F7E1F3DE3D}" sibTransId="{D2DB2043-C741-40C2-A693-CD358C3889A0}"/>
    <dgm:cxn modelId="{79DFC277-6A44-45DB-828F-F8E5FE43D120}" type="presOf" srcId="{E47E3739-0DD2-4796-B0EC-F621797B47EA}" destId="{EA2F532E-5463-4A21-BB48-F82F7E71B1A0}" srcOrd="1" destOrd="0" presId="urn:microsoft.com/office/officeart/2005/8/layout/process3"/>
    <dgm:cxn modelId="{87B8ADEA-8EAB-442B-91D6-4C1366804925}" type="presOf" srcId="{E47E3739-0DD2-4796-B0EC-F621797B47EA}" destId="{FC75A36E-4DB5-441C-847F-F572E2124F0E}" srcOrd="0" destOrd="0" presId="urn:microsoft.com/office/officeart/2005/8/layout/process3"/>
    <dgm:cxn modelId="{E69C343B-2348-49B2-9E68-91A27B0DBC34}" srcId="{B721C50B-E0A9-4087-9D1D-2C6495139B9C}" destId="{E47E3739-0DD2-4796-B0EC-F621797B47EA}" srcOrd="0" destOrd="0" parTransId="{AB7FD232-0794-42C0-B14B-13D45DDB0E11}" sibTransId="{74555CE6-0323-4810-BEC8-4CCEBD19A0E1}"/>
    <dgm:cxn modelId="{A587FCAF-2120-498C-B927-D15631DC5BD7}" type="presOf" srcId="{337A4574-2F44-437A-AB5B-0CDD7DF0EC04}" destId="{2B45028C-9C78-4FDD-A539-9B5CA73CF41B}" srcOrd="1" destOrd="0" presId="urn:microsoft.com/office/officeart/2005/8/layout/process3"/>
    <dgm:cxn modelId="{DBB6B8FE-D5D7-4EB5-93F4-6C87964C63F1}" srcId="{B721C50B-E0A9-4087-9D1D-2C6495139B9C}" destId="{99A87C4C-62E2-4C69-9571-4AE0E4DF2EAB}" srcOrd="2" destOrd="0" parTransId="{B66BF281-EF35-4B7E-AACB-BB732A99F4AE}" sibTransId="{502B5A81-ADDA-4B9A-A5A1-FD9D7D93B5B0}"/>
    <dgm:cxn modelId="{CC862150-B076-45C8-966A-116BE33C0FDD}" srcId="{E47E3739-0DD2-4796-B0EC-F621797B47EA}" destId="{E2612462-8BE0-487E-8D6C-5BCF8050B476}" srcOrd="0" destOrd="0" parTransId="{BD59A21D-E8E3-4719-806F-EA6F2D6554B2}" sibTransId="{15C1EABB-656E-4EF0-928B-CA5B0F31D402}"/>
    <dgm:cxn modelId="{A443007D-CFD0-49CF-8DE3-CE6BA2AD1AD1}" type="presOf" srcId="{ADCF5779-4436-46D2-B38E-5189F6572994}" destId="{D16426CA-BA00-409E-93AC-5FBAF62D3E77}" srcOrd="0" destOrd="0" presId="urn:microsoft.com/office/officeart/2005/8/layout/process3"/>
    <dgm:cxn modelId="{005D605D-F9B3-41C0-ABA9-74297F888BEC}" srcId="{337A4574-2F44-437A-AB5B-0CDD7DF0EC04}" destId="{F834F0E5-664D-46C2-AD23-711E2A13EE40}" srcOrd="0" destOrd="0" parTransId="{DF1834B0-A91B-45A5-93C6-5D7D3B0C7571}" sibTransId="{43F049B6-545C-4681-BC19-F1B585E50045}"/>
    <dgm:cxn modelId="{F29F0A76-9FD5-43B0-B874-C37E04801A10}" type="presOf" srcId="{D2DB2043-C741-40C2-A693-CD358C3889A0}" destId="{04E16A18-1614-4E62-8740-E0FECA3CAE0B}" srcOrd="1" destOrd="0" presId="urn:microsoft.com/office/officeart/2005/8/layout/process3"/>
    <dgm:cxn modelId="{DAB773D3-D389-4B13-BBDF-E9D0AFAFCEE0}" srcId="{99A87C4C-62E2-4C69-9571-4AE0E4DF2EAB}" destId="{ADCF5779-4436-46D2-B38E-5189F6572994}" srcOrd="0" destOrd="0" parTransId="{E8BAAA79-F65C-412D-B8DC-D959D91B9CA6}" sibTransId="{7FB6D09F-601B-4C78-A719-75D1C26C31D9}"/>
    <dgm:cxn modelId="{F35D130E-9787-4091-93DC-A7DD173F2B3C}" type="presOf" srcId="{B721C50B-E0A9-4087-9D1D-2C6495139B9C}" destId="{7041EA79-F037-4638-9EF3-8DBE6BDD119B}" srcOrd="0" destOrd="0" presId="urn:microsoft.com/office/officeart/2005/8/layout/process3"/>
    <dgm:cxn modelId="{8BC931B4-21CD-4B35-9A04-3DB84DDE8FF4}" type="presOf" srcId="{99A87C4C-62E2-4C69-9571-4AE0E4DF2EAB}" destId="{FD9036D6-0FB5-4C4D-98D2-1BBE76A084BA}" srcOrd="1" destOrd="0" presId="urn:microsoft.com/office/officeart/2005/8/layout/process3"/>
    <dgm:cxn modelId="{08476124-0762-4581-8E22-383E8450BB40}" type="presOf" srcId="{337A4574-2F44-437A-AB5B-0CDD7DF0EC04}" destId="{80C5ED4C-43CD-4A51-8146-52949AC210AE}" srcOrd="0" destOrd="0" presId="urn:microsoft.com/office/officeart/2005/8/layout/process3"/>
    <dgm:cxn modelId="{9F57D69B-148D-4A85-9FEB-B7986DDEC7DD}" type="presParOf" srcId="{7041EA79-F037-4638-9EF3-8DBE6BDD119B}" destId="{465CF2A2-C104-4F9E-898F-ACB6AFD81FAD}" srcOrd="0" destOrd="0" presId="urn:microsoft.com/office/officeart/2005/8/layout/process3"/>
    <dgm:cxn modelId="{B4F55C07-2F56-4BA2-BB19-A780A2714546}" type="presParOf" srcId="{465CF2A2-C104-4F9E-898F-ACB6AFD81FAD}" destId="{FC75A36E-4DB5-441C-847F-F572E2124F0E}" srcOrd="0" destOrd="0" presId="urn:microsoft.com/office/officeart/2005/8/layout/process3"/>
    <dgm:cxn modelId="{E105CF33-03E7-4A62-83E1-6AB88AFF3602}" type="presParOf" srcId="{465CF2A2-C104-4F9E-898F-ACB6AFD81FAD}" destId="{EA2F532E-5463-4A21-BB48-F82F7E71B1A0}" srcOrd="1" destOrd="0" presId="urn:microsoft.com/office/officeart/2005/8/layout/process3"/>
    <dgm:cxn modelId="{4A8E9E34-8518-4298-A441-97FB9695958D}" type="presParOf" srcId="{465CF2A2-C104-4F9E-898F-ACB6AFD81FAD}" destId="{AFD2670C-83CB-4AFE-A1AA-3BB59BE1A997}" srcOrd="2" destOrd="0" presId="urn:microsoft.com/office/officeart/2005/8/layout/process3"/>
    <dgm:cxn modelId="{6F14A1D5-BF55-454D-B78A-DCAED4F05F2D}" type="presParOf" srcId="{7041EA79-F037-4638-9EF3-8DBE6BDD119B}" destId="{30715A57-2788-476B-95BF-064F5BC253BE}" srcOrd="1" destOrd="0" presId="urn:microsoft.com/office/officeart/2005/8/layout/process3"/>
    <dgm:cxn modelId="{74E05520-8DD8-42FE-B415-DB4BE2A3C2DB}" type="presParOf" srcId="{30715A57-2788-476B-95BF-064F5BC253BE}" destId="{9A340D13-0394-4A03-9732-B44BDAF75671}" srcOrd="0" destOrd="0" presId="urn:microsoft.com/office/officeart/2005/8/layout/process3"/>
    <dgm:cxn modelId="{24E80B5E-4A86-4DD2-BB43-F1827B9FB6B8}" type="presParOf" srcId="{7041EA79-F037-4638-9EF3-8DBE6BDD119B}" destId="{138BBFF2-D646-4430-941B-7D2394A3C413}" srcOrd="2" destOrd="0" presId="urn:microsoft.com/office/officeart/2005/8/layout/process3"/>
    <dgm:cxn modelId="{9241BA0F-6414-496D-BBC4-DACB6B270B26}" type="presParOf" srcId="{138BBFF2-D646-4430-941B-7D2394A3C413}" destId="{80C5ED4C-43CD-4A51-8146-52949AC210AE}" srcOrd="0" destOrd="0" presId="urn:microsoft.com/office/officeart/2005/8/layout/process3"/>
    <dgm:cxn modelId="{DE54FC19-397B-4B86-9E7E-6B2C4623741B}" type="presParOf" srcId="{138BBFF2-D646-4430-941B-7D2394A3C413}" destId="{2B45028C-9C78-4FDD-A539-9B5CA73CF41B}" srcOrd="1" destOrd="0" presId="urn:microsoft.com/office/officeart/2005/8/layout/process3"/>
    <dgm:cxn modelId="{9CCF0952-08B4-4BFE-B1EA-BFAD67C11F2C}" type="presParOf" srcId="{138BBFF2-D646-4430-941B-7D2394A3C413}" destId="{2BAE7C44-9FC5-4F96-8806-86AA5CF0C477}" srcOrd="2" destOrd="0" presId="urn:microsoft.com/office/officeart/2005/8/layout/process3"/>
    <dgm:cxn modelId="{D9F82E85-9C16-4D5C-AB6F-7E9B745EAB90}" type="presParOf" srcId="{7041EA79-F037-4638-9EF3-8DBE6BDD119B}" destId="{30B7F52F-15B9-4990-909F-C13427ED6F87}" srcOrd="3" destOrd="0" presId="urn:microsoft.com/office/officeart/2005/8/layout/process3"/>
    <dgm:cxn modelId="{9562416E-E26C-4457-9899-7615CD407650}" type="presParOf" srcId="{30B7F52F-15B9-4990-909F-C13427ED6F87}" destId="{04E16A18-1614-4E62-8740-E0FECA3CAE0B}" srcOrd="0" destOrd="0" presId="urn:microsoft.com/office/officeart/2005/8/layout/process3"/>
    <dgm:cxn modelId="{F242C776-742A-41B9-9B71-E8B661741A73}" type="presParOf" srcId="{7041EA79-F037-4638-9EF3-8DBE6BDD119B}" destId="{A99C99AE-6DF2-4C1C-BDD8-A25E98390B18}" srcOrd="4" destOrd="0" presId="urn:microsoft.com/office/officeart/2005/8/layout/process3"/>
    <dgm:cxn modelId="{E5956639-51B6-4F65-8BB3-4DD59D434A6D}" type="presParOf" srcId="{A99C99AE-6DF2-4C1C-BDD8-A25E98390B18}" destId="{F418959D-E49B-4286-A3B4-58094AEC5A9B}" srcOrd="0" destOrd="0" presId="urn:microsoft.com/office/officeart/2005/8/layout/process3"/>
    <dgm:cxn modelId="{A91D2CAF-281F-470B-B4D4-C3852958497F}" type="presParOf" srcId="{A99C99AE-6DF2-4C1C-BDD8-A25E98390B18}" destId="{FD9036D6-0FB5-4C4D-98D2-1BBE76A084BA}" srcOrd="1" destOrd="0" presId="urn:microsoft.com/office/officeart/2005/8/layout/process3"/>
    <dgm:cxn modelId="{C84EADE7-D97B-47D0-9F04-6443B484F6C5}" type="presParOf" srcId="{A99C99AE-6DF2-4C1C-BDD8-A25E98390B18}" destId="{D16426CA-BA00-409E-93AC-5FBAF62D3E77}" srcOrd="2" destOrd="0" presId="urn:microsoft.com/office/officeart/2005/8/layout/process3"/>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C99CE5B-9F06-4444-B808-242BCDDD339C}" type="doc">
      <dgm:prSet loTypeId="list" loCatId="list" qsTypeId="urn:microsoft.com/office/officeart/2005/8/quickstyle/simple1" qsCatId="simple" csTypeId="urn:microsoft.com/office/officeart/2005/8/colors/accent1_2" csCatId="accent1" phldr="1"/>
      <dgm:spPr/>
      <dgm:t>
        <a:bodyPr/>
        <a:lstStyle/>
        <a:p>
          <a:endParaRPr lang="zh-CN" altLang="en-US"/>
        </a:p>
      </dgm:t>
    </dgm:pt>
    <dgm:pt modelId="{5B333CB5-E94C-45B1-8D68-2085760B52CF}">
      <dgm:prSet phldrT="[文本]" custT="1"/>
      <dgm:spPr/>
      <dgm:t>
        <a:bodyPr/>
        <a:lstStyle/>
        <a:p>
          <a:r>
            <a:rPr lang="zh-CN" altLang="en-US" sz="1600" b="1" dirty="0" smtClean="0">
              <a:latin typeface="微软雅黑" panose="020B0503020204020204" pitchFamily="34" charset="-122"/>
              <a:ea typeface="微软雅黑" panose="020B0503020204020204" pitchFamily="34" charset="-122"/>
            </a:rPr>
            <a:t>相关技术人员</a:t>
          </a:r>
          <a:endParaRPr lang="zh-CN" altLang="en-US" sz="1600" dirty="0">
            <a:latin typeface="微软雅黑" panose="020B0503020204020204" pitchFamily="34" charset="-122"/>
            <a:ea typeface="微软雅黑" panose="020B0503020204020204" pitchFamily="34" charset="-122"/>
          </a:endParaRPr>
        </a:p>
      </dgm:t>
    </dgm:pt>
    <dgm:pt modelId="{47991E2D-6245-410A-8B49-3DE3C9845409}" cxnId="{C10686B7-8885-4667-BD61-F21076A93811}" type="parTrans">
      <dgm:prSet/>
      <dgm:spPr/>
      <dgm:t>
        <a:bodyPr/>
        <a:lstStyle/>
        <a:p>
          <a:endParaRPr lang="zh-CN" altLang="en-US"/>
        </a:p>
      </dgm:t>
    </dgm:pt>
    <dgm:pt modelId="{0B30DFB3-7D63-4D63-B85C-CE9E1877A634}" cxnId="{C10686B7-8885-4667-BD61-F21076A93811}" type="sibTrans">
      <dgm:prSet/>
      <dgm:spPr/>
      <dgm:t>
        <a:bodyPr/>
        <a:lstStyle/>
        <a:p>
          <a:endParaRPr lang="zh-CN" altLang="en-US"/>
        </a:p>
      </dgm:t>
    </dgm:pt>
    <dgm:pt modelId="{27299D76-2453-414F-8536-66184A05DBFF}">
      <dgm:prSet phldr="0" custT="1"/>
      <dgm:spPr/>
      <dgm:t>
        <a:bodyPr vert="horz" wrap="square"/>
        <a:p>
          <a:pPr algn="just">
            <a:lnSpc>
              <a:spcPct val="100000"/>
            </a:lnSpc>
            <a:spcBef>
              <a:spcPct val="0"/>
            </a:spcBef>
            <a:spcAft>
              <a:spcPct val="15000"/>
            </a:spcAft>
          </a:pPr>
          <a:r>
            <a:rPr lang="zh-CN" altLang="en-US" sz="1400" dirty="0" smtClean="0">
              <a:latin typeface="+mn-ea"/>
              <a:cs typeface="+mn-ea"/>
            </a:rPr>
            <a:t>指经</a:t>
          </a:r>
          <a:r>
            <a:rPr lang="zh-CN" altLang="en-US" sz="1400" b="1" dirty="0" smtClean="0">
              <a:solidFill>
                <a:srgbClr val="0000FF"/>
              </a:solidFill>
              <a:latin typeface="+mn-ea"/>
              <a:cs typeface="+mn-ea"/>
            </a:rPr>
            <a:t>公司董事会和股东大会决议批准</a:t>
          </a:r>
          <a:r>
            <a:rPr lang="zh-CN" altLang="en-US" sz="1400" dirty="0" smtClean="0">
              <a:latin typeface="+mn-ea"/>
              <a:cs typeface="+mn-ea"/>
            </a:rPr>
            <a:t>获得股权奖励的以下</a:t>
          </a:r>
          <a:r>
            <a:rPr lang="zh-CN" altLang="en-US" sz="1400" b="1" dirty="0" smtClean="0">
              <a:solidFill>
                <a:srgbClr val="0000FF"/>
              </a:solidFill>
              <a:latin typeface="+mn-ea"/>
              <a:cs typeface="+mn-ea"/>
            </a:rPr>
            <a:t>两类人员</a:t>
          </a:r>
          <a:r>
            <a:rPr lang="zh-CN" altLang="en-US" sz="1400" dirty="0" smtClean="0">
              <a:latin typeface="+mn-ea"/>
              <a:cs typeface="+mn-ea"/>
            </a:rPr>
            <a:t>：</a:t>
          </a:r>
          <a:r>
            <a:rPr lang="zh-CN" altLang="en-US" sz="1400" dirty="0">
              <a:latin typeface="+mn-ea"/>
              <a:cs typeface="+mn-ea"/>
            </a:rPr>
            <a:t/>
          </a:r>
          <a:endParaRPr lang="zh-CN" altLang="en-US" sz="1400" dirty="0">
            <a:latin typeface="+mn-ea"/>
            <a:cs typeface="+mn-ea"/>
          </a:endParaRPr>
        </a:p>
      </dgm:t>
    </dgm:pt>
    <dgm:pt modelId="{10CF8EF5-CD96-4022-BDDE-707300A7C827}" cxnId="{91E1CD29-57F2-430F-972C-B3FAA9AFF0CD}" type="parTrans">
      <dgm:prSet/>
      <dgm:spPr/>
      <dgm:t>
        <a:bodyPr/>
        <a:lstStyle/>
        <a:p>
          <a:endParaRPr lang="zh-CN" altLang="en-US"/>
        </a:p>
      </dgm:t>
    </dgm:pt>
    <dgm:pt modelId="{89237746-16F6-4F1E-BF6B-2FC5BCF1A9F8}" cxnId="{91E1CD29-57F2-430F-972C-B3FAA9AFF0CD}" type="sibTrans">
      <dgm:prSet/>
      <dgm:spPr/>
      <dgm:t>
        <a:bodyPr/>
        <a:lstStyle/>
        <a:p>
          <a:endParaRPr lang="zh-CN" altLang="en-US"/>
        </a:p>
      </dgm:t>
    </dgm:pt>
    <dgm:pt modelId="{E9668C63-20AB-47AD-8D57-CAE368370982}">
      <dgm:prSet phldr="0" custT="1"/>
      <dgm:spPr/>
      <dgm:t>
        <a:bodyPr vert="horz" wrap="square"/>
        <a:p>
          <a:pPr algn="just">
            <a:lnSpc>
              <a:spcPct val="100000"/>
            </a:lnSpc>
            <a:spcBef>
              <a:spcPct val="0"/>
            </a:spcBef>
            <a:spcAft>
              <a:spcPct val="15000"/>
            </a:spcAft>
          </a:pPr>
          <a:r>
            <a:rPr lang="en-US" altLang="zh-CN" sz="1400" dirty="0" smtClean="0">
              <a:latin typeface="+mn-ea"/>
              <a:cs typeface="+mn-ea"/>
            </a:rPr>
            <a:t>1.</a:t>
          </a:r>
          <a:r>
            <a:rPr lang="zh-CN" sz="1400" dirty="0" smtClean="0">
              <a:latin typeface="+mn-ea"/>
              <a:cs typeface="+mn-ea"/>
            </a:rPr>
            <a:t>对企业科技成果研发和产业化作出突出贡献的</a:t>
          </a:r>
          <a:r>
            <a:rPr lang="zh-CN" sz="1400" b="1" dirty="0" smtClean="0">
              <a:solidFill>
                <a:srgbClr val="0000FF"/>
              </a:solidFill>
              <a:latin typeface="+mn-ea"/>
              <a:cs typeface="+mn-ea"/>
            </a:rPr>
            <a:t>技术人员</a:t>
          </a:r>
          <a:r>
            <a:rPr lang="zh-CN" sz="1400" dirty="0" smtClean="0">
              <a:solidFill>
                <a:srgbClr val="0000FF"/>
              </a:solidFill>
              <a:latin typeface="+mn-ea"/>
              <a:cs typeface="+mn-ea"/>
            </a:rPr>
            <a:t>，</a:t>
          </a:r>
          <a:r>
            <a:rPr lang="zh-CN" sz="1400" dirty="0" smtClean="0">
              <a:latin typeface="+mn-ea"/>
              <a:cs typeface="+mn-ea"/>
            </a:rPr>
            <a:t>包括企业内关键职务科技成果的主要完成人、重大开发项目的负责人、对主导产品或者核心技术、工艺流程作出重大创新或者改进的主要技术人员。</a:t>
          </a:r>
          <a:r>
            <a:rPr lang="zh-CN" sz="1400" dirty="0">
              <a:latin typeface="+mn-ea"/>
              <a:cs typeface="+mn-ea"/>
            </a:rPr>
            <a:t/>
          </a:r>
          <a:endParaRPr lang="zh-CN" sz="1400" dirty="0">
            <a:latin typeface="+mn-ea"/>
            <a:cs typeface="+mn-ea"/>
          </a:endParaRPr>
        </a:p>
      </dgm:t>
    </dgm:pt>
    <dgm:pt modelId="{3380F6D7-B2B1-4110-8F1D-910CD8EB02A1}" cxnId="{6BF96A89-3530-4551-BE28-00A69D1A97F2}" type="parTrans">
      <dgm:prSet/>
      <dgm:spPr/>
    </dgm:pt>
    <dgm:pt modelId="{94370FE6-E017-44D1-966F-49C9568E57C7}" cxnId="{6BF96A89-3530-4551-BE28-00A69D1A97F2}" type="sibTrans">
      <dgm:prSet/>
      <dgm:spPr/>
    </dgm:pt>
    <dgm:pt modelId="{3455ADCB-2324-4594-AEAE-DB4450BD6D62}">
      <dgm:prSet phldr="0" custT="1"/>
      <dgm:spPr/>
      <dgm:t>
        <a:bodyPr vert="horz" wrap="square"/>
        <a:p>
          <a:pPr algn="just">
            <a:lnSpc>
              <a:spcPct val="100000"/>
            </a:lnSpc>
            <a:spcBef>
              <a:spcPct val="0"/>
            </a:spcBef>
            <a:spcAft>
              <a:spcPct val="15000"/>
            </a:spcAft>
          </a:pPr>
          <a:r>
            <a:rPr lang="en-US" altLang="zh-CN" sz="1400" dirty="0" smtClean="0">
              <a:latin typeface="+mn-ea"/>
              <a:cs typeface="+mn-ea"/>
            </a:rPr>
            <a:t>2.</a:t>
          </a:r>
          <a:r>
            <a:rPr lang="zh-CN" sz="1400" dirty="0" smtClean="0">
              <a:latin typeface="+mn-ea"/>
              <a:cs typeface="+mn-ea"/>
            </a:rPr>
            <a:t>对企业发展作出突出贡献的</a:t>
          </a:r>
          <a:r>
            <a:rPr lang="zh-CN" sz="1400" b="1" dirty="0" smtClean="0">
              <a:solidFill>
                <a:srgbClr val="0000FF"/>
              </a:solidFill>
              <a:latin typeface="+mn-ea"/>
              <a:cs typeface="+mn-ea"/>
            </a:rPr>
            <a:t>经营管理人员</a:t>
          </a:r>
          <a:r>
            <a:rPr lang="zh-CN" sz="1400" dirty="0" smtClean="0">
              <a:latin typeface="+mn-ea"/>
              <a:cs typeface="+mn-ea"/>
            </a:rPr>
            <a:t>，包括主持企业全面生产经营工作的高级管理人员，负责企业主要产品（服务）生产经营合计占主营业务收入（或者主营业务利润）50%以上的中、高级经营管理人员。</a:t>
          </a:r>
          <a:r>
            <a:rPr lang="zh-CN" sz="1400" dirty="0">
              <a:latin typeface="+mn-ea"/>
              <a:cs typeface="+mn-ea"/>
            </a:rPr>
            <a:t/>
          </a:r>
          <a:endParaRPr lang="zh-CN" sz="1400" dirty="0">
            <a:latin typeface="+mn-ea"/>
            <a:cs typeface="+mn-ea"/>
          </a:endParaRPr>
        </a:p>
      </dgm:t>
    </dgm:pt>
    <dgm:pt modelId="{F6A87862-4E9B-42B6-A605-DB5F2FB6A9B5}" cxnId="{E5215B13-B266-45ED-AF3C-EBB97C24615F}" type="parTrans">
      <dgm:prSet/>
      <dgm:spPr/>
    </dgm:pt>
    <dgm:pt modelId="{406D15F0-BFA4-4B96-B56D-D5FAA1A00006}" cxnId="{E5215B13-B266-45ED-AF3C-EBB97C24615F}" type="sibTrans">
      <dgm:prSet/>
      <dgm:spPr/>
    </dgm:pt>
    <dgm:pt modelId="{BBDF4566-2EFC-41C4-ACD7-7871C54D1C87}">
      <dgm:prSet phldr="0" custT="1"/>
      <dgm:spPr/>
      <dgm:t>
        <a:bodyPr vert="horz" wrap="square"/>
        <a:p>
          <a:pPr algn="just">
            <a:lnSpc>
              <a:spcPct val="100000"/>
            </a:lnSpc>
            <a:spcBef>
              <a:spcPct val="0"/>
            </a:spcBef>
            <a:spcAft>
              <a:spcPct val="15000"/>
            </a:spcAft>
          </a:pPr>
          <a:r>
            <a:rPr lang="zh-CN" altLang="en-US" sz="1400" dirty="0" smtClean="0">
              <a:latin typeface="+mn-ea"/>
              <a:cs typeface="+mn-ea"/>
            </a:rPr>
            <a:t>企业</a:t>
          </a:r>
          <a:r>
            <a:rPr lang="zh-CN" altLang="en-US" sz="1400" b="1" dirty="0" smtClean="0">
              <a:solidFill>
                <a:srgbClr val="0000FF"/>
              </a:solidFill>
              <a:latin typeface="+mn-ea"/>
              <a:cs typeface="+mn-ea"/>
            </a:rPr>
            <a:t>面向全体员工</a:t>
          </a:r>
          <a:r>
            <a:rPr lang="zh-CN" altLang="en-US" sz="1400" dirty="0" smtClean="0">
              <a:latin typeface="+mn-ea"/>
              <a:cs typeface="+mn-ea"/>
            </a:rPr>
            <a:t>实施的股权奖励，不得按财税</a:t>
          </a:r>
          <a:r>
            <a:rPr lang="en-US" altLang="zh-CN" sz="1400" dirty="0" smtClean="0">
              <a:latin typeface="+mn-ea"/>
              <a:cs typeface="+mn-ea"/>
            </a:rPr>
            <a:t>〔2015〕116</a:t>
          </a:r>
          <a:r>
            <a:rPr lang="zh-CN" altLang="en-US" sz="1400" dirty="0" smtClean="0">
              <a:latin typeface="+mn-ea"/>
              <a:cs typeface="+mn-ea"/>
            </a:rPr>
            <a:t>号文规定的分期缴税政策执行。</a:t>
          </a:r>
          <a:r>
            <a:rPr lang="zh-CN" altLang="en-US" sz="1400" dirty="0">
              <a:latin typeface="+mn-ea"/>
              <a:cs typeface="+mn-ea"/>
            </a:rPr>
            <a:t/>
          </a:r>
          <a:endParaRPr lang="zh-CN" altLang="en-US" sz="1400" dirty="0">
            <a:latin typeface="+mn-ea"/>
            <a:cs typeface="+mn-ea"/>
          </a:endParaRPr>
        </a:p>
      </dgm:t>
    </dgm:pt>
    <dgm:pt modelId="{06393638-8E0C-4295-8529-7D7FF53F0F27}" cxnId="{FA4CFA06-91E5-4335-B6EC-B84E68E55E28}" type="parTrans">
      <dgm:prSet/>
      <dgm:spPr/>
    </dgm:pt>
    <dgm:pt modelId="{C8C2E641-2C77-4EFC-932B-2993EB5ADC3B}" cxnId="{FA4CFA06-91E5-4335-B6EC-B84E68E55E28}" type="sibTrans">
      <dgm:prSet/>
      <dgm:spPr/>
    </dgm:pt>
    <dgm:pt modelId="{B1DCE5B8-3B94-4E00-B143-3C775F817A89}" type="pres">
      <dgm:prSet presAssocID="{2C99CE5B-9F06-4444-B808-242BCDDD339C}" presName="Name0" presStyleCnt="0">
        <dgm:presLayoutVars>
          <dgm:dir/>
          <dgm:animLvl val="lvl"/>
          <dgm:resizeHandles val="exact"/>
        </dgm:presLayoutVars>
      </dgm:prSet>
      <dgm:spPr/>
      <dgm:t>
        <a:bodyPr/>
        <a:lstStyle/>
        <a:p>
          <a:endParaRPr lang="zh-CN" altLang="en-US"/>
        </a:p>
      </dgm:t>
    </dgm:pt>
    <dgm:pt modelId="{3242058E-74A0-4198-A8A7-D4616602FD82}" type="pres">
      <dgm:prSet presAssocID="{5B333CB5-E94C-45B1-8D68-2085760B52CF}" presName="linNode" presStyleCnt="0"/>
      <dgm:spPr/>
    </dgm:pt>
    <dgm:pt modelId="{5824A367-E0A2-43FD-9EAB-75BFF8B389CB}" type="pres">
      <dgm:prSet presAssocID="{5B333CB5-E94C-45B1-8D68-2085760B52CF}" presName="parentText" presStyleLbl="node1" presStyleIdx="0" presStyleCnt="1" custScaleX="46781" custScaleY="122385">
        <dgm:presLayoutVars>
          <dgm:chMax val="1"/>
          <dgm:bulletEnabled val="1"/>
        </dgm:presLayoutVars>
      </dgm:prSet>
      <dgm:spPr/>
      <dgm:t>
        <a:bodyPr/>
        <a:lstStyle/>
        <a:p>
          <a:endParaRPr lang="zh-CN" altLang="en-US"/>
        </a:p>
      </dgm:t>
    </dgm:pt>
    <dgm:pt modelId="{3820D854-0C15-48B9-BD23-E9881CC71A01}" type="pres">
      <dgm:prSet presAssocID="{5B333CB5-E94C-45B1-8D68-2085760B52CF}" presName="descendantText" presStyleLbl="alignAccFollowNode1" presStyleIdx="0" presStyleCnt="1" custScaleX="167384" custScaleY="159811">
        <dgm:presLayoutVars>
          <dgm:bulletEnabled val="1"/>
        </dgm:presLayoutVars>
      </dgm:prSet>
      <dgm:spPr/>
      <dgm:t>
        <a:bodyPr/>
        <a:lstStyle/>
        <a:p>
          <a:endParaRPr lang="zh-CN" altLang="en-US"/>
        </a:p>
      </dgm:t>
    </dgm:pt>
  </dgm:ptLst>
  <dgm:cxnLst>
    <dgm:cxn modelId="{C10686B7-8885-4667-BD61-F21076A93811}" srcId="{2C99CE5B-9F06-4444-B808-242BCDDD339C}" destId="{5B333CB5-E94C-45B1-8D68-2085760B52CF}" srcOrd="0" destOrd="0" parTransId="{47991E2D-6245-410A-8B49-3DE3C9845409}" sibTransId="{0B30DFB3-7D63-4D63-B85C-CE9E1877A634}"/>
    <dgm:cxn modelId="{91E1CD29-57F2-430F-972C-B3FAA9AFF0CD}" srcId="{5B333CB5-E94C-45B1-8D68-2085760B52CF}" destId="{27299D76-2453-414F-8536-66184A05DBFF}" srcOrd="0" destOrd="0" parTransId="{10CF8EF5-CD96-4022-BDDE-707300A7C827}" sibTransId="{89237746-16F6-4F1E-BF6B-2FC5BCF1A9F8}"/>
    <dgm:cxn modelId="{6BF96A89-3530-4551-BE28-00A69D1A97F2}" srcId="{5B333CB5-E94C-45B1-8D68-2085760B52CF}" destId="{E9668C63-20AB-47AD-8D57-CAE368370982}" srcOrd="1" destOrd="0" parTransId="{3380F6D7-B2B1-4110-8F1D-910CD8EB02A1}" sibTransId="{94370FE6-E017-44D1-966F-49C9568E57C7}"/>
    <dgm:cxn modelId="{E5215B13-B266-45ED-AF3C-EBB97C24615F}" srcId="{5B333CB5-E94C-45B1-8D68-2085760B52CF}" destId="{3455ADCB-2324-4594-AEAE-DB4450BD6D62}" srcOrd="2" destOrd="0" parTransId="{F6A87862-4E9B-42B6-A605-DB5F2FB6A9B5}" sibTransId="{406D15F0-BFA4-4B96-B56D-D5FAA1A00006}"/>
    <dgm:cxn modelId="{FA4CFA06-91E5-4335-B6EC-B84E68E55E28}" srcId="{5B333CB5-E94C-45B1-8D68-2085760B52CF}" destId="{BBDF4566-2EFC-41C4-ACD7-7871C54D1C87}" srcOrd="3" destOrd="0" parTransId="{06393638-8E0C-4295-8529-7D7FF53F0F27}" sibTransId="{C8C2E641-2C77-4EFC-932B-2993EB5ADC3B}"/>
    <dgm:cxn modelId="{E88F0ED5-DA32-457A-8F0B-BF15CEC3B0DA}" type="presOf" srcId="{2C99CE5B-9F06-4444-B808-242BCDDD339C}" destId="{B1DCE5B8-3B94-4E00-B143-3C775F817A89}" srcOrd="0" destOrd="0" presId="urn:microsoft.com/office/officeart/2005/8/layout/vList5"/>
    <dgm:cxn modelId="{1FFB5C15-C4C9-4F59-BE28-DAE5DC9B0D44}" type="presParOf" srcId="{B1DCE5B8-3B94-4E00-B143-3C775F817A89}" destId="{3242058E-74A0-4198-A8A7-D4616602FD82}" srcOrd="0" destOrd="0" presId="urn:microsoft.com/office/officeart/2005/8/layout/vList5"/>
    <dgm:cxn modelId="{EF65B10F-A5C2-4D45-B354-FF03212652BC}" type="presParOf" srcId="{3242058E-74A0-4198-A8A7-D4616602FD82}" destId="{5824A367-E0A2-43FD-9EAB-75BFF8B389CB}" srcOrd="0" destOrd="0" presId="urn:microsoft.com/office/officeart/2005/8/layout/vList5"/>
    <dgm:cxn modelId="{27A437A0-9861-4B50-B025-440277210BC5}" type="presOf" srcId="{5B333CB5-E94C-45B1-8D68-2085760B52CF}" destId="{5824A367-E0A2-43FD-9EAB-75BFF8B389CB}" srcOrd="0" destOrd="0" presId="urn:microsoft.com/office/officeart/2005/8/layout/vList5"/>
    <dgm:cxn modelId="{D0CEEB3C-7DD0-467F-861A-FAD62C01FA82}" type="presParOf" srcId="{3242058E-74A0-4198-A8A7-D4616602FD82}" destId="{3820D854-0C15-48B9-BD23-E9881CC71A01}" srcOrd="1" destOrd="0" presId="urn:microsoft.com/office/officeart/2005/8/layout/vList5"/>
    <dgm:cxn modelId="{E5F7566D-35AF-4E54-BE73-347293C66EDD}" type="presOf" srcId="{27299D76-2453-414F-8536-66184A05DBFF}" destId="{3820D854-0C15-48B9-BD23-E9881CC71A01}" srcOrd="0" destOrd="0" presId="urn:microsoft.com/office/officeart/2005/8/layout/vList5"/>
    <dgm:cxn modelId="{8ED6B3A3-0017-4CE7-9CA9-BDA6F69F1982}" type="presOf" srcId="{E9668C63-20AB-47AD-8D57-CAE368370982}" destId="{3820D854-0C15-48B9-BD23-E9881CC71A01}" srcOrd="0" destOrd="1" presId="urn:microsoft.com/office/officeart/2005/8/layout/vList5"/>
    <dgm:cxn modelId="{25E6B2B0-03B7-43BE-88FC-2622BF5F3003}" type="presOf" srcId="{3455ADCB-2324-4594-AEAE-DB4450BD6D62}" destId="{3820D854-0C15-48B9-BD23-E9881CC71A01}" srcOrd="0" destOrd="2" presId="urn:microsoft.com/office/officeart/2005/8/layout/vList5"/>
    <dgm:cxn modelId="{084BAFD8-5887-4747-9288-F55474328893}" type="presOf" srcId="{BBDF4566-2EFC-41C4-ACD7-7871C54D1C87}" destId="{3820D854-0C15-48B9-BD23-E9881CC71A01}" srcOrd="0" destOrd="3" presId="urn:microsoft.com/office/officeart/2005/8/layout/vList5"/>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C99CE5B-9F06-4444-B808-242BCDDD339C}" type="doc">
      <dgm:prSet loTypeId="list" loCatId="list" qsTypeId="urn:microsoft.com/office/officeart/2005/8/quickstyle/simple1" qsCatId="simple" csTypeId="urn:microsoft.com/office/officeart/2005/8/colors/accent1_2" csCatId="accent1" phldr="1"/>
      <dgm:spPr/>
      <dgm:t>
        <a:bodyPr/>
        <a:lstStyle/>
        <a:p>
          <a:endParaRPr lang="zh-CN" altLang="en-US"/>
        </a:p>
      </dgm:t>
    </dgm:pt>
    <dgm:pt modelId="{2D15321B-3BFC-4762-9624-934375462CB0}">
      <dgm:prSet custT="1"/>
      <dgm:spPr/>
      <dgm:t>
        <a:bodyPr/>
        <a:lstStyle/>
        <a:p>
          <a:r>
            <a:rPr lang="zh-CN" altLang="en-US" sz="1600" b="1" dirty="0" smtClean="0">
              <a:latin typeface="微软雅黑" panose="020B0503020204020204" pitchFamily="34" charset="-122"/>
              <a:ea typeface="微软雅黑" panose="020B0503020204020204" pitchFamily="34" charset="-122"/>
            </a:rPr>
            <a:t>股权奖励</a:t>
          </a:r>
          <a:endParaRPr lang="zh-CN" altLang="en-US" sz="1600" dirty="0">
            <a:latin typeface="微软雅黑" panose="020B0503020204020204" pitchFamily="34" charset="-122"/>
            <a:ea typeface="微软雅黑" panose="020B0503020204020204" pitchFamily="34" charset="-122"/>
          </a:endParaRPr>
        </a:p>
      </dgm:t>
    </dgm:pt>
    <dgm:pt modelId="{B970A627-D5B5-4F1D-9D6C-811D10BC0AB1}" cxnId="{73EC2158-88D9-4742-BBB8-FE93D37B7D7F}" type="parTrans">
      <dgm:prSet/>
      <dgm:spPr/>
      <dgm:t>
        <a:bodyPr/>
        <a:lstStyle/>
        <a:p>
          <a:endParaRPr lang="zh-CN" altLang="en-US"/>
        </a:p>
      </dgm:t>
    </dgm:pt>
    <dgm:pt modelId="{12D44364-2C51-4427-A2A3-6C6F9A2FDFCC}" cxnId="{73EC2158-88D9-4742-BBB8-FE93D37B7D7F}" type="sibTrans">
      <dgm:prSet/>
      <dgm:spPr/>
      <dgm:t>
        <a:bodyPr/>
        <a:lstStyle/>
        <a:p>
          <a:endParaRPr lang="zh-CN" altLang="en-US"/>
        </a:p>
      </dgm:t>
    </dgm:pt>
    <dgm:pt modelId="{0ED202BA-B594-4226-9922-DA2882B164C9}">
      <dgm:prSet/>
      <dgm:spPr/>
      <dgm:t>
        <a:bodyPr/>
        <a:lstStyle/>
        <a:p>
          <a:r>
            <a:rPr lang="zh-CN" dirty="0" smtClean="0">
              <a:latin typeface="微软雅黑" panose="020B0503020204020204" pitchFamily="34" charset="-122"/>
              <a:ea typeface="微软雅黑" panose="020B0503020204020204" pitchFamily="34" charset="-122"/>
            </a:rPr>
            <a:t>是指企业无偿授予相关技术人员一定份额的股权或一定数量的股份。</a:t>
          </a:r>
          <a:endParaRPr lang="zh-CN" dirty="0">
            <a:latin typeface="微软雅黑" panose="020B0503020204020204" pitchFamily="34" charset="-122"/>
            <a:ea typeface="微软雅黑" panose="020B0503020204020204" pitchFamily="34" charset="-122"/>
          </a:endParaRPr>
        </a:p>
      </dgm:t>
    </dgm:pt>
    <dgm:pt modelId="{D828AD22-B1D2-414B-ADC1-090E0490AF12}" cxnId="{C31FBC4C-AA29-460D-98D8-2AB750ACA4DE}" type="parTrans">
      <dgm:prSet/>
      <dgm:spPr/>
      <dgm:t>
        <a:bodyPr/>
        <a:lstStyle/>
        <a:p>
          <a:endParaRPr lang="zh-CN" altLang="en-US"/>
        </a:p>
      </dgm:t>
    </dgm:pt>
    <dgm:pt modelId="{6BA91C8C-47DA-4AA6-9825-24FE5E7B1302}" cxnId="{C31FBC4C-AA29-460D-98D8-2AB750ACA4DE}" type="sibTrans">
      <dgm:prSet/>
      <dgm:spPr/>
      <dgm:t>
        <a:bodyPr/>
        <a:lstStyle/>
        <a:p>
          <a:endParaRPr lang="zh-CN" altLang="en-US"/>
        </a:p>
      </dgm:t>
    </dgm:pt>
    <dgm:pt modelId="{838B3F9E-7839-4789-BC21-13733110EFE5}">
      <dgm:prSet custT="1"/>
      <dgm:spPr/>
      <dgm:t>
        <a:bodyPr/>
        <a:lstStyle/>
        <a:p>
          <a:r>
            <a:rPr lang="zh-CN" altLang="en-US" sz="1600" b="1" dirty="0" smtClean="0">
              <a:latin typeface="微软雅黑" panose="020B0503020204020204" pitchFamily="34" charset="-122"/>
              <a:ea typeface="微软雅黑" panose="020B0503020204020204" pitchFamily="34" charset="-122"/>
            </a:rPr>
            <a:t>高新技术企业</a:t>
          </a:r>
          <a:endParaRPr lang="zh-CN" altLang="en-US" sz="1600" dirty="0">
            <a:latin typeface="微软雅黑" panose="020B0503020204020204" pitchFamily="34" charset="-122"/>
            <a:ea typeface="微软雅黑" panose="020B0503020204020204" pitchFamily="34" charset="-122"/>
          </a:endParaRPr>
        </a:p>
      </dgm:t>
    </dgm:pt>
    <dgm:pt modelId="{98C28F46-0D4D-4C21-AFC8-E0F1FA807516}" cxnId="{39341F43-7D94-4D8E-BE52-95BB8855A509}" type="parTrans">
      <dgm:prSet/>
      <dgm:spPr/>
      <dgm:t>
        <a:bodyPr/>
        <a:lstStyle/>
        <a:p>
          <a:endParaRPr lang="zh-CN" altLang="en-US"/>
        </a:p>
      </dgm:t>
    </dgm:pt>
    <dgm:pt modelId="{E87BF068-09A5-4FFE-8A54-5B59E57D22DF}" cxnId="{39341F43-7D94-4D8E-BE52-95BB8855A509}" type="sibTrans">
      <dgm:prSet/>
      <dgm:spPr/>
      <dgm:t>
        <a:bodyPr/>
        <a:lstStyle/>
        <a:p>
          <a:endParaRPr lang="zh-CN" altLang="en-US"/>
        </a:p>
      </dgm:t>
    </dgm:pt>
    <dgm:pt modelId="{9BFABEB7-EBD8-4D75-8228-D3384ED87A9D}">
      <dgm:prSet/>
      <dgm:spPr/>
      <dgm:t>
        <a:bodyPr/>
        <a:lstStyle/>
        <a:p>
          <a:r>
            <a:rPr lang="zh-CN" dirty="0" smtClean="0">
              <a:latin typeface="微软雅黑" panose="020B0503020204020204" pitchFamily="34" charset="-122"/>
              <a:ea typeface="微软雅黑" panose="020B0503020204020204" pitchFamily="34" charset="-122"/>
            </a:rPr>
            <a:t>是指实行查账征收、经省级高新技术企业认定管理机构认定的高新技术企业。</a:t>
          </a:r>
          <a:endParaRPr lang="zh-CN" dirty="0">
            <a:latin typeface="微软雅黑" panose="020B0503020204020204" pitchFamily="34" charset="-122"/>
            <a:ea typeface="微软雅黑" panose="020B0503020204020204" pitchFamily="34" charset="-122"/>
          </a:endParaRPr>
        </a:p>
      </dgm:t>
    </dgm:pt>
    <dgm:pt modelId="{E6529BE5-9D0B-4C5D-883A-C55CE52C03BB}" cxnId="{78D61A4D-3A15-42EE-8F76-733F299C3DA0}" type="parTrans">
      <dgm:prSet/>
      <dgm:spPr/>
      <dgm:t>
        <a:bodyPr/>
        <a:lstStyle/>
        <a:p>
          <a:endParaRPr lang="zh-CN" altLang="en-US"/>
        </a:p>
      </dgm:t>
    </dgm:pt>
    <dgm:pt modelId="{FFF50818-653A-49AB-9D28-0DDDAAA74596}" cxnId="{78D61A4D-3A15-42EE-8F76-733F299C3DA0}" type="sibTrans">
      <dgm:prSet/>
      <dgm:spPr/>
      <dgm:t>
        <a:bodyPr/>
        <a:lstStyle/>
        <a:p>
          <a:endParaRPr lang="zh-CN" altLang="en-US"/>
        </a:p>
      </dgm:t>
    </dgm:pt>
    <dgm:pt modelId="{B1DCE5B8-3B94-4E00-B143-3C775F817A89}" type="pres">
      <dgm:prSet presAssocID="{2C99CE5B-9F06-4444-B808-242BCDDD339C}" presName="Name0" presStyleCnt="0">
        <dgm:presLayoutVars>
          <dgm:dir/>
          <dgm:animLvl val="lvl"/>
          <dgm:resizeHandles val="exact"/>
        </dgm:presLayoutVars>
      </dgm:prSet>
      <dgm:spPr/>
      <dgm:t>
        <a:bodyPr/>
        <a:lstStyle/>
        <a:p>
          <a:endParaRPr lang="zh-CN" altLang="en-US"/>
        </a:p>
      </dgm:t>
    </dgm:pt>
    <dgm:pt modelId="{0FF1CB84-4A7C-450D-8B10-A0B00418BB45}" type="pres">
      <dgm:prSet presAssocID="{2D15321B-3BFC-4762-9624-934375462CB0}" presName="linNode" presStyleCnt="0"/>
      <dgm:spPr/>
    </dgm:pt>
    <dgm:pt modelId="{6F7DC658-816F-4983-98C8-D0BA8F91D675}" type="pres">
      <dgm:prSet presAssocID="{2D15321B-3BFC-4762-9624-934375462CB0}" presName="parentText" presStyleLbl="node1" presStyleIdx="0" presStyleCnt="2" custScaleX="46781" custScaleY="39056" custLinFactNeighborY="1184">
        <dgm:presLayoutVars>
          <dgm:chMax val="1"/>
          <dgm:bulletEnabled val="1"/>
        </dgm:presLayoutVars>
      </dgm:prSet>
      <dgm:spPr/>
      <dgm:t>
        <a:bodyPr/>
        <a:lstStyle/>
        <a:p>
          <a:endParaRPr lang="zh-CN" altLang="en-US"/>
        </a:p>
      </dgm:t>
    </dgm:pt>
    <dgm:pt modelId="{BF0B3171-0DF3-4F88-987A-83AFBE0B16AA}" type="pres">
      <dgm:prSet presAssocID="{2D15321B-3BFC-4762-9624-934375462CB0}" presName="descendantText" presStyleLbl="alignAccFollowNode1" presStyleIdx="0" presStyleCnt="2" custScaleX="167384" custScaleY="39056">
        <dgm:presLayoutVars>
          <dgm:bulletEnabled val="1"/>
        </dgm:presLayoutVars>
      </dgm:prSet>
      <dgm:spPr/>
      <dgm:t>
        <a:bodyPr/>
        <a:lstStyle/>
        <a:p>
          <a:endParaRPr lang="zh-CN" altLang="en-US"/>
        </a:p>
      </dgm:t>
    </dgm:pt>
    <dgm:pt modelId="{CEB9C694-3148-417B-A32D-763448443791}" type="pres">
      <dgm:prSet presAssocID="{12D44364-2C51-4427-A2A3-6C6F9A2FDFCC}" presName="sp" presStyleCnt="0"/>
      <dgm:spPr/>
    </dgm:pt>
    <dgm:pt modelId="{508906FB-75CD-4BC5-ADA1-8C1319AB13E1}" type="pres">
      <dgm:prSet presAssocID="{838B3F9E-7839-4789-BC21-13733110EFE5}" presName="linNode" presStyleCnt="0"/>
      <dgm:spPr/>
    </dgm:pt>
    <dgm:pt modelId="{6A17AD8D-3948-42FB-A515-36DE84906EFE}" type="pres">
      <dgm:prSet presAssocID="{838B3F9E-7839-4789-BC21-13733110EFE5}" presName="parentText" presStyleLbl="node1" presStyleIdx="1" presStyleCnt="2" custScaleX="46781" custScaleY="36569">
        <dgm:presLayoutVars>
          <dgm:chMax val="1"/>
          <dgm:bulletEnabled val="1"/>
        </dgm:presLayoutVars>
      </dgm:prSet>
      <dgm:spPr/>
      <dgm:t>
        <a:bodyPr/>
        <a:lstStyle/>
        <a:p>
          <a:endParaRPr lang="zh-CN" altLang="en-US"/>
        </a:p>
      </dgm:t>
    </dgm:pt>
    <dgm:pt modelId="{1429F642-3E15-4BB0-AA28-E70B2EE77B65}" type="pres">
      <dgm:prSet presAssocID="{838B3F9E-7839-4789-BC21-13733110EFE5}" presName="descendantText" presStyleLbl="alignAccFollowNode1" presStyleIdx="1" presStyleCnt="2" custScaleX="167384" custScaleY="36569">
        <dgm:presLayoutVars>
          <dgm:bulletEnabled val="1"/>
        </dgm:presLayoutVars>
      </dgm:prSet>
      <dgm:spPr/>
      <dgm:t>
        <a:bodyPr/>
        <a:lstStyle/>
        <a:p>
          <a:endParaRPr lang="zh-CN" altLang="en-US"/>
        </a:p>
      </dgm:t>
    </dgm:pt>
  </dgm:ptLst>
  <dgm:cxnLst>
    <dgm:cxn modelId="{73EC2158-88D9-4742-BBB8-FE93D37B7D7F}" srcId="{2C99CE5B-9F06-4444-B808-242BCDDD339C}" destId="{2D15321B-3BFC-4762-9624-934375462CB0}" srcOrd="0" destOrd="0" parTransId="{B970A627-D5B5-4F1D-9D6C-811D10BC0AB1}" sibTransId="{12D44364-2C51-4427-A2A3-6C6F9A2FDFCC}"/>
    <dgm:cxn modelId="{C31FBC4C-AA29-460D-98D8-2AB750ACA4DE}" srcId="{2D15321B-3BFC-4762-9624-934375462CB0}" destId="{0ED202BA-B594-4226-9922-DA2882B164C9}" srcOrd="0" destOrd="0" parTransId="{D828AD22-B1D2-414B-ADC1-090E0490AF12}" sibTransId="{6BA91C8C-47DA-4AA6-9825-24FE5E7B1302}"/>
    <dgm:cxn modelId="{39341F43-7D94-4D8E-BE52-95BB8855A509}" srcId="{2C99CE5B-9F06-4444-B808-242BCDDD339C}" destId="{838B3F9E-7839-4789-BC21-13733110EFE5}" srcOrd="1" destOrd="0" parTransId="{98C28F46-0D4D-4C21-AFC8-E0F1FA807516}" sibTransId="{E87BF068-09A5-4FFE-8A54-5B59E57D22DF}"/>
    <dgm:cxn modelId="{78D61A4D-3A15-42EE-8F76-733F299C3DA0}" srcId="{838B3F9E-7839-4789-BC21-13733110EFE5}" destId="{9BFABEB7-EBD8-4D75-8228-D3384ED87A9D}" srcOrd="0" destOrd="1" parTransId="{E6529BE5-9D0B-4C5D-883A-C55CE52C03BB}" sibTransId="{FFF50818-653A-49AB-9D28-0DDDAAA74596}"/>
    <dgm:cxn modelId="{6B971838-8AFD-4BF4-8D22-4DB222F28BE0}" type="presOf" srcId="{2C99CE5B-9F06-4444-B808-242BCDDD339C}" destId="{B1DCE5B8-3B94-4E00-B143-3C775F817A89}" srcOrd="0" destOrd="0" presId="urn:microsoft.com/office/officeart/2005/8/layout/vList5"/>
    <dgm:cxn modelId="{6E6FC156-6514-4FB2-9819-7C25F105FA74}" type="presParOf" srcId="{B1DCE5B8-3B94-4E00-B143-3C775F817A89}" destId="{0FF1CB84-4A7C-450D-8B10-A0B00418BB45}" srcOrd="0" destOrd="0" presId="urn:microsoft.com/office/officeart/2005/8/layout/vList5"/>
    <dgm:cxn modelId="{268DC44F-384C-481C-B208-A646DC664832}" type="presParOf" srcId="{0FF1CB84-4A7C-450D-8B10-A0B00418BB45}" destId="{6F7DC658-816F-4983-98C8-D0BA8F91D675}" srcOrd="0" destOrd="0" presId="urn:microsoft.com/office/officeart/2005/8/layout/vList5"/>
    <dgm:cxn modelId="{AB4AFF75-D040-40C6-A853-E09EB876D52E}" type="presOf" srcId="{2D15321B-3BFC-4762-9624-934375462CB0}" destId="{6F7DC658-816F-4983-98C8-D0BA8F91D675}" srcOrd="0" destOrd="0" presId="urn:microsoft.com/office/officeart/2005/8/layout/vList5"/>
    <dgm:cxn modelId="{3331E025-FFB9-4D88-A031-A8A9E556A5AA}" type="presParOf" srcId="{0FF1CB84-4A7C-450D-8B10-A0B00418BB45}" destId="{BF0B3171-0DF3-4F88-987A-83AFBE0B16AA}" srcOrd="1" destOrd="0" presId="urn:microsoft.com/office/officeart/2005/8/layout/vList5"/>
    <dgm:cxn modelId="{E2BBAC4E-E6E5-47B2-9FC7-77F46AFF8FE5}" type="presOf" srcId="{0ED202BA-B594-4226-9922-DA2882B164C9}" destId="{BF0B3171-0DF3-4F88-987A-83AFBE0B16AA}" srcOrd="0" destOrd="0" presId="urn:microsoft.com/office/officeart/2005/8/layout/vList5"/>
    <dgm:cxn modelId="{2FBB3BB8-8DBF-4EEC-A8C1-31FF302B0534}" type="presParOf" srcId="{B1DCE5B8-3B94-4E00-B143-3C775F817A89}" destId="{CEB9C694-3148-417B-A32D-763448443791}" srcOrd="1" destOrd="0" presId="urn:microsoft.com/office/officeart/2005/8/layout/vList5"/>
    <dgm:cxn modelId="{0CE5368D-1638-4EE2-A517-465F37A6EB86}" type="presParOf" srcId="{B1DCE5B8-3B94-4E00-B143-3C775F817A89}" destId="{508906FB-75CD-4BC5-ADA1-8C1319AB13E1}" srcOrd="2" destOrd="0" presId="urn:microsoft.com/office/officeart/2005/8/layout/vList5"/>
    <dgm:cxn modelId="{31992E1E-19BD-4B14-929B-A781B27C90C7}" type="presParOf" srcId="{508906FB-75CD-4BC5-ADA1-8C1319AB13E1}" destId="{6A17AD8D-3948-42FB-A515-36DE84906EFE}" srcOrd="0" destOrd="2" presId="urn:microsoft.com/office/officeart/2005/8/layout/vList5"/>
    <dgm:cxn modelId="{BC74B649-7487-4416-B060-7130A8899AD4}" type="presOf" srcId="{838B3F9E-7839-4789-BC21-13733110EFE5}" destId="{6A17AD8D-3948-42FB-A515-36DE84906EFE}" srcOrd="0" destOrd="0" presId="urn:microsoft.com/office/officeart/2005/8/layout/vList5"/>
    <dgm:cxn modelId="{375BC3B5-8D24-4AED-9C4D-81DAFB0A9EF0}" type="presParOf" srcId="{508906FB-75CD-4BC5-ADA1-8C1319AB13E1}" destId="{1429F642-3E15-4BB0-AA28-E70B2EE77B65}" srcOrd="1" destOrd="2" presId="urn:microsoft.com/office/officeart/2005/8/layout/vList5"/>
    <dgm:cxn modelId="{F3F80545-2C16-4EE1-BFF3-5F21A1B54781}" type="presOf" srcId="{9BFABEB7-EBD8-4D75-8228-D3384ED87A9D}" destId="{1429F642-3E15-4BB0-AA28-E70B2EE77B65}" srcOrd="0" destOrd="0" presId="urn:microsoft.com/office/officeart/2005/8/layout/vList5"/>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C99CE5B-9F06-4444-B808-242BCDDD339C}"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zh-CN" altLang="en-US"/>
        </a:p>
      </dgm:t>
    </dgm:pt>
    <dgm:pt modelId="{5B333CB5-E94C-45B1-8D68-2085760B52CF}">
      <dgm:prSet phldrT="[文本]" custT="1"/>
      <dgm:spPr/>
      <dgm:t>
        <a:bodyPr/>
        <a:lstStyle/>
        <a:p>
          <a:r>
            <a:rPr lang="zh-CN" sz="1600" b="1" dirty="0" smtClean="0">
              <a:latin typeface="微软雅黑" panose="020B0503020204020204" pitchFamily="34" charset="-122"/>
              <a:ea typeface="微软雅黑" panose="020B0503020204020204" pitchFamily="34" charset="-122"/>
            </a:rPr>
            <a:t>初次备案</a:t>
          </a:r>
          <a:endParaRPr lang="zh-CN" altLang="en-US" sz="1600" dirty="0">
            <a:latin typeface="微软雅黑" panose="020B0503020204020204" pitchFamily="34" charset="-122"/>
            <a:ea typeface="微软雅黑" panose="020B0503020204020204" pitchFamily="34" charset="-122"/>
          </a:endParaRPr>
        </a:p>
      </dgm:t>
    </dgm:pt>
    <dgm:pt modelId="{47991E2D-6245-410A-8B49-3DE3C9845409}" cxnId="{45CCF95F-49D3-45DC-87A0-C43DC78952D7}" type="parTrans">
      <dgm:prSet/>
      <dgm:spPr/>
      <dgm:t>
        <a:bodyPr/>
        <a:lstStyle/>
        <a:p>
          <a:endParaRPr lang="zh-CN" altLang="en-US"/>
        </a:p>
      </dgm:t>
    </dgm:pt>
    <dgm:pt modelId="{0B30DFB3-7D63-4D63-B85C-CE9E1877A634}" cxnId="{45CCF95F-49D3-45DC-87A0-C43DC78952D7}" type="sibTrans">
      <dgm:prSet/>
      <dgm:spPr/>
      <dgm:t>
        <a:bodyPr/>
        <a:lstStyle/>
        <a:p>
          <a:endParaRPr lang="zh-CN" altLang="en-US"/>
        </a:p>
      </dgm:t>
    </dgm:pt>
    <dgm:pt modelId="{BFCF03A7-8A78-4768-A71E-4B7484C50B25}">
      <dgm:prSet phldr="0" custT="0"/>
      <dgm:spPr/>
      <dgm:t>
        <a:bodyPr vert="horz" wrap="square"/>
        <a:p>
          <a:pPr algn="just">
            <a:lnSpc>
              <a:spcPct val="100000"/>
            </a:lnSpc>
            <a:spcBef>
              <a:spcPct val="0"/>
            </a:spcBef>
            <a:spcAft>
              <a:spcPct val="15000"/>
            </a:spcAft>
          </a:pPr>
          <a:r>
            <a:rPr lang="zh-CN" dirty="0" smtClean="0">
              <a:latin typeface="+mn-ea"/>
              <a:cs typeface="+mn-ea"/>
            </a:rPr>
            <a:t>自行制定分期缴税计划，由</a:t>
          </a:r>
          <a:r>
            <a:rPr lang="zh-CN" b="1" dirty="0" smtClean="0">
              <a:solidFill>
                <a:srgbClr val="0000FF"/>
              </a:solidFill>
              <a:latin typeface="+mn-ea"/>
              <a:cs typeface="+mn-ea"/>
            </a:rPr>
            <a:t>企业</a:t>
          </a:r>
          <a:r>
            <a:rPr lang="zh-CN" dirty="0" smtClean="0">
              <a:latin typeface="+mn-ea"/>
              <a:cs typeface="+mn-ea"/>
            </a:rPr>
            <a:t>于发生股权奖励、转增股本的</a:t>
          </a:r>
          <a:r>
            <a:rPr lang="zh-CN" b="1" dirty="0" smtClean="0">
              <a:solidFill>
                <a:srgbClr val="0000FF"/>
              </a:solidFill>
              <a:latin typeface="+mn-ea"/>
              <a:cs typeface="+mn-ea"/>
            </a:rPr>
            <a:t>次月15日内</a:t>
          </a:r>
          <a:r>
            <a:rPr lang="zh-CN" dirty="0" smtClean="0">
              <a:latin typeface="+mn-ea"/>
              <a:cs typeface="+mn-ea"/>
            </a:rPr>
            <a:t>，向主管税务机关办理分期缴税备案手续。</a:t>
          </a:r>
          <a:r>
            <a:rPr lang="zh-CN" dirty="0">
              <a:latin typeface="+mn-ea"/>
              <a:cs typeface="+mn-ea"/>
            </a:rPr>
            <a:t/>
          </a:r>
          <a:endParaRPr lang="zh-CN" dirty="0">
            <a:latin typeface="+mn-ea"/>
            <a:cs typeface="+mn-ea"/>
          </a:endParaRPr>
        </a:p>
      </dgm:t>
    </dgm:pt>
    <dgm:pt modelId="{F6F5CE98-F20F-4B2D-9E50-F0385841097A}" cxnId="{9A4D6DB6-AAA9-4F45-B472-64E833F27B5D}" type="parTrans">
      <dgm:prSet/>
      <dgm:spPr/>
      <dgm:t>
        <a:bodyPr/>
        <a:lstStyle/>
        <a:p>
          <a:endParaRPr lang="zh-CN" altLang="en-US"/>
        </a:p>
      </dgm:t>
    </dgm:pt>
    <dgm:pt modelId="{44D10397-6D22-4CD9-B9E2-1F07EB3AF72D}" cxnId="{9A4D6DB6-AAA9-4F45-B472-64E833F27B5D}" type="sibTrans">
      <dgm:prSet/>
      <dgm:spPr/>
      <dgm:t>
        <a:bodyPr/>
        <a:lstStyle/>
        <a:p>
          <a:endParaRPr lang="zh-CN" altLang="en-US"/>
        </a:p>
      </dgm:t>
    </dgm:pt>
    <dgm:pt modelId="{8BF373FB-A94A-477C-B114-441976D7B7C9}">
      <dgm:prSet phldr="0" custT="0"/>
      <dgm:spPr/>
      <dgm:t>
        <a:bodyPr vert="horz" wrap="square"/>
        <a:p>
          <a:pPr algn="just">
            <a:lnSpc>
              <a:spcPct val="100000"/>
            </a:lnSpc>
            <a:spcBef>
              <a:spcPct val="0"/>
            </a:spcBef>
            <a:spcAft>
              <a:spcPct val="15000"/>
            </a:spcAft>
          </a:pPr>
          <a:r>
            <a:rPr lang="zh-CN" b="1" dirty="0" smtClean="0">
              <a:latin typeface="+mn-ea"/>
              <a:cs typeface="+mn-ea"/>
            </a:rPr>
            <a:t>报送</a:t>
          </a:r>
          <a:r>
            <a:rPr lang="zh-CN" altLang="en-US" b="1" dirty="0" smtClean="0">
              <a:latin typeface="+mn-ea"/>
              <a:cs typeface="+mn-ea"/>
            </a:rPr>
            <a:t>材料：</a:t>
          </a:r>
          <a:r>
            <a:rPr lang="zh-CN" dirty="0" smtClean="0">
              <a:latin typeface="+mn-ea"/>
              <a:cs typeface="+mn-ea"/>
            </a:rPr>
            <a:t>高新技术企业认定证书、股东大会或董事会决议、《个人所得税分期缴纳备案表（股权奖励）》、相关技术人员参与技术活动的说明材料、企业股权奖励计划、能够证明股权或股票价格的有关材料、企业转化科技成果的说明、最近一期企业财务报表等。</a:t>
          </a:r>
          <a:r>
            <a:rPr lang="zh-CN" dirty="0">
              <a:latin typeface="+mn-ea"/>
              <a:cs typeface="+mn-ea"/>
            </a:rPr>
            <a:t/>
          </a:r>
          <a:endParaRPr lang="zh-CN" dirty="0">
            <a:latin typeface="+mn-ea"/>
            <a:cs typeface="+mn-ea"/>
          </a:endParaRPr>
        </a:p>
      </dgm:t>
    </dgm:pt>
    <dgm:pt modelId="{3086396B-6C92-4013-886E-DBF353D91E77}" cxnId="{C3E62E6E-37AB-4C89-A2A6-C2EEA18C3D23}" type="parTrans">
      <dgm:prSet/>
      <dgm:spPr/>
    </dgm:pt>
    <dgm:pt modelId="{A1F34DC5-708B-4105-BE19-A6358B4CAB51}" cxnId="{C3E62E6E-37AB-4C89-A2A6-C2EEA18C3D23}" type="sibTrans">
      <dgm:prSet/>
      <dgm:spPr/>
    </dgm:pt>
    <dgm:pt modelId="{B1DCE5B8-3B94-4E00-B143-3C775F817A89}" type="pres">
      <dgm:prSet presAssocID="{2C99CE5B-9F06-4444-B808-242BCDDD339C}" presName="Name0" presStyleCnt="0">
        <dgm:presLayoutVars>
          <dgm:dir/>
          <dgm:animLvl val="lvl"/>
          <dgm:resizeHandles val="exact"/>
        </dgm:presLayoutVars>
      </dgm:prSet>
      <dgm:spPr/>
      <dgm:t>
        <a:bodyPr/>
        <a:lstStyle/>
        <a:p>
          <a:endParaRPr lang="zh-CN" altLang="en-US"/>
        </a:p>
      </dgm:t>
    </dgm:pt>
    <dgm:pt modelId="{3242058E-74A0-4198-A8A7-D4616602FD82}" type="pres">
      <dgm:prSet presAssocID="{5B333CB5-E94C-45B1-8D68-2085760B52CF}" presName="linNode" presStyleCnt="0"/>
      <dgm:spPr/>
    </dgm:pt>
    <dgm:pt modelId="{5824A367-E0A2-43FD-9EAB-75BFF8B389CB}" type="pres">
      <dgm:prSet presAssocID="{5B333CB5-E94C-45B1-8D68-2085760B52CF}" presName="parentText" presStyleLbl="node1" presStyleIdx="0" presStyleCnt="1" custScaleX="46781" custScaleY="122385">
        <dgm:presLayoutVars>
          <dgm:chMax val="1"/>
          <dgm:bulletEnabled val="1"/>
        </dgm:presLayoutVars>
      </dgm:prSet>
      <dgm:spPr/>
      <dgm:t>
        <a:bodyPr/>
        <a:lstStyle/>
        <a:p>
          <a:endParaRPr lang="zh-CN" altLang="en-US"/>
        </a:p>
      </dgm:t>
    </dgm:pt>
    <dgm:pt modelId="{3820D854-0C15-48B9-BD23-E9881CC71A01}" type="pres">
      <dgm:prSet presAssocID="{5B333CB5-E94C-45B1-8D68-2085760B52CF}" presName="descendantText" presStyleLbl="alignAccFollowNode1" presStyleIdx="0" presStyleCnt="1" custScaleX="167384" custScaleY="159811">
        <dgm:presLayoutVars>
          <dgm:bulletEnabled val="1"/>
        </dgm:presLayoutVars>
      </dgm:prSet>
      <dgm:spPr/>
      <dgm:t>
        <a:bodyPr/>
        <a:lstStyle/>
        <a:p>
          <a:endParaRPr lang="zh-CN" altLang="en-US"/>
        </a:p>
      </dgm:t>
    </dgm:pt>
  </dgm:ptLst>
  <dgm:cxnLst>
    <dgm:cxn modelId="{45CCF95F-49D3-45DC-87A0-C43DC78952D7}" srcId="{2C99CE5B-9F06-4444-B808-242BCDDD339C}" destId="{5B333CB5-E94C-45B1-8D68-2085760B52CF}" srcOrd="0" destOrd="0" parTransId="{47991E2D-6245-410A-8B49-3DE3C9845409}" sibTransId="{0B30DFB3-7D63-4D63-B85C-CE9E1877A634}"/>
    <dgm:cxn modelId="{9A4D6DB6-AAA9-4F45-B472-64E833F27B5D}" srcId="{5B333CB5-E94C-45B1-8D68-2085760B52CF}" destId="{BFCF03A7-8A78-4768-A71E-4B7484C50B25}" srcOrd="0" destOrd="0" parTransId="{F6F5CE98-F20F-4B2D-9E50-F0385841097A}" sibTransId="{44D10397-6D22-4CD9-B9E2-1F07EB3AF72D}"/>
    <dgm:cxn modelId="{C3E62E6E-37AB-4C89-A2A6-C2EEA18C3D23}" srcId="{5B333CB5-E94C-45B1-8D68-2085760B52CF}" destId="{8BF373FB-A94A-477C-B114-441976D7B7C9}" srcOrd="1" destOrd="0" parTransId="{3086396B-6C92-4013-886E-DBF353D91E77}" sibTransId="{A1F34DC5-708B-4105-BE19-A6358B4CAB51}"/>
    <dgm:cxn modelId="{5503E898-9D45-4B82-82E7-2BDDBE2826C0}" type="presOf" srcId="{2C99CE5B-9F06-4444-B808-242BCDDD339C}" destId="{B1DCE5B8-3B94-4E00-B143-3C775F817A89}" srcOrd="0" destOrd="0" presId="urn:microsoft.com/office/officeart/2005/8/layout/vList5"/>
    <dgm:cxn modelId="{7F613536-E730-42A7-83C0-5C4EAA487AFF}" type="presParOf" srcId="{B1DCE5B8-3B94-4E00-B143-3C775F817A89}" destId="{3242058E-74A0-4198-A8A7-D4616602FD82}" srcOrd="0" destOrd="0" presId="urn:microsoft.com/office/officeart/2005/8/layout/vList5"/>
    <dgm:cxn modelId="{89BD4E2C-147D-459B-98D7-B06C8F67BC13}" type="presParOf" srcId="{3242058E-74A0-4198-A8A7-D4616602FD82}" destId="{5824A367-E0A2-43FD-9EAB-75BFF8B389CB}" srcOrd="0" destOrd="0" presId="urn:microsoft.com/office/officeart/2005/8/layout/vList5"/>
    <dgm:cxn modelId="{FCE08D8C-EC3D-4B03-BA7A-F94FCFF31C8B}" type="presOf" srcId="{5B333CB5-E94C-45B1-8D68-2085760B52CF}" destId="{5824A367-E0A2-43FD-9EAB-75BFF8B389CB}" srcOrd="0" destOrd="0" presId="urn:microsoft.com/office/officeart/2005/8/layout/vList5"/>
    <dgm:cxn modelId="{A4B732CE-DFDD-486B-BE5A-B163C9153FA8}" type="presParOf" srcId="{3242058E-74A0-4198-A8A7-D4616602FD82}" destId="{3820D854-0C15-48B9-BD23-E9881CC71A01}" srcOrd="1" destOrd="0" presId="urn:microsoft.com/office/officeart/2005/8/layout/vList5"/>
    <dgm:cxn modelId="{145EF6C2-6253-4F6C-889B-052F3A6A214A}" type="presOf" srcId="{BFCF03A7-8A78-4768-A71E-4B7484C50B25}" destId="{3820D854-0C15-48B9-BD23-E9881CC71A01}" srcOrd="0" destOrd="0" presId="urn:microsoft.com/office/officeart/2005/8/layout/vList5"/>
    <dgm:cxn modelId="{3B99AA54-6B75-4C57-A762-34E01E3CD97B}" type="presOf" srcId="{8BF373FB-A94A-477C-B114-441976D7B7C9}" destId="{3820D854-0C15-48B9-BD23-E9881CC71A01}" srcOrd="0" destOrd="1" presId="urn:microsoft.com/office/officeart/2005/8/layout/vList5"/>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C99CE5B-9F06-4444-B808-242BCDDD339C}"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zh-CN" altLang="en-US"/>
        </a:p>
      </dgm:t>
    </dgm:pt>
    <dgm:pt modelId="{D57C7278-735B-4E33-8623-2E9DC3FA8FCC}">
      <dgm:prSet custT="1"/>
      <dgm:spPr/>
      <dgm:t>
        <a:bodyPr/>
        <a:lstStyle/>
        <a:p>
          <a:r>
            <a:rPr lang="zh-CN" altLang="en-US" sz="1600" b="1" dirty="0" smtClean="0">
              <a:latin typeface="微软雅黑" panose="020B0503020204020204" pitchFamily="34" charset="-122"/>
              <a:ea typeface="微软雅黑" panose="020B0503020204020204" pitchFamily="34" charset="-122"/>
            </a:rPr>
            <a:t>变更计划</a:t>
          </a:r>
          <a:endParaRPr lang="zh-CN" altLang="en-US" sz="1600" dirty="0">
            <a:latin typeface="微软雅黑" panose="020B0503020204020204" pitchFamily="34" charset="-122"/>
            <a:ea typeface="微软雅黑" panose="020B0503020204020204" pitchFamily="34" charset="-122"/>
          </a:endParaRPr>
        </a:p>
      </dgm:t>
    </dgm:pt>
    <dgm:pt modelId="{5CF86D5D-F3E4-4366-AF52-85EB4F8DF84F}" cxnId="{E283A45F-13A0-465E-B719-D1B0B86C0CEC}" type="parTrans">
      <dgm:prSet/>
      <dgm:spPr/>
      <dgm:t>
        <a:bodyPr/>
        <a:lstStyle/>
        <a:p>
          <a:endParaRPr lang="zh-CN" altLang="en-US"/>
        </a:p>
      </dgm:t>
    </dgm:pt>
    <dgm:pt modelId="{81DD5E13-B7FE-4047-BD61-EF38873DC672}" cxnId="{E283A45F-13A0-465E-B719-D1B0B86C0CEC}" type="sibTrans">
      <dgm:prSet/>
      <dgm:spPr/>
      <dgm:t>
        <a:bodyPr/>
        <a:lstStyle/>
        <a:p>
          <a:endParaRPr lang="zh-CN" altLang="en-US"/>
        </a:p>
      </dgm:t>
    </dgm:pt>
    <dgm:pt modelId="{C86904AF-C506-4F3D-A16C-C6A6C9C88FFE}">
      <dgm:prSet phldr="0" custT="0"/>
      <dgm:spPr/>
      <dgm:t>
        <a:bodyPr vert="horz" wrap="square"/>
        <a:p>
          <a:pPr algn="just">
            <a:lnSpc>
              <a:spcPct val="100000"/>
            </a:lnSpc>
            <a:spcBef>
              <a:spcPct val="0"/>
            </a:spcBef>
            <a:spcAft>
              <a:spcPct val="15000"/>
            </a:spcAft>
          </a:pPr>
          <a:r>
            <a:rPr lang="zh-CN" dirty="0" smtClean="0">
              <a:latin typeface="+mn-ea"/>
            </a:rPr>
            <a:t>纳税人分期缴税期间需要变更原分期缴税计划的，应重新制定分期缴税计划，由企业向主管税务机关重新报送《个人所得税分期缴纳备案表》。</a:t>
          </a:r>
          <a:r>
            <a:rPr lang="zh-CN" dirty="0">
              <a:latin typeface="+mn-ea"/>
            </a:rPr>
            <a:t/>
          </a:r>
          <a:endParaRPr lang="zh-CN" dirty="0">
            <a:latin typeface="+mn-ea"/>
          </a:endParaRPr>
        </a:p>
      </dgm:t>
    </dgm:pt>
    <dgm:pt modelId="{DFBFA931-CD1F-47FB-B683-DC7AE3AC04D0}" cxnId="{C4A80A77-771D-4E29-8EE0-32FC8575CBD6}" type="parTrans">
      <dgm:prSet/>
      <dgm:spPr/>
      <dgm:t>
        <a:bodyPr/>
        <a:lstStyle/>
        <a:p>
          <a:endParaRPr lang="zh-CN" altLang="en-US"/>
        </a:p>
      </dgm:t>
    </dgm:pt>
    <dgm:pt modelId="{7D648C7B-33B0-48F3-B0F1-B362A2DE555A}" cxnId="{C4A80A77-771D-4E29-8EE0-32FC8575CBD6}" type="sibTrans">
      <dgm:prSet/>
      <dgm:spPr/>
      <dgm:t>
        <a:bodyPr/>
        <a:lstStyle/>
        <a:p>
          <a:endParaRPr lang="zh-CN" altLang="en-US"/>
        </a:p>
      </dgm:t>
    </dgm:pt>
    <dgm:pt modelId="{B1DCE5B8-3B94-4E00-B143-3C775F817A89}" type="pres">
      <dgm:prSet presAssocID="{2C99CE5B-9F06-4444-B808-242BCDDD339C}" presName="Name0" presStyleCnt="0">
        <dgm:presLayoutVars>
          <dgm:dir/>
          <dgm:animLvl val="lvl"/>
          <dgm:resizeHandles val="exact"/>
        </dgm:presLayoutVars>
      </dgm:prSet>
      <dgm:spPr/>
      <dgm:t>
        <a:bodyPr/>
        <a:lstStyle/>
        <a:p>
          <a:endParaRPr lang="zh-CN" altLang="en-US"/>
        </a:p>
      </dgm:t>
    </dgm:pt>
    <dgm:pt modelId="{ADC68696-55B6-4DC4-A31D-821200584B83}" type="pres">
      <dgm:prSet presAssocID="{D57C7278-735B-4E33-8623-2E9DC3FA8FCC}" presName="linNode" presStyleCnt="0"/>
      <dgm:spPr/>
    </dgm:pt>
    <dgm:pt modelId="{CABA4671-5AD9-453B-AB12-46977C351A37}" type="pres">
      <dgm:prSet presAssocID="{D57C7278-735B-4E33-8623-2E9DC3FA8FCC}" presName="parentText" presStyleLbl="node1" presStyleIdx="0" presStyleCnt="1" custScaleX="37660" custScaleY="55283">
        <dgm:presLayoutVars>
          <dgm:chMax val="1"/>
          <dgm:bulletEnabled val="1"/>
        </dgm:presLayoutVars>
      </dgm:prSet>
      <dgm:spPr/>
      <dgm:t>
        <a:bodyPr/>
        <a:lstStyle/>
        <a:p>
          <a:endParaRPr lang="zh-CN" altLang="en-US"/>
        </a:p>
      </dgm:t>
    </dgm:pt>
    <dgm:pt modelId="{0757F6B8-83B5-4C12-9AAE-C3C9F900E9A8}" type="pres">
      <dgm:prSet presAssocID="{D57C7278-735B-4E33-8623-2E9DC3FA8FCC}" presName="descendantText" presStyleLbl="alignAccFollowNode1" presStyleIdx="0" presStyleCnt="1" custScaleX="141743" custScaleY="56724">
        <dgm:presLayoutVars>
          <dgm:bulletEnabled val="1"/>
        </dgm:presLayoutVars>
      </dgm:prSet>
      <dgm:spPr/>
      <dgm:t>
        <a:bodyPr/>
        <a:lstStyle/>
        <a:p>
          <a:endParaRPr lang="zh-CN" altLang="en-US"/>
        </a:p>
      </dgm:t>
    </dgm:pt>
  </dgm:ptLst>
  <dgm:cxnLst>
    <dgm:cxn modelId="{E283A45F-13A0-465E-B719-D1B0B86C0CEC}" srcId="{2C99CE5B-9F06-4444-B808-242BCDDD339C}" destId="{D57C7278-735B-4E33-8623-2E9DC3FA8FCC}" srcOrd="0" destOrd="0" parTransId="{5CF86D5D-F3E4-4366-AF52-85EB4F8DF84F}" sibTransId="{81DD5E13-B7FE-4047-BD61-EF38873DC672}"/>
    <dgm:cxn modelId="{C4A80A77-771D-4E29-8EE0-32FC8575CBD6}" srcId="{D57C7278-735B-4E33-8623-2E9DC3FA8FCC}" destId="{C86904AF-C506-4F3D-A16C-C6A6C9C88FFE}" srcOrd="0" destOrd="0" parTransId="{DFBFA931-CD1F-47FB-B683-DC7AE3AC04D0}" sibTransId="{7D648C7B-33B0-48F3-B0F1-B362A2DE555A}"/>
    <dgm:cxn modelId="{67E231F3-55F4-49A5-8741-0CD6D452EE15}" type="presOf" srcId="{2C99CE5B-9F06-4444-B808-242BCDDD339C}" destId="{B1DCE5B8-3B94-4E00-B143-3C775F817A89}" srcOrd="0" destOrd="0" presId="urn:microsoft.com/office/officeart/2005/8/layout/vList5"/>
    <dgm:cxn modelId="{834BC858-2135-4AE1-950B-0A7E37D12220}" type="presParOf" srcId="{B1DCE5B8-3B94-4E00-B143-3C775F817A89}" destId="{ADC68696-55B6-4DC4-A31D-821200584B83}" srcOrd="0" destOrd="0" presId="urn:microsoft.com/office/officeart/2005/8/layout/vList5"/>
    <dgm:cxn modelId="{D053DA90-82D6-4D2A-98A9-00D822950C26}" type="presParOf" srcId="{ADC68696-55B6-4DC4-A31D-821200584B83}" destId="{CABA4671-5AD9-453B-AB12-46977C351A37}" srcOrd="0" destOrd="0" presId="urn:microsoft.com/office/officeart/2005/8/layout/vList5"/>
    <dgm:cxn modelId="{830B5F92-E4E8-4E25-872B-A4BD0835C612}" type="presOf" srcId="{D57C7278-735B-4E33-8623-2E9DC3FA8FCC}" destId="{CABA4671-5AD9-453B-AB12-46977C351A37}" srcOrd="0" destOrd="0" presId="urn:microsoft.com/office/officeart/2005/8/layout/vList5"/>
    <dgm:cxn modelId="{007C66AE-7D0A-49C5-BE9C-6083C47C4F8C}" type="presParOf" srcId="{ADC68696-55B6-4DC4-A31D-821200584B83}" destId="{0757F6B8-83B5-4C12-9AAE-C3C9F900E9A8}" srcOrd="1" destOrd="0" presId="urn:microsoft.com/office/officeart/2005/8/layout/vList5"/>
    <dgm:cxn modelId="{C3A42133-C569-45BB-B837-77580D547940}" type="presOf" srcId="{C86904AF-C506-4F3D-A16C-C6A6C9C88FFE}" destId="{0757F6B8-83B5-4C12-9AAE-C3C9F900E9A8}" srcOrd="0" destOrd="0" presId="urn:microsoft.com/office/officeart/2005/8/layout/vList5"/>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6286544" cy="2998922"/>
        <a:chOff x="0" y="0"/>
        <a:chExt cx="6286544" cy="2998922"/>
      </a:xfrm>
    </dsp:grpSpPr>
    <dsp:sp modelId="{4D6EF02E-36B9-4B3C-93C5-CB757337038F}">
      <dsp:nvSpPr>
        <dsp:cNvPr id="3" name="圆角矩形 2"/>
        <dsp:cNvSpPr/>
      </dsp:nvSpPr>
      <dsp:spPr bwMode="white">
        <a:xfrm>
          <a:off x="0" y="344481"/>
          <a:ext cx="6286544" cy="532130"/>
        </a:xfrm>
        <a:prstGeom prst="roundRect">
          <a:avLst/>
        </a:prstGeom>
      </dsp:spPr>
      <dsp:style>
        <a:lnRef idx="1">
          <a:schemeClr val="accent1"/>
        </a:lnRef>
        <a:fillRef idx="3">
          <a:schemeClr val="accent1"/>
        </a:fillRef>
        <a:effectRef idx="2">
          <a:schemeClr val="accent1"/>
        </a:effectRef>
        <a:fontRef idx="minor">
          <a:schemeClr val="lt1"/>
        </a:fontRef>
      </dsp:style>
      <dsp:txBody>
        <a:bodyPr lIns="80010" tIns="80010" rIns="80010" bIns="80010" anchor="ctr"/>
        <a:lstStyle>
          <a:lvl1pPr algn="l">
            <a:defRPr sz="2100"/>
          </a:lvl1pPr>
          <a:lvl2pPr marL="171450" indent="-171450" algn="l">
            <a:defRPr sz="1600"/>
          </a:lvl2pPr>
          <a:lvl3pPr marL="342900" indent="-171450" algn="l">
            <a:defRPr sz="1600"/>
          </a:lvl3pPr>
          <a:lvl4pPr marL="514350" indent="-171450" algn="l">
            <a:defRPr sz="1600"/>
          </a:lvl4pPr>
          <a:lvl5pPr marL="685800" indent="-171450" algn="l">
            <a:defRPr sz="1600"/>
          </a:lvl5pPr>
          <a:lvl6pPr marL="857250" indent="-171450" algn="l">
            <a:defRPr sz="1600"/>
          </a:lvl6pPr>
          <a:lvl7pPr marL="1028700" indent="-171450" algn="l">
            <a:defRPr sz="1600"/>
          </a:lvl7pPr>
          <a:lvl8pPr marL="1200150" indent="-171450" algn="l">
            <a:defRPr sz="1600"/>
          </a:lvl8pPr>
          <a:lvl9pPr marL="1371600" indent="-171450" algn="l">
            <a:defRPr sz="1600"/>
          </a:lvl9pPr>
        </a:lstStyle>
        <a:p>
          <a:pPr lvl="0">
            <a:lnSpc>
              <a:spcPct val="100000"/>
            </a:lnSpc>
            <a:spcBef>
              <a:spcPct val="0"/>
            </a:spcBef>
            <a:spcAft>
              <a:spcPct val="35000"/>
            </a:spcAft>
          </a:pPr>
          <a:r>
            <a:rPr lang="zh-CN" altLang="en-US" b="1" dirty="0" smtClean="0">
              <a:latin typeface="仿宋_GB2312" panose="02010609030101010101" pitchFamily="49" charset="-122"/>
              <a:ea typeface="仿宋_GB2312" panose="02010609030101010101" pitchFamily="49" charset="-122"/>
            </a:rPr>
            <a:t>1.科研机构、高等学校转化职务科技成果递延纳税</a:t>
          </a:r>
          <a:endParaRPr lang="zh-CN" altLang="en-US" dirty="0"/>
        </a:p>
      </dsp:txBody>
      <dsp:txXfrm>
        <a:off x="0" y="344481"/>
        <a:ext cx="6286544" cy="532130"/>
      </dsp:txXfrm>
    </dsp:sp>
    <dsp:sp modelId="{2DF04A19-2B27-4F57-8CE9-3A2D881AE860}">
      <dsp:nvSpPr>
        <dsp:cNvPr id="4" name="圆角矩形 3"/>
        <dsp:cNvSpPr/>
      </dsp:nvSpPr>
      <dsp:spPr bwMode="white">
        <a:xfrm>
          <a:off x="0" y="937091"/>
          <a:ext cx="6286544" cy="532130"/>
        </a:xfrm>
        <a:prstGeom prst="roundRect">
          <a:avLst/>
        </a:prstGeom>
      </dsp:spPr>
      <dsp:style>
        <a:lnRef idx="1">
          <a:schemeClr val="accent1"/>
        </a:lnRef>
        <a:fillRef idx="3">
          <a:schemeClr val="accent1"/>
        </a:fillRef>
        <a:effectRef idx="2">
          <a:schemeClr val="accent1"/>
        </a:effectRef>
        <a:fontRef idx="minor">
          <a:schemeClr val="lt1"/>
        </a:fontRef>
      </dsp:style>
      <dsp:txBody>
        <a:bodyPr lIns="80010" tIns="80010" rIns="80010" bIns="80010" anchor="ctr"/>
        <a:lstStyle>
          <a:lvl1pPr algn="l">
            <a:defRPr sz="2100"/>
          </a:lvl1pPr>
          <a:lvl2pPr marL="171450" indent="-171450" algn="l">
            <a:defRPr sz="1600"/>
          </a:lvl2pPr>
          <a:lvl3pPr marL="342900" indent="-171450" algn="l">
            <a:defRPr sz="1600"/>
          </a:lvl3pPr>
          <a:lvl4pPr marL="514350" indent="-171450" algn="l">
            <a:defRPr sz="1600"/>
          </a:lvl4pPr>
          <a:lvl5pPr marL="685800" indent="-171450" algn="l">
            <a:defRPr sz="1600"/>
          </a:lvl5pPr>
          <a:lvl6pPr marL="857250" indent="-171450" algn="l">
            <a:defRPr sz="1600"/>
          </a:lvl6pPr>
          <a:lvl7pPr marL="1028700" indent="-171450" algn="l">
            <a:defRPr sz="1600"/>
          </a:lvl7pPr>
          <a:lvl8pPr marL="1200150" indent="-171450" algn="l">
            <a:defRPr sz="1600"/>
          </a:lvl8pPr>
          <a:lvl9pPr marL="1371600" indent="-171450" algn="l">
            <a:defRPr sz="1600"/>
          </a:lvl9pPr>
        </a:lstStyle>
        <a:p>
          <a:pPr lvl="0">
            <a:lnSpc>
              <a:spcPct val="100000"/>
            </a:lnSpc>
            <a:spcBef>
              <a:spcPct val="0"/>
            </a:spcBef>
            <a:spcAft>
              <a:spcPct val="35000"/>
            </a:spcAft>
          </a:pPr>
          <a:r>
            <a:rPr lang="en-US" altLang="zh-CN" b="1" dirty="0" smtClean="0">
              <a:latin typeface="仿宋_GB2312" panose="02010609030101010101" pitchFamily="49" charset="-122"/>
              <a:ea typeface="仿宋_GB2312" panose="02010609030101010101" pitchFamily="49" charset="-122"/>
            </a:rPr>
            <a:t>2.</a:t>
          </a:r>
          <a:r>
            <a:rPr lang="zh-CN" altLang="en-US" b="1" dirty="0" smtClean="0">
              <a:latin typeface="仿宋_GB2312" panose="02010609030101010101" pitchFamily="49" charset="-122"/>
              <a:ea typeface="仿宋_GB2312" panose="02010609030101010101" pitchFamily="49" charset="-122"/>
            </a:rPr>
            <a:t>高新技术企业转化科技成果分期缴税</a:t>
          </a:r>
          <a:endParaRPr lang="zh-CN" altLang="en-US" b="1" dirty="0">
            <a:latin typeface="仿宋_GB2312" panose="02010609030101010101" pitchFamily="49" charset="-122"/>
            <a:ea typeface="仿宋_GB2312" panose="02010609030101010101" pitchFamily="49" charset="-122"/>
          </a:endParaRPr>
        </a:p>
      </dsp:txBody>
      <dsp:txXfrm>
        <a:off x="0" y="937091"/>
        <a:ext cx="6286544" cy="532130"/>
      </dsp:txXfrm>
    </dsp:sp>
    <dsp:sp modelId="{1B4411D3-51E8-47E0-BEBD-1DFCE8C480D3}">
      <dsp:nvSpPr>
        <dsp:cNvPr id="5" name="圆角矩形 4"/>
        <dsp:cNvSpPr/>
      </dsp:nvSpPr>
      <dsp:spPr bwMode="white">
        <a:xfrm>
          <a:off x="0" y="1529701"/>
          <a:ext cx="6286544" cy="532130"/>
        </a:xfrm>
        <a:prstGeom prst="roundRect">
          <a:avLst/>
        </a:prstGeom>
      </dsp:spPr>
      <dsp:style>
        <a:lnRef idx="1">
          <a:schemeClr val="accent1"/>
        </a:lnRef>
        <a:fillRef idx="3">
          <a:schemeClr val="accent1"/>
        </a:fillRef>
        <a:effectRef idx="2">
          <a:schemeClr val="accent1"/>
        </a:effectRef>
        <a:fontRef idx="minor">
          <a:schemeClr val="lt1"/>
        </a:fontRef>
      </dsp:style>
      <dsp:txBody>
        <a:bodyPr lIns="80010" tIns="80010" rIns="80010" bIns="80010" anchor="ctr"/>
        <a:lstStyle>
          <a:lvl1pPr algn="l">
            <a:defRPr sz="2100"/>
          </a:lvl1pPr>
          <a:lvl2pPr marL="171450" indent="-171450" algn="l">
            <a:defRPr sz="1600"/>
          </a:lvl2pPr>
          <a:lvl3pPr marL="342900" indent="-171450" algn="l">
            <a:defRPr sz="1600"/>
          </a:lvl3pPr>
          <a:lvl4pPr marL="514350" indent="-171450" algn="l">
            <a:defRPr sz="1600"/>
          </a:lvl4pPr>
          <a:lvl5pPr marL="685800" indent="-171450" algn="l">
            <a:defRPr sz="1600"/>
          </a:lvl5pPr>
          <a:lvl6pPr marL="857250" indent="-171450" algn="l">
            <a:defRPr sz="1600"/>
          </a:lvl6pPr>
          <a:lvl7pPr marL="1028700" indent="-171450" algn="l">
            <a:defRPr sz="1600"/>
          </a:lvl7pPr>
          <a:lvl8pPr marL="1200150" indent="-171450" algn="l">
            <a:defRPr sz="1600"/>
          </a:lvl8pPr>
          <a:lvl9pPr marL="1371600" indent="-171450" algn="l">
            <a:defRPr sz="1600"/>
          </a:lvl9pPr>
        </a:lstStyle>
        <a:p>
          <a:pPr lvl="0">
            <a:lnSpc>
              <a:spcPct val="100000"/>
            </a:lnSpc>
            <a:spcBef>
              <a:spcPct val="0"/>
            </a:spcBef>
            <a:spcAft>
              <a:spcPct val="35000"/>
            </a:spcAft>
          </a:pPr>
          <a:r>
            <a:rPr lang="en-US" altLang="zh-CN" b="1" dirty="0" smtClean="0">
              <a:latin typeface="仿宋_GB2312" panose="02010609030101010101" pitchFamily="49" charset="-122"/>
              <a:ea typeface="仿宋_GB2312" panose="02010609030101010101" pitchFamily="49" charset="-122"/>
            </a:rPr>
            <a:t>3.</a:t>
          </a:r>
          <a:r>
            <a:rPr lang="zh-CN" altLang="en-US" b="1" dirty="0" smtClean="0">
              <a:latin typeface="仿宋_GB2312" panose="02010609030101010101" pitchFamily="49" charset="-122"/>
              <a:ea typeface="仿宋_GB2312" panose="02010609030101010101" pitchFamily="49" charset="-122"/>
            </a:rPr>
            <a:t>个人以技术成果投资入股递延纳税</a:t>
          </a:r>
          <a:endParaRPr lang="zh-CN" altLang="en-US" b="1" dirty="0">
            <a:latin typeface="仿宋_GB2312" panose="02010609030101010101" pitchFamily="49" charset="-122"/>
            <a:ea typeface="仿宋_GB2312" panose="02010609030101010101" pitchFamily="49" charset="-122"/>
          </a:endParaRPr>
        </a:p>
      </dsp:txBody>
      <dsp:txXfrm>
        <a:off x="0" y="1529701"/>
        <a:ext cx="6286544" cy="532130"/>
      </dsp:txXfrm>
    </dsp:sp>
    <dsp:sp modelId="{B50FB2F9-F597-4EDA-B2C3-992CEA367EB9}">
      <dsp:nvSpPr>
        <dsp:cNvPr id="6" name="圆角矩形 5"/>
        <dsp:cNvSpPr/>
      </dsp:nvSpPr>
      <dsp:spPr bwMode="white">
        <a:xfrm>
          <a:off x="0" y="2362640"/>
          <a:ext cx="6286544" cy="532130"/>
        </a:xfrm>
        <a:prstGeom prst="roundRect">
          <a:avLst/>
        </a:prstGeom>
      </dsp:spPr>
      <dsp:style>
        <a:lnRef idx="1">
          <a:schemeClr val="accent3"/>
        </a:lnRef>
        <a:fillRef idx="3">
          <a:schemeClr val="accent3"/>
        </a:fillRef>
        <a:effectRef idx="2">
          <a:schemeClr val="accent3"/>
        </a:effectRef>
        <a:fontRef idx="minor">
          <a:schemeClr val="lt1"/>
        </a:fontRef>
      </dsp:style>
      <dsp:txBody>
        <a:bodyPr lIns="80010" tIns="80010" rIns="80010" bIns="80010" anchor="ctr"/>
        <a:lstStyle>
          <a:lvl1pPr algn="l">
            <a:defRPr sz="2100"/>
          </a:lvl1pPr>
          <a:lvl2pPr marL="171450" indent="-171450" algn="l">
            <a:defRPr sz="1600"/>
          </a:lvl2pPr>
          <a:lvl3pPr marL="342900" indent="-171450" algn="l">
            <a:defRPr sz="1600"/>
          </a:lvl3pPr>
          <a:lvl4pPr marL="514350" indent="-171450" algn="l">
            <a:defRPr sz="1600"/>
          </a:lvl4pPr>
          <a:lvl5pPr marL="685800" indent="-171450" algn="l">
            <a:defRPr sz="1600"/>
          </a:lvl5pPr>
          <a:lvl6pPr marL="857250" indent="-171450" algn="l">
            <a:defRPr sz="1600"/>
          </a:lvl6pPr>
          <a:lvl7pPr marL="1028700" indent="-171450" algn="l">
            <a:defRPr sz="1600"/>
          </a:lvl7pPr>
          <a:lvl8pPr marL="1200150" indent="-171450" algn="l">
            <a:defRPr sz="1600"/>
          </a:lvl8pPr>
          <a:lvl9pPr marL="1371600" indent="-171450" algn="l">
            <a:defRPr sz="1600"/>
          </a:lvl9pPr>
        </a:lstStyle>
        <a:p>
          <a:pPr lvl="0">
            <a:lnSpc>
              <a:spcPct val="100000"/>
            </a:lnSpc>
            <a:spcBef>
              <a:spcPct val="0"/>
            </a:spcBef>
            <a:spcAft>
              <a:spcPct val="35000"/>
            </a:spcAft>
          </a:pPr>
          <a:r>
            <a:rPr lang="en-US" altLang="zh-CN" b="1" dirty="0" smtClean="0">
              <a:latin typeface="仿宋_GB2312" panose="02010609030101010101" pitchFamily="49" charset="-122"/>
              <a:ea typeface="仿宋_GB2312" panose="02010609030101010101" pitchFamily="49" charset="-122"/>
            </a:rPr>
            <a:t>4.</a:t>
          </a:r>
          <a:r>
            <a:rPr lang="zh-CN" altLang="en-US" b="1" dirty="0" smtClean="0">
              <a:latin typeface="仿宋_GB2312" panose="02010609030101010101" pitchFamily="49" charset="-122"/>
              <a:ea typeface="仿宋_GB2312" panose="02010609030101010101" pitchFamily="49" charset="-122"/>
            </a:rPr>
            <a:t>科技人员取得科技成果转化现金奖励减半计算</a:t>
          </a:r>
          <a:endParaRPr lang="zh-CN" altLang="en-US" b="1" dirty="0">
            <a:latin typeface="仿宋_GB2312" panose="02010609030101010101" pitchFamily="49" charset="-122"/>
            <a:ea typeface="仿宋_GB2312" panose="02010609030101010101" pitchFamily="49" charset="-122"/>
          </a:endParaRPr>
        </a:p>
      </dsp:txBody>
      <dsp:txXfrm>
        <a:off x="0" y="2362640"/>
        <a:ext cx="6286544" cy="532130"/>
      </dsp:txXfrm>
    </dsp:sp>
  </dsp:spTree>
</dsp:drawing>
</file>

<file path=ppt/diagrams/drawing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5619768" cy="2786082"/>
        <a:chOff x="0" y="0"/>
        <a:chExt cx="5619768" cy="2786082"/>
      </a:xfrm>
    </dsp:grpSpPr>
    <dsp:sp modelId="{9B6E0D55-53DA-4A30-923F-48CF8963A3EF}">
      <dsp:nvSpPr>
        <dsp:cNvPr id="4" name="圆角矩形 3"/>
        <dsp:cNvSpPr/>
      </dsp:nvSpPr>
      <dsp:spPr bwMode="white">
        <a:xfrm>
          <a:off x="0" y="770091"/>
          <a:ext cx="1510566" cy="1245901"/>
        </a:xfrm>
        <a:prstGeom prst="roundRect">
          <a:avLst>
            <a:gd name="adj" fmla="val 10000"/>
          </a:avLst>
        </a:prstGeom>
      </dsp:spPr>
      <dsp:style>
        <a:lnRef idx="1">
          <a:schemeClr val="accent2">
            <a:hueOff val="0"/>
            <a:satOff val="0"/>
            <a:lumOff val="0"/>
            <a:alpha val="100000"/>
          </a:schemeClr>
        </a:lnRef>
        <a:fillRef idx="1">
          <a:schemeClr val="lt1">
            <a:alpha val="90000"/>
          </a:schemeClr>
        </a:fillRef>
        <a:effectRef idx="2">
          <a:scrgbClr r="0" g="0" b="0"/>
        </a:effectRef>
        <a:fontRef idx="minor"/>
      </dsp:style>
      <dsp:txBody>
        <a:bodyPr lIns="32384" tIns="32384" rIns="32384" bIns="32384" anchor="t"/>
        <a:lstStyle>
          <a:lvl1pPr algn="l">
            <a:defRPr sz="1700"/>
          </a:lvl1pPr>
          <a:lvl2pPr marL="171450" indent="-171450" algn="l">
            <a:defRPr sz="1700"/>
          </a:lvl2pPr>
          <a:lvl3pPr marL="342900" indent="-171450" algn="l">
            <a:defRPr sz="1700"/>
          </a:lvl3pPr>
          <a:lvl4pPr marL="514350" indent="-171450" algn="l">
            <a:defRPr sz="1700"/>
          </a:lvl4pPr>
          <a:lvl5pPr marL="685800" indent="-171450" algn="l">
            <a:defRPr sz="1700"/>
          </a:lvl5pPr>
          <a:lvl6pPr marL="857250" indent="-171450" algn="l">
            <a:defRPr sz="1700"/>
          </a:lvl6pPr>
          <a:lvl7pPr marL="1028700" indent="-171450" algn="l">
            <a:defRPr sz="1700"/>
          </a:lvl7pPr>
          <a:lvl8pPr marL="1200150" indent="-171450" algn="l">
            <a:defRPr sz="1700"/>
          </a:lvl8pPr>
          <a:lvl9pPr marL="1371600" indent="-171450" algn="l">
            <a:defRPr sz="1700"/>
          </a:lvl9pPr>
        </a:lstStyle>
        <a:p>
          <a:pPr lvl="1">
            <a:lnSpc>
              <a:spcPct val="100000"/>
            </a:lnSpc>
            <a:spcBef>
              <a:spcPct val="0"/>
            </a:spcBef>
            <a:spcAft>
              <a:spcPct val="15000"/>
            </a:spcAft>
            <a:buChar char="•"/>
          </a:pPr>
          <a:r>
            <a:rPr lang="zh-CN" altLang="en-US" dirty="0" smtClean="0">
              <a:solidFill>
                <a:schemeClr val="dk1"/>
              </a:solidFill>
              <a:latin typeface="微软雅黑" panose="020B0503020204020204" pitchFamily="34" charset="-122"/>
              <a:ea typeface="微软雅黑" panose="020B0503020204020204" pitchFamily="34" charset="-122"/>
            </a:rPr>
            <a:t>暂不缴纳个税</a:t>
          </a:r>
          <a:endParaRPr lang="zh-CN" altLang="en-US" dirty="0">
            <a:solidFill>
              <a:schemeClr val="dk1"/>
            </a:solidFill>
            <a:latin typeface="微软雅黑" panose="020B0503020204020204" pitchFamily="34" charset="-122"/>
            <a:ea typeface="微软雅黑" panose="020B0503020204020204" pitchFamily="34" charset="-122"/>
          </a:endParaRPr>
        </a:p>
      </dsp:txBody>
      <dsp:txXfrm>
        <a:off x="0" y="770091"/>
        <a:ext cx="1510566" cy="1245901"/>
      </dsp:txXfrm>
    </dsp:sp>
    <dsp:sp modelId="{49578D52-A008-4B7C-A0A9-9DCEB8538B4D}">
      <dsp:nvSpPr>
        <dsp:cNvPr id="6" name="形状 5"/>
        <dsp:cNvSpPr/>
      </dsp:nvSpPr>
      <dsp:spPr bwMode="white">
        <a:xfrm>
          <a:off x="832558" y="1048400"/>
          <a:ext cx="1746253" cy="1746253"/>
        </a:xfrm>
        <a:prstGeom prst="leftCircularArrow">
          <a:avLst>
            <a:gd name="adj1" fmla="val 5000"/>
            <a:gd name="adj2" fmla="val -360000"/>
            <a:gd name="adj3" fmla="val 2269726"/>
            <a:gd name="adj4" fmla="val 9158705"/>
            <a:gd name="adj5" fmla="val 5500"/>
          </a:avLst>
        </a:prstGeom>
      </dsp:spPr>
      <dsp:style>
        <a:lnRef idx="0">
          <a:schemeClr val="lt1"/>
        </a:lnRef>
        <a:fillRef idx="3">
          <a:schemeClr val="accent2">
            <a:hueOff val="0"/>
            <a:satOff val="0"/>
            <a:lumOff val="0"/>
            <a:alpha val="100000"/>
          </a:schemeClr>
        </a:fillRef>
        <a:effectRef idx="3">
          <a:scrgbClr r="0" g="0" b="0"/>
        </a:effectRef>
        <a:fontRef idx="minor">
          <a:schemeClr val="lt1"/>
        </a:fontRef>
      </dsp:style>
      <dsp:txXfrm>
        <a:off x="832558" y="1048400"/>
        <a:ext cx="1746253" cy="1746253"/>
      </dsp:txXfrm>
    </dsp:sp>
    <dsp:sp modelId="{89021DDD-24D5-4624-A670-F872A91447B5}">
      <dsp:nvSpPr>
        <dsp:cNvPr id="5" name="圆角矩形 4"/>
        <dsp:cNvSpPr/>
      </dsp:nvSpPr>
      <dsp:spPr bwMode="white">
        <a:xfrm>
          <a:off x="335681" y="1749013"/>
          <a:ext cx="1342725" cy="533957"/>
        </a:xfrm>
        <a:prstGeom prst="roundRect">
          <a:avLst>
            <a:gd name="adj" fmla="val 10000"/>
          </a:avLst>
        </a:prstGeom>
      </dsp:spPr>
      <dsp:style>
        <a:lnRef idx="0">
          <a:schemeClr val="lt1"/>
        </a:lnRef>
        <a:fillRef idx="3">
          <a:schemeClr val="accent2">
            <a:hueOff val="0"/>
            <a:satOff val="0"/>
            <a:lumOff val="0"/>
            <a:alpha val="100000"/>
          </a:schemeClr>
        </a:fillRef>
        <a:effectRef idx="3">
          <a:scrgbClr r="0" g="0" b="0"/>
        </a:effectRef>
        <a:fontRef idx="minor">
          <a:schemeClr val="lt1"/>
        </a:fontRef>
      </dsp:style>
      <dsp:txBody>
        <a:bodyPr lIns="45719" tIns="30480" rIns="45719" bIns="30480" anchor="ctr"/>
        <a:lstStyle>
          <a:lvl1pPr algn="ctr">
            <a:defRPr sz="2400"/>
          </a:lvl1pPr>
          <a:lvl2pPr marL="171450" indent="-171450" algn="ctr">
            <a:defRPr sz="1800"/>
          </a:lvl2pPr>
          <a:lvl3pPr marL="342900" indent="-171450" algn="ctr">
            <a:defRPr sz="1800"/>
          </a:lvl3pPr>
          <a:lvl4pPr marL="514350" indent="-171450" algn="ctr">
            <a:defRPr sz="1800"/>
          </a:lvl4pPr>
          <a:lvl5pPr marL="685800" indent="-171450" algn="ctr">
            <a:defRPr sz="1800"/>
          </a:lvl5pPr>
          <a:lvl6pPr marL="857250" indent="-171450" algn="ctr">
            <a:defRPr sz="1800"/>
          </a:lvl6pPr>
          <a:lvl7pPr marL="1028700" indent="-171450" algn="ctr">
            <a:defRPr sz="1800"/>
          </a:lvl7pPr>
          <a:lvl8pPr marL="1200150" indent="-171450" algn="ctr">
            <a:defRPr sz="1800"/>
          </a:lvl8pPr>
          <a:lvl9pPr marL="1371600" indent="-171450" algn="ctr">
            <a:defRPr sz="1800"/>
          </a:lvl9pPr>
        </a:lstStyle>
        <a:p>
          <a:pPr lvl="0">
            <a:lnSpc>
              <a:spcPct val="100000"/>
            </a:lnSpc>
            <a:spcBef>
              <a:spcPct val="0"/>
            </a:spcBef>
            <a:spcAft>
              <a:spcPct val="35000"/>
            </a:spcAft>
          </a:pPr>
          <a:r>
            <a:rPr lang="zh-CN" altLang="en-US" dirty="0" smtClean="0">
              <a:latin typeface="微软雅黑" panose="020B0503020204020204" pitchFamily="34" charset="-122"/>
              <a:ea typeface="微软雅黑" panose="020B0503020204020204" pitchFamily="34" charset="-122"/>
            </a:rPr>
            <a:t>取得股权</a:t>
          </a:r>
          <a:endParaRPr lang="zh-CN" altLang="en-US" dirty="0">
            <a:latin typeface="微软雅黑" panose="020B0503020204020204" pitchFamily="34" charset="-122"/>
            <a:ea typeface="微软雅黑" panose="020B0503020204020204" pitchFamily="34" charset="-122"/>
          </a:endParaRPr>
        </a:p>
      </dsp:txBody>
      <dsp:txXfrm>
        <a:off x="335681" y="1749013"/>
        <a:ext cx="1342725" cy="533957"/>
      </dsp:txXfrm>
    </dsp:sp>
    <dsp:sp modelId="{71FB522D-25DF-4AE1-B655-42160CCE5E57}">
      <dsp:nvSpPr>
        <dsp:cNvPr id="8" name="圆角矩形 7"/>
        <dsp:cNvSpPr/>
      </dsp:nvSpPr>
      <dsp:spPr bwMode="white">
        <a:xfrm>
          <a:off x="1920329" y="732714"/>
          <a:ext cx="1601200" cy="1320655"/>
        </a:xfrm>
        <a:prstGeom prst="roundRect">
          <a:avLst>
            <a:gd name="adj" fmla="val 10000"/>
          </a:avLst>
        </a:prstGeom>
      </dsp:spPr>
      <dsp:style>
        <a:lnRef idx="1">
          <a:schemeClr val="accent2">
            <a:hueOff val="2340000"/>
            <a:satOff val="-2940"/>
            <a:lumOff val="588"/>
            <a:alpha val="100000"/>
          </a:schemeClr>
        </a:lnRef>
        <a:fillRef idx="1">
          <a:schemeClr val="lt1">
            <a:alpha val="90000"/>
          </a:schemeClr>
        </a:fillRef>
        <a:effectRef idx="2">
          <a:scrgbClr r="0" g="0" b="0"/>
        </a:effectRef>
        <a:fontRef idx="minor"/>
      </dsp:style>
      <dsp:txBody>
        <a:bodyPr lIns="32384" tIns="32384" rIns="32384" bIns="32384" anchor="t"/>
        <a:lstStyle>
          <a:lvl1pPr algn="l">
            <a:defRPr sz="1700"/>
          </a:lvl1pPr>
          <a:lvl2pPr marL="171450" indent="-171450" algn="l">
            <a:defRPr sz="1700"/>
          </a:lvl2pPr>
          <a:lvl3pPr marL="342900" indent="-171450" algn="l">
            <a:defRPr sz="1700"/>
          </a:lvl3pPr>
          <a:lvl4pPr marL="514350" indent="-171450" algn="l">
            <a:defRPr sz="1700"/>
          </a:lvl4pPr>
          <a:lvl5pPr marL="685800" indent="-171450" algn="l">
            <a:defRPr sz="1700"/>
          </a:lvl5pPr>
          <a:lvl6pPr marL="857250" indent="-171450" algn="l">
            <a:defRPr sz="1700"/>
          </a:lvl6pPr>
          <a:lvl7pPr marL="1028700" indent="-171450" algn="l">
            <a:defRPr sz="1700"/>
          </a:lvl7pPr>
          <a:lvl8pPr marL="1200150" indent="-171450" algn="l">
            <a:defRPr sz="1700"/>
          </a:lvl8pPr>
          <a:lvl9pPr marL="1371600" indent="-171450" algn="l">
            <a:defRPr sz="1700"/>
          </a:lvl9pPr>
        </a:lstStyle>
        <a:p>
          <a:pPr lvl="1">
            <a:lnSpc>
              <a:spcPct val="100000"/>
            </a:lnSpc>
            <a:spcBef>
              <a:spcPct val="0"/>
            </a:spcBef>
            <a:spcAft>
              <a:spcPct val="15000"/>
            </a:spcAft>
            <a:buChar char="•"/>
          </a:pPr>
          <a:r>
            <a:rPr lang="zh-CN" altLang="en-US" dirty="0" smtClean="0">
              <a:solidFill>
                <a:schemeClr val="dk1"/>
              </a:solidFill>
              <a:latin typeface="微软雅黑" panose="020B0503020204020204" pitchFamily="34" charset="-122"/>
              <a:ea typeface="微软雅黑" panose="020B0503020204020204" pitchFamily="34" charset="-122"/>
            </a:rPr>
            <a:t>按照“利息、股息、红利所得”缴纳个税</a:t>
          </a:r>
          <a:endParaRPr lang="zh-CN" altLang="en-US" dirty="0">
            <a:solidFill>
              <a:schemeClr val="dk1"/>
            </a:solidFill>
            <a:latin typeface="微软雅黑" panose="020B0503020204020204" pitchFamily="34" charset="-122"/>
            <a:ea typeface="微软雅黑" panose="020B0503020204020204" pitchFamily="34" charset="-122"/>
          </a:endParaRPr>
        </a:p>
      </dsp:txBody>
      <dsp:txXfrm>
        <a:off x="1920329" y="732714"/>
        <a:ext cx="1601200" cy="1320655"/>
      </dsp:txXfrm>
    </dsp:sp>
    <dsp:sp modelId="{3DA500B5-6942-49BE-A446-29FBF7EFDA35}">
      <dsp:nvSpPr>
        <dsp:cNvPr id="10" name="环形箭头 9"/>
        <dsp:cNvSpPr/>
      </dsp:nvSpPr>
      <dsp:spPr bwMode="white">
        <a:xfrm>
          <a:off x="2757842" y="-73133"/>
          <a:ext cx="1978984" cy="1978984"/>
        </a:xfrm>
        <a:prstGeom prst="circularArrow">
          <a:avLst>
            <a:gd name="adj1" fmla="val 5000"/>
            <a:gd name="adj2" fmla="val 360000"/>
            <a:gd name="adj3" fmla="val 19582914"/>
            <a:gd name="adj4" fmla="val 12693936"/>
            <a:gd name="adj5" fmla="val 5500"/>
          </a:avLst>
        </a:prstGeom>
      </dsp:spPr>
      <dsp:style>
        <a:lnRef idx="0">
          <a:schemeClr val="lt1"/>
        </a:lnRef>
        <a:fillRef idx="3">
          <a:schemeClr val="accent2">
            <a:hueOff val="4680000"/>
            <a:satOff val="-5881"/>
            <a:lumOff val="1176"/>
            <a:alpha val="100000"/>
          </a:schemeClr>
        </a:fillRef>
        <a:effectRef idx="3">
          <a:scrgbClr r="0" g="0" b="0"/>
        </a:effectRef>
        <a:fontRef idx="minor">
          <a:schemeClr val="lt1"/>
        </a:fontRef>
      </dsp:style>
      <dsp:txXfrm>
        <a:off x="2757842" y="-73133"/>
        <a:ext cx="1978984" cy="1978984"/>
      </dsp:txXfrm>
    </dsp:sp>
    <dsp:sp modelId="{F5DB6781-BDC7-4A56-B7B9-F6809A001EE9}">
      <dsp:nvSpPr>
        <dsp:cNvPr id="9" name="圆角矩形 8"/>
        <dsp:cNvSpPr/>
      </dsp:nvSpPr>
      <dsp:spPr bwMode="white">
        <a:xfrm>
          <a:off x="2276151" y="449716"/>
          <a:ext cx="1423289" cy="565995"/>
        </a:xfrm>
        <a:prstGeom prst="roundRect">
          <a:avLst>
            <a:gd name="adj" fmla="val 10000"/>
          </a:avLst>
        </a:prstGeom>
      </dsp:spPr>
      <dsp:style>
        <a:lnRef idx="0">
          <a:schemeClr val="lt1"/>
        </a:lnRef>
        <a:fillRef idx="3">
          <a:schemeClr val="accent2">
            <a:hueOff val="2340000"/>
            <a:satOff val="-2940"/>
            <a:lumOff val="588"/>
            <a:alpha val="100000"/>
          </a:schemeClr>
        </a:fillRef>
        <a:effectRef idx="3">
          <a:scrgbClr r="0" g="0" b="0"/>
        </a:effectRef>
        <a:fontRef idx="minor">
          <a:schemeClr val="lt1"/>
        </a:fontRef>
      </dsp:style>
      <dsp:txBody>
        <a:bodyPr lIns="45719" tIns="30480" rIns="45719" bIns="30480" anchor="ctr"/>
        <a:lstStyle>
          <a:lvl1pPr algn="ctr">
            <a:defRPr sz="2400"/>
          </a:lvl1pPr>
          <a:lvl2pPr marL="171450" indent="-171450" algn="ctr">
            <a:defRPr sz="1800"/>
          </a:lvl2pPr>
          <a:lvl3pPr marL="342900" indent="-171450" algn="ctr">
            <a:defRPr sz="1800"/>
          </a:lvl3pPr>
          <a:lvl4pPr marL="514350" indent="-171450" algn="ctr">
            <a:defRPr sz="1800"/>
          </a:lvl4pPr>
          <a:lvl5pPr marL="685800" indent="-171450" algn="ctr">
            <a:defRPr sz="1800"/>
          </a:lvl5pPr>
          <a:lvl6pPr marL="857250" indent="-171450" algn="ctr">
            <a:defRPr sz="1800"/>
          </a:lvl6pPr>
          <a:lvl7pPr marL="1028700" indent="-171450" algn="ctr">
            <a:defRPr sz="1800"/>
          </a:lvl7pPr>
          <a:lvl8pPr marL="1200150" indent="-171450" algn="ctr">
            <a:defRPr sz="1800"/>
          </a:lvl8pPr>
          <a:lvl9pPr marL="1371600" indent="-171450" algn="ctr">
            <a:defRPr sz="1800"/>
          </a:lvl9pPr>
        </a:lstStyle>
        <a:p>
          <a:pPr lvl="0">
            <a:lnSpc>
              <a:spcPct val="100000"/>
            </a:lnSpc>
            <a:spcBef>
              <a:spcPct val="0"/>
            </a:spcBef>
            <a:spcAft>
              <a:spcPct val="35000"/>
            </a:spcAft>
          </a:pPr>
          <a:r>
            <a:rPr lang="zh-CN" altLang="en-US" dirty="0" smtClean="0">
              <a:latin typeface="微软雅黑" panose="020B0503020204020204" pitchFamily="34" charset="-122"/>
              <a:ea typeface="微软雅黑" panose="020B0503020204020204" pitchFamily="34" charset="-122"/>
            </a:rPr>
            <a:t>取得分红</a:t>
          </a:r>
          <a:endParaRPr lang="zh-CN" altLang="en-US" dirty="0">
            <a:latin typeface="微软雅黑" panose="020B0503020204020204" pitchFamily="34" charset="-122"/>
            <a:ea typeface="微软雅黑" panose="020B0503020204020204" pitchFamily="34" charset="-122"/>
          </a:endParaRPr>
        </a:p>
      </dsp:txBody>
      <dsp:txXfrm>
        <a:off x="2276151" y="449716"/>
        <a:ext cx="1423289" cy="565995"/>
      </dsp:txXfrm>
    </dsp:sp>
    <dsp:sp modelId="{BEFF1AFB-DA5D-4C29-8373-9510901D8F59}">
      <dsp:nvSpPr>
        <dsp:cNvPr id="12" name="圆角矩形 11"/>
        <dsp:cNvSpPr/>
      </dsp:nvSpPr>
      <dsp:spPr bwMode="white">
        <a:xfrm>
          <a:off x="3941362" y="770091"/>
          <a:ext cx="1510566" cy="1245901"/>
        </a:xfrm>
        <a:prstGeom prst="roundRect">
          <a:avLst>
            <a:gd name="adj" fmla="val 10000"/>
          </a:avLst>
        </a:prstGeom>
      </dsp:spPr>
      <dsp:style>
        <a:lnRef idx="1">
          <a:schemeClr val="accent2">
            <a:hueOff val="4680000"/>
            <a:satOff val="-5881"/>
            <a:lumOff val="1176"/>
            <a:alpha val="100000"/>
          </a:schemeClr>
        </a:lnRef>
        <a:fillRef idx="1">
          <a:schemeClr val="lt1">
            <a:alpha val="90000"/>
          </a:schemeClr>
        </a:fillRef>
        <a:effectRef idx="2">
          <a:scrgbClr r="0" g="0" b="0"/>
        </a:effectRef>
        <a:fontRef idx="minor"/>
      </dsp:style>
      <dsp:txBody>
        <a:bodyPr lIns="32384" tIns="32384" rIns="32384" bIns="32384" anchor="t"/>
        <a:lstStyle>
          <a:lvl1pPr algn="l">
            <a:defRPr sz="1700"/>
          </a:lvl1pPr>
          <a:lvl2pPr marL="171450" indent="-171450" algn="l">
            <a:defRPr sz="1700"/>
          </a:lvl2pPr>
          <a:lvl3pPr marL="342900" indent="-171450" algn="l">
            <a:defRPr sz="1700"/>
          </a:lvl3pPr>
          <a:lvl4pPr marL="514350" indent="-171450" algn="l">
            <a:defRPr sz="1700"/>
          </a:lvl4pPr>
          <a:lvl5pPr marL="685800" indent="-171450" algn="l">
            <a:defRPr sz="1700"/>
          </a:lvl5pPr>
          <a:lvl6pPr marL="857250" indent="-171450" algn="l">
            <a:defRPr sz="1700"/>
          </a:lvl6pPr>
          <a:lvl7pPr marL="1028700" indent="-171450" algn="l">
            <a:defRPr sz="1700"/>
          </a:lvl7pPr>
          <a:lvl8pPr marL="1200150" indent="-171450" algn="l">
            <a:defRPr sz="1700"/>
          </a:lvl8pPr>
          <a:lvl9pPr marL="1371600" indent="-171450" algn="l">
            <a:defRPr sz="1700"/>
          </a:lvl9pPr>
        </a:lstStyle>
        <a:p>
          <a:pPr lvl="1">
            <a:lnSpc>
              <a:spcPct val="100000"/>
            </a:lnSpc>
            <a:spcBef>
              <a:spcPct val="0"/>
            </a:spcBef>
            <a:spcAft>
              <a:spcPct val="15000"/>
            </a:spcAft>
            <a:buChar char="•"/>
          </a:pPr>
          <a:r>
            <a:rPr lang="zh-CN" altLang="en-US" dirty="0" smtClean="0">
              <a:solidFill>
                <a:schemeClr val="dk1"/>
              </a:solidFill>
              <a:latin typeface="微软雅黑" panose="020B0503020204020204" pitchFamily="34" charset="-122"/>
              <a:ea typeface="微软雅黑" panose="020B0503020204020204" pitchFamily="34" charset="-122"/>
            </a:rPr>
            <a:t>按照“财产转让”缴纳个税</a:t>
          </a:r>
          <a:endParaRPr lang="zh-CN" altLang="en-US" dirty="0">
            <a:solidFill>
              <a:schemeClr val="dk1"/>
            </a:solidFill>
            <a:latin typeface="微软雅黑" panose="020B0503020204020204" pitchFamily="34" charset="-122"/>
            <a:ea typeface="微软雅黑" panose="020B0503020204020204" pitchFamily="34" charset="-122"/>
          </a:endParaRPr>
        </a:p>
      </dsp:txBody>
      <dsp:txXfrm>
        <a:off x="3941362" y="770091"/>
        <a:ext cx="1510566" cy="1245901"/>
      </dsp:txXfrm>
    </dsp:sp>
    <dsp:sp modelId="{349B9415-9578-416F-AC60-7E17997D7673}">
      <dsp:nvSpPr>
        <dsp:cNvPr id="13" name="圆角矩形 12"/>
        <dsp:cNvSpPr/>
      </dsp:nvSpPr>
      <dsp:spPr bwMode="white">
        <a:xfrm>
          <a:off x="4277043" y="1749013"/>
          <a:ext cx="1342725" cy="533957"/>
        </a:xfrm>
        <a:prstGeom prst="roundRect">
          <a:avLst>
            <a:gd name="adj" fmla="val 10000"/>
          </a:avLst>
        </a:prstGeom>
      </dsp:spPr>
      <dsp:style>
        <a:lnRef idx="0">
          <a:schemeClr val="lt1"/>
        </a:lnRef>
        <a:fillRef idx="3">
          <a:schemeClr val="accent2">
            <a:hueOff val="4680000"/>
            <a:satOff val="-5881"/>
            <a:lumOff val="1176"/>
            <a:alpha val="100000"/>
          </a:schemeClr>
        </a:fillRef>
        <a:effectRef idx="3">
          <a:scrgbClr r="0" g="0" b="0"/>
        </a:effectRef>
        <a:fontRef idx="minor">
          <a:schemeClr val="lt1"/>
        </a:fontRef>
      </dsp:style>
      <dsp:txBody>
        <a:bodyPr lIns="45719" tIns="30480" rIns="45719" bIns="30480" anchor="ctr"/>
        <a:lstStyle>
          <a:lvl1pPr algn="ctr">
            <a:defRPr sz="2400"/>
          </a:lvl1pPr>
          <a:lvl2pPr marL="171450" indent="-171450" algn="ctr">
            <a:defRPr sz="1800"/>
          </a:lvl2pPr>
          <a:lvl3pPr marL="342900" indent="-171450" algn="ctr">
            <a:defRPr sz="1800"/>
          </a:lvl3pPr>
          <a:lvl4pPr marL="514350" indent="-171450" algn="ctr">
            <a:defRPr sz="1800"/>
          </a:lvl4pPr>
          <a:lvl5pPr marL="685800" indent="-171450" algn="ctr">
            <a:defRPr sz="1800"/>
          </a:lvl5pPr>
          <a:lvl6pPr marL="857250" indent="-171450" algn="ctr">
            <a:defRPr sz="1800"/>
          </a:lvl6pPr>
          <a:lvl7pPr marL="1028700" indent="-171450" algn="ctr">
            <a:defRPr sz="1800"/>
          </a:lvl7pPr>
          <a:lvl8pPr marL="1200150" indent="-171450" algn="ctr">
            <a:defRPr sz="1800"/>
          </a:lvl8pPr>
          <a:lvl9pPr marL="1371600" indent="-171450" algn="ctr">
            <a:defRPr sz="1800"/>
          </a:lvl9pPr>
        </a:lstStyle>
        <a:p>
          <a:pPr lvl="0">
            <a:lnSpc>
              <a:spcPct val="100000"/>
            </a:lnSpc>
            <a:spcBef>
              <a:spcPct val="0"/>
            </a:spcBef>
            <a:spcAft>
              <a:spcPct val="35000"/>
            </a:spcAft>
          </a:pPr>
          <a:r>
            <a:rPr lang="zh-CN" altLang="en-US" dirty="0" smtClean="0">
              <a:latin typeface="微软雅黑" panose="020B0503020204020204" pitchFamily="34" charset="-122"/>
              <a:ea typeface="微软雅黑" panose="020B0503020204020204" pitchFamily="34" charset="-122"/>
            </a:rPr>
            <a:t>转让股权</a:t>
          </a:r>
          <a:endParaRPr lang="zh-CN" altLang="en-US" dirty="0">
            <a:latin typeface="微软雅黑" panose="020B0503020204020204" pitchFamily="34" charset="-122"/>
            <a:ea typeface="微软雅黑" panose="020B0503020204020204" pitchFamily="34" charset="-122"/>
          </a:endParaRPr>
        </a:p>
      </dsp:txBody>
      <dsp:txXfrm>
        <a:off x="4277043" y="1749013"/>
        <a:ext cx="1342725" cy="533957"/>
      </dsp:txXfrm>
    </dsp:sp>
    <dsp:sp modelId="{2B0228D5-3F96-40E1-ABBD-ECD48598C947}">
      <dsp:nvSpPr>
        <dsp:cNvPr id="3" name="矩形 2" hidden="1"/>
        <dsp:cNvSpPr/>
      </dsp:nvSpPr>
      <dsp:spPr>
        <a:xfrm>
          <a:off x="0" y="503112"/>
          <a:ext cx="1678406" cy="1779858"/>
        </a:xfrm>
        <a:prstGeom prst="rect">
          <a:avLst/>
        </a:prstGeom>
      </dsp:spPr>
      <dsp:txXfrm>
        <a:off x="0" y="503112"/>
        <a:ext cx="1678406" cy="1779858"/>
      </dsp:txXfrm>
    </dsp:sp>
    <dsp:sp modelId="{CB3B611E-3C7C-4BE4-B227-49EAC83605D5}">
      <dsp:nvSpPr>
        <dsp:cNvPr id="7" name="矩形 6" hidden="1"/>
        <dsp:cNvSpPr/>
      </dsp:nvSpPr>
      <dsp:spPr>
        <a:xfrm>
          <a:off x="1920329" y="449716"/>
          <a:ext cx="1779111" cy="1886650"/>
        </a:xfrm>
        <a:prstGeom prst="rect">
          <a:avLst/>
        </a:prstGeom>
      </dsp:spPr>
      <dsp:txXfrm>
        <a:off x="1920329" y="449716"/>
        <a:ext cx="1779111" cy="1886650"/>
      </dsp:txXfrm>
    </dsp:sp>
    <dsp:sp modelId="{285BCF62-B5ED-4F05-B89A-C51C144BB3F4}">
      <dsp:nvSpPr>
        <dsp:cNvPr id="11" name="矩形 10" hidden="1"/>
        <dsp:cNvSpPr/>
      </dsp:nvSpPr>
      <dsp:spPr>
        <a:xfrm>
          <a:off x="3941362" y="503112"/>
          <a:ext cx="1678406" cy="1779858"/>
        </a:xfrm>
        <a:prstGeom prst="rect">
          <a:avLst/>
        </a:prstGeom>
      </dsp:spPr>
      <dsp:txXfrm>
        <a:off x="3941362" y="503112"/>
        <a:ext cx="1678406" cy="1779858"/>
      </dsp:txXfrm>
    </dsp:sp>
  </dsp:spTree>
</dsp:drawing>
</file>

<file path=ppt/diagrams/drawing3.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7072362" cy="3286148"/>
        <a:chOff x="0" y="0"/>
        <a:chExt cx="7072362" cy="3286148"/>
      </a:xfrm>
    </dsp:grpSpPr>
    <dsp:sp modelId="{EA2F532E-5463-4A21-BB48-F82F7E71B1A0}">
      <dsp:nvSpPr>
        <dsp:cNvPr id="3" name="圆角矩形 2"/>
        <dsp:cNvSpPr/>
      </dsp:nvSpPr>
      <dsp:spPr bwMode="white">
        <a:xfrm>
          <a:off x="0" y="18427"/>
          <a:ext cx="1600955" cy="571500"/>
        </a:xfrm>
        <a:prstGeom prst="roundRect">
          <a:avLst>
            <a:gd name="adj" fmla="val 10000"/>
          </a:avLst>
        </a:prstGeom>
      </dsp:spPr>
      <dsp:style>
        <a:lnRef idx="0">
          <a:schemeClr val="lt1"/>
        </a:lnRef>
        <a:fillRef idx="3">
          <a:schemeClr val="accent2">
            <a:hueOff val="0"/>
            <a:satOff val="0"/>
            <a:lumOff val="0"/>
            <a:alpha val="100000"/>
          </a:schemeClr>
        </a:fillRef>
        <a:effectRef idx="3">
          <a:scrgbClr r="0" g="0" b="0"/>
        </a:effectRef>
        <a:fontRef idx="minor">
          <a:schemeClr val="lt1"/>
        </a:fontRef>
      </dsp:style>
      <dsp:txBody>
        <a:bodyPr lIns="99568" tIns="99568" rIns="99568" bIns="53340" anchor="t"/>
        <a:lstStyle>
          <a:lvl1pPr algn="l">
            <a:defRPr sz="1300"/>
          </a:lvl1pPr>
          <a:lvl2pPr marL="57150" indent="-57150" algn="l">
            <a:defRPr sz="1000"/>
          </a:lvl2pPr>
          <a:lvl3pPr marL="114300" indent="-57150" algn="l">
            <a:defRPr sz="1000"/>
          </a:lvl3pPr>
          <a:lvl4pPr marL="171450" indent="-57150" algn="l">
            <a:defRPr sz="1000"/>
          </a:lvl4pPr>
          <a:lvl5pPr marL="228600" indent="-57150" algn="l">
            <a:defRPr sz="1000"/>
          </a:lvl5pPr>
          <a:lvl6pPr marL="285750" indent="-57150" algn="l">
            <a:defRPr sz="1000"/>
          </a:lvl6pPr>
          <a:lvl7pPr marL="342900" indent="-57150" algn="l">
            <a:defRPr sz="1000"/>
          </a:lvl7pPr>
          <a:lvl8pPr marL="400050" indent="-57150" algn="l">
            <a:defRPr sz="1000"/>
          </a:lvl8pPr>
          <a:lvl9pPr marL="457200" indent="-57150" algn="l">
            <a:defRPr sz="1000"/>
          </a:lvl9pPr>
        </a:lstStyle>
        <a:p>
          <a:pPr lvl="0">
            <a:lnSpc>
              <a:spcPct val="100000"/>
            </a:lnSpc>
            <a:spcBef>
              <a:spcPct val="0"/>
            </a:spcBef>
            <a:spcAft>
              <a:spcPct val="35000"/>
            </a:spcAft>
          </a:pPr>
          <a:r>
            <a:rPr lang="zh-CN" altLang="en-US" sz="1400" dirty="0" smtClean="0">
              <a:latin typeface="微软雅黑" panose="020B0503020204020204" pitchFamily="34" charset="-122"/>
              <a:ea typeface="微软雅黑" panose="020B0503020204020204" pitchFamily="34" charset="-122"/>
            </a:rPr>
            <a:t>取得股权</a:t>
          </a:r>
          <a:endParaRPr lang="zh-CN" altLang="en-US" sz="1400" dirty="0">
            <a:latin typeface="微软雅黑" panose="020B0503020204020204" pitchFamily="34" charset="-122"/>
            <a:ea typeface="微软雅黑" panose="020B0503020204020204" pitchFamily="34" charset="-122"/>
          </a:endParaRPr>
        </a:p>
      </dsp:txBody>
      <dsp:txXfrm>
        <a:off x="0" y="18427"/>
        <a:ext cx="1600955" cy="571500"/>
      </dsp:txXfrm>
    </dsp:sp>
    <dsp:sp modelId="{AFD2670C-83CB-4AFE-A1AA-3BB59BE1A997}">
      <dsp:nvSpPr>
        <dsp:cNvPr id="4" name="圆角矩形 3"/>
        <dsp:cNvSpPr/>
      </dsp:nvSpPr>
      <dsp:spPr bwMode="white">
        <a:xfrm>
          <a:off x="327906" y="399427"/>
          <a:ext cx="1600955" cy="2868295"/>
        </a:xfrm>
        <a:prstGeom prst="roundRect">
          <a:avLst>
            <a:gd name="adj" fmla="val 10000"/>
          </a:avLst>
        </a:prstGeom>
      </dsp:spPr>
      <dsp:style>
        <a:lnRef idx="1">
          <a:schemeClr val="accent2">
            <a:hueOff val="0"/>
            <a:satOff val="0"/>
            <a:lumOff val="0"/>
            <a:alpha val="100000"/>
          </a:schemeClr>
        </a:lnRef>
        <a:fillRef idx="1">
          <a:schemeClr val="lt1">
            <a:alpha val="90000"/>
          </a:schemeClr>
        </a:fillRef>
        <a:effectRef idx="2">
          <a:scrgbClr r="0" g="0" b="0"/>
        </a:effectRef>
        <a:fontRef idx="minor"/>
      </dsp:style>
      <dsp:txBody>
        <a:bodyPr lIns="92456" tIns="92456" rIns="92456" bIns="92456" anchor="t"/>
        <a:lstStyle>
          <a:lvl1pPr algn="l">
            <a:defRPr sz="1300"/>
          </a:lvl1pPr>
          <a:lvl2pPr marL="114300" indent="-114300" algn="l">
            <a:defRPr sz="1300"/>
          </a:lvl2pPr>
          <a:lvl3pPr marL="228600" indent="-114300" algn="l">
            <a:defRPr sz="1300"/>
          </a:lvl3pPr>
          <a:lvl4pPr marL="342900" indent="-114300" algn="l">
            <a:defRPr sz="1300"/>
          </a:lvl4pPr>
          <a:lvl5pPr marL="457200" indent="-114300" algn="l">
            <a:defRPr sz="1300"/>
          </a:lvl5pPr>
          <a:lvl6pPr marL="571500" indent="-114300" algn="l">
            <a:defRPr sz="1300"/>
          </a:lvl6pPr>
          <a:lvl7pPr marL="685800" indent="-114300" algn="l">
            <a:defRPr sz="1300"/>
          </a:lvl7pPr>
          <a:lvl8pPr marL="800100" indent="-114300" algn="l">
            <a:defRPr sz="1300"/>
          </a:lvl8pPr>
          <a:lvl9pPr marL="914400" indent="-114300" algn="l">
            <a:defRPr sz="1300"/>
          </a:lvl9pPr>
        </a:lstStyle>
        <a:p>
          <a:pPr lvl="1">
            <a:lnSpc>
              <a:spcPct val="100000"/>
            </a:lnSpc>
            <a:spcBef>
              <a:spcPct val="0"/>
            </a:spcBef>
            <a:spcAft>
              <a:spcPct val="15000"/>
            </a:spcAft>
            <a:buChar char="•"/>
          </a:pPr>
          <a:r>
            <a:rPr lang="zh-CN" altLang="en-US" dirty="0" smtClean="0">
              <a:solidFill>
                <a:schemeClr val="dk1"/>
              </a:solidFill>
              <a:latin typeface="微软雅黑" panose="020B0503020204020204" pitchFamily="34" charset="-122"/>
              <a:ea typeface="微软雅黑" panose="020B0503020204020204" pitchFamily="34" charset="-122"/>
            </a:rPr>
            <a:t>按照“工资、薪金所得”缴纳个税</a:t>
          </a:r>
          <a:endParaRPr lang="zh-CN" altLang="en-US" dirty="0">
            <a:solidFill>
              <a:schemeClr val="dk1"/>
            </a:solidFill>
            <a:latin typeface="微软雅黑" panose="020B0503020204020204" pitchFamily="34" charset="-122"/>
            <a:ea typeface="微软雅黑" panose="020B0503020204020204" pitchFamily="34" charset="-122"/>
          </a:endParaRPr>
        </a:p>
      </dsp:txBody>
      <dsp:txXfrm>
        <a:off x="327906" y="399427"/>
        <a:ext cx="1600955" cy="2868295"/>
      </dsp:txXfrm>
    </dsp:sp>
    <dsp:sp modelId="{30715A57-2788-476B-95BF-064F5BC253BE}">
      <dsp:nvSpPr>
        <dsp:cNvPr id="5" name="右箭头 4"/>
        <dsp:cNvSpPr/>
      </dsp:nvSpPr>
      <dsp:spPr bwMode="white">
        <a:xfrm>
          <a:off x="1829092" y="9631"/>
          <a:ext cx="514522" cy="398591"/>
        </a:xfrm>
        <a:prstGeom prst="rightArrow">
          <a:avLst>
            <a:gd name="adj1" fmla="val 60000"/>
            <a:gd name="adj2" fmla="val 50000"/>
          </a:avLst>
        </a:prstGeom>
      </dsp:spPr>
      <dsp:style>
        <a:lnRef idx="0">
          <a:schemeClr val="lt1"/>
        </a:lnRef>
        <a:fillRef idx="3">
          <a:schemeClr val="accent2">
            <a:hueOff val="0"/>
            <a:satOff val="0"/>
            <a:lumOff val="0"/>
            <a:alpha val="100000"/>
          </a:schemeClr>
        </a:fillRef>
        <a:effectRef idx="3">
          <a:scrgbClr r="0" g="0" b="0"/>
        </a:effectRef>
        <a:fontRef idx="minor">
          <a:schemeClr val="lt1"/>
        </a:fontRef>
      </dsp:style>
      <dsp:txBody>
        <a:bodyPr lIns="0" tIns="0" rIns="0" bIns="0" anchor="ctr"/>
        <a:lstStyle>
          <a:lvl1pPr algn="ctr">
            <a:defRPr sz="1500"/>
          </a:lvl1pPr>
          <a:lvl2pPr marL="114300" indent="-114300" algn="ctr">
            <a:defRPr sz="1200"/>
          </a:lvl2pPr>
          <a:lvl3pPr marL="228600" indent="-114300" algn="ctr">
            <a:defRPr sz="1200"/>
          </a:lvl3pPr>
          <a:lvl4pPr marL="342900" indent="-114300" algn="ctr">
            <a:defRPr sz="1200"/>
          </a:lvl4pPr>
          <a:lvl5pPr marL="457200" indent="-114300" algn="ctr">
            <a:defRPr sz="1200"/>
          </a:lvl5pPr>
          <a:lvl6pPr marL="571500" indent="-114300" algn="ctr">
            <a:defRPr sz="1200"/>
          </a:lvl6pPr>
          <a:lvl7pPr marL="685800" indent="-114300" algn="ctr">
            <a:defRPr sz="1200"/>
          </a:lvl7pPr>
          <a:lvl8pPr marL="800100" indent="-114300" algn="ctr">
            <a:defRPr sz="1200"/>
          </a:lvl8pPr>
          <a:lvl9pPr marL="914400" indent="-114300" algn="ctr">
            <a:defRPr sz="1200"/>
          </a:lvl9pPr>
        </a:lstStyle>
        <a:p>
          <a:pPr lvl="0">
            <a:lnSpc>
              <a:spcPct val="100000"/>
            </a:lnSpc>
            <a:spcBef>
              <a:spcPct val="0"/>
            </a:spcBef>
            <a:spcAft>
              <a:spcPct val="35000"/>
            </a:spcAft>
          </a:pPr>
          <a:endParaRPr lang="zh-CN" altLang="en-US"/>
        </a:p>
      </dsp:txBody>
      <dsp:txXfrm>
        <a:off x="1829092" y="9631"/>
        <a:ext cx="514522" cy="398591"/>
      </dsp:txXfrm>
    </dsp:sp>
    <dsp:sp modelId="{2B45028C-9C78-4FDD-A539-9B5CA73CF41B}">
      <dsp:nvSpPr>
        <dsp:cNvPr id="6" name="圆角矩形 5"/>
        <dsp:cNvSpPr/>
      </dsp:nvSpPr>
      <dsp:spPr bwMode="white">
        <a:xfrm>
          <a:off x="2571750" y="18427"/>
          <a:ext cx="1600955" cy="571500"/>
        </a:xfrm>
        <a:prstGeom prst="roundRect">
          <a:avLst>
            <a:gd name="adj" fmla="val 10000"/>
          </a:avLst>
        </a:prstGeom>
      </dsp:spPr>
      <dsp:style>
        <a:lnRef idx="0">
          <a:schemeClr val="lt1"/>
        </a:lnRef>
        <a:fillRef idx="3">
          <a:schemeClr val="accent2">
            <a:hueOff val="2340000"/>
            <a:satOff val="-2940"/>
            <a:lumOff val="588"/>
            <a:alpha val="100000"/>
          </a:schemeClr>
        </a:fillRef>
        <a:effectRef idx="3">
          <a:scrgbClr r="0" g="0" b="0"/>
        </a:effectRef>
        <a:fontRef idx="minor">
          <a:schemeClr val="lt1"/>
        </a:fontRef>
      </dsp:style>
      <dsp:txBody>
        <a:bodyPr lIns="99568" tIns="99568" rIns="99568" bIns="53340" anchor="t"/>
        <a:lstStyle>
          <a:lvl1pPr algn="l">
            <a:defRPr sz="1300"/>
          </a:lvl1pPr>
          <a:lvl2pPr marL="57150" indent="-57150" algn="l">
            <a:defRPr sz="1000"/>
          </a:lvl2pPr>
          <a:lvl3pPr marL="114300" indent="-57150" algn="l">
            <a:defRPr sz="1000"/>
          </a:lvl3pPr>
          <a:lvl4pPr marL="171450" indent="-57150" algn="l">
            <a:defRPr sz="1000"/>
          </a:lvl4pPr>
          <a:lvl5pPr marL="228600" indent="-57150" algn="l">
            <a:defRPr sz="1000"/>
          </a:lvl5pPr>
          <a:lvl6pPr marL="285750" indent="-57150" algn="l">
            <a:defRPr sz="1000"/>
          </a:lvl6pPr>
          <a:lvl7pPr marL="342900" indent="-57150" algn="l">
            <a:defRPr sz="1000"/>
          </a:lvl7pPr>
          <a:lvl8pPr marL="400050" indent="-57150" algn="l">
            <a:defRPr sz="1000"/>
          </a:lvl8pPr>
          <a:lvl9pPr marL="457200" indent="-57150" algn="l">
            <a:defRPr sz="1000"/>
          </a:lvl9pPr>
        </a:lstStyle>
        <a:p>
          <a:pPr lvl="0">
            <a:lnSpc>
              <a:spcPct val="100000"/>
            </a:lnSpc>
            <a:spcBef>
              <a:spcPct val="0"/>
            </a:spcBef>
            <a:spcAft>
              <a:spcPct val="35000"/>
            </a:spcAft>
          </a:pPr>
          <a:r>
            <a:rPr lang="zh-CN" altLang="en-US" sz="1400" dirty="0" smtClean="0">
              <a:latin typeface="微软雅黑" panose="020B0503020204020204" pitchFamily="34" charset="-122"/>
              <a:ea typeface="微软雅黑" panose="020B0503020204020204" pitchFamily="34" charset="-122"/>
            </a:rPr>
            <a:t>转让股权</a:t>
          </a:r>
          <a:endParaRPr lang="zh-CN" altLang="en-US" sz="1400" dirty="0">
            <a:latin typeface="微软雅黑" panose="020B0503020204020204" pitchFamily="34" charset="-122"/>
            <a:ea typeface="微软雅黑" panose="020B0503020204020204" pitchFamily="34" charset="-122"/>
          </a:endParaRPr>
        </a:p>
      </dsp:txBody>
      <dsp:txXfrm>
        <a:off x="2571750" y="18427"/>
        <a:ext cx="1600955" cy="571500"/>
      </dsp:txXfrm>
    </dsp:sp>
    <dsp:sp modelId="{2BAE7C44-9FC5-4F96-8806-86AA5CF0C477}">
      <dsp:nvSpPr>
        <dsp:cNvPr id="7" name="圆角矩形 6"/>
        <dsp:cNvSpPr/>
      </dsp:nvSpPr>
      <dsp:spPr bwMode="white">
        <a:xfrm>
          <a:off x="2899657" y="399427"/>
          <a:ext cx="1600955" cy="2868295"/>
        </a:xfrm>
        <a:prstGeom prst="roundRect">
          <a:avLst>
            <a:gd name="adj" fmla="val 10000"/>
          </a:avLst>
        </a:prstGeom>
      </dsp:spPr>
      <dsp:style>
        <a:lnRef idx="1">
          <a:schemeClr val="accent2">
            <a:hueOff val="2340000"/>
            <a:satOff val="-2940"/>
            <a:lumOff val="588"/>
            <a:alpha val="100000"/>
          </a:schemeClr>
        </a:lnRef>
        <a:fillRef idx="1">
          <a:schemeClr val="lt1">
            <a:alpha val="90000"/>
          </a:schemeClr>
        </a:fillRef>
        <a:effectRef idx="2">
          <a:scrgbClr r="0" g="0" b="0"/>
        </a:effectRef>
        <a:fontRef idx="minor"/>
      </dsp:style>
      <dsp:txBody>
        <a:bodyPr lIns="92456" tIns="92456" rIns="92456" bIns="92456" anchor="t"/>
        <a:lstStyle>
          <a:lvl1pPr algn="l">
            <a:defRPr sz="1300"/>
          </a:lvl1pPr>
          <a:lvl2pPr marL="114300" indent="-114300" algn="l">
            <a:defRPr sz="1300"/>
          </a:lvl2pPr>
          <a:lvl3pPr marL="228600" indent="-114300" algn="l">
            <a:defRPr sz="1300"/>
          </a:lvl3pPr>
          <a:lvl4pPr marL="342900" indent="-114300" algn="l">
            <a:defRPr sz="1300"/>
          </a:lvl4pPr>
          <a:lvl5pPr marL="457200" indent="-114300" algn="l">
            <a:defRPr sz="1300"/>
          </a:lvl5pPr>
          <a:lvl6pPr marL="571500" indent="-114300" algn="l">
            <a:defRPr sz="1300"/>
          </a:lvl6pPr>
          <a:lvl7pPr marL="685800" indent="-114300" algn="l">
            <a:defRPr sz="1300"/>
          </a:lvl7pPr>
          <a:lvl8pPr marL="800100" indent="-114300" algn="l">
            <a:defRPr sz="1300"/>
          </a:lvl8pPr>
          <a:lvl9pPr marL="914400" indent="-114300" algn="l">
            <a:defRPr sz="1300"/>
          </a:lvl9pPr>
        </a:lstStyle>
        <a:p>
          <a:pPr lvl="1">
            <a:lnSpc>
              <a:spcPct val="100000"/>
            </a:lnSpc>
            <a:spcBef>
              <a:spcPct val="0"/>
            </a:spcBef>
            <a:spcAft>
              <a:spcPct val="15000"/>
            </a:spcAft>
            <a:buChar char="•"/>
          </a:pPr>
          <a:r>
            <a:rPr lang="zh-CN" altLang="en-US" dirty="0" smtClean="0">
              <a:solidFill>
                <a:schemeClr val="dk1"/>
              </a:solidFill>
              <a:latin typeface="微软雅黑" panose="020B0503020204020204" pitchFamily="34" charset="-122"/>
              <a:ea typeface="微软雅黑" panose="020B0503020204020204" pitchFamily="34" charset="-122"/>
            </a:rPr>
            <a:t>技术人员转让奖励的股权（含奖励股权孳生的送、转股）并取得现金收入的，该现金收入应优先用于缴纳尚未缴清的税款。</a:t>
          </a:r>
          <a:endParaRPr lang="zh-CN" altLang="en-US" dirty="0">
            <a:solidFill>
              <a:schemeClr val="dk1"/>
            </a:solidFill>
            <a:latin typeface="微软雅黑" panose="020B0503020204020204" pitchFamily="34" charset="-122"/>
            <a:ea typeface="微软雅黑" panose="020B0503020204020204" pitchFamily="34" charset="-122"/>
          </a:endParaRPr>
        </a:p>
      </dsp:txBody>
      <dsp:txXfrm>
        <a:off x="2899657" y="399427"/>
        <a:ext cx="1600955" cy="2868295"/>
      </dsp:txXfrm>
    </dsp:sp>
    <dsp:sp modelId="{30B7F52F-15B9-4990-909F-C13427ED6F87}">
      <dsp:nvSpPr>
        <dsp:cNvPr id="8" name="右箭头 7"/>
        <dsp:cNvSpPr/>
      </dsp:nvSpPr>
      <dsp:spPr bwMode="white">
        <a:xfrm>
          <a:off x="4400842" y="9631"/>
          <a:ext cx="514522" cy="398591"/>
        </a:xfrm>
        <a:prstGeom prst="rightArrow">
          <a:avLst>
            <a:gd name="adj1" fmla="val 60000"/>
            <a:gd name="adj2" fmla="val 50000"/>
          </a:avLst>
        </a:prstGeom>
      </dsp:spPr>
      <dsp:style>
        <a:lnRef idx="0">
          <a:schemeClr val="lt1"/>
        </a:lnRef>
        <a:fillRef idx="3">
          <a:schemeClr val="accent2">
            <a:hueOff val="4680000"/>
            <a:satOff val="-5881"/>
            <a:lumOff val="1176"/>
            <a:alpha val="100000"/>
          </a:schemeClr>
        </a:fillRef>
        <a:effectRef idx="3">
          <a:scrgbClr r="0" g="0" b="0"/>
        </a:effectRef>
        <a:fontRef idx="minor">
          <a:schemeClr val="lt1"/>
        </a:fontRef>
      </dsp:style>
      <dsp:txBody>
        <a:bodyPr lIns="0" tIns="0" rIns="0" bIns="0" anchor="ctr"/>
        <a:lstStyle>
          <a:lvl1pPr algn="ctr">
            <a:defRPr sz="1500"/>
          </a:lvl1pPr>
          <a:lvl2pPr marL="114300" indent="-114300" algn="ctr">
            <a:defRPr sz="1200"/>
          </a:lvl2pPr>
          <a:lvl3pPr marL="228600" indent="-114300" algn="ctr">
            <a:defRPr sz="1200"/>
          </a:lvl3pPr>
          <a:lvl4pPr marL="342900" indent="-114300" algn="ctr">
            <a:defRPr sz="1200"/>
          </a:lvl4pPr>
          <a:lvl5pPr marL="457200" indent="-114300" algn="ctr">
            <a:defRPr sz="1200"/>
          </a:lvl5pPr>
          <a:lvl6pPr marL="571500" indent="-114300" algn="ctr">
            <a:defRPr sz="1200"/>
          </a:lvl6pPr>
          <a:lvl7pPr marL="685800" indent="-114300" algn="ctr">
            <a:defRPr sz="1200"/>
          </a:lvl7pPr>
          <a:lvl8pPr marL="800100" indent="-114300" algn="ctr">
            <a:defRPr sz="1200"/>
          </a:lvl8pPr>
          <a:lvl9pPr marL="914400" indent="-114300" algn="ctr">
            <a:defRPr sz="1200"/>
          </a:lvl9pPr>
        </a:lstStyle>
        <a:p>
          <a:pPr lvl="0">
            <a:lnSpc>
              <a:spcPct val="100000"/>
            </a:lnSpc>
            <a:spcBef>
              <a:spcPct val="0"/>
            </a:spcBef>
            <a:spcAft>
              <a:spcPct val="35000"/>
            </a:spcAft>
          </a:pPr>
          <a:endParaRPr lang="zh-CN" altLang="en-US"/>
        </a:p>
      </dsp:txBody>
      <dsp:txXfrm>
        <a:off x="4400842" y="9631"/>
        <a:ext cx="514522" cy="398591"/>
      </dsp:txXfrm>
    </dsp:sp>
    <dsp:sp modelId="{FD9036D6-0FB5-4C4D-98D2-1BBE76A084BA}">
      <dsp:nvSpPr>
        <dsp:cNvPr id="9" name="圆角矩形 8"/>
        <dsp:cNvSpPr/>
      </dsp:nvSpPr>
      <dsp:spPr bwMode="white">
        <a:xfrm>
          <a:off x="5143501" y="18427"/>
          <a:ext cx="1600955" cy="571500"/>
        </a:xfrm>
        <a:prstGeom prst="roundRect">
          <a:avLst>
            <a:gd name="adj" fmla="val 10000"/>
          </a:avLst>
        </a:prstGeom>
      </dsp:spPr>
      <dsp:style>
        <a:lnRef idx="0">
          <a:schemeClr val="lt1"/>
        </a:lnRef>
        <a:fillRef idx="3">
          <a:schemeClr val="accent2">
            <a:hueOff val="4680000"/>
            <a:satOff val="-5881"/>
            <a:lumOff val="1176"/>
            <a:alpha val="100000"/>
          </a:schemeClr>
        </a:fillRef>
        <a:effectRef idx="3">
          <a:scrgbClr r="0" g="0" b="0"/>
        </a:effectRef>
        <a:fontRef idx="minor">
          <a:schemeClr val="lt1"/>
        </a:fontRef>
      </dsp:style>
      <dsp:txBody>
        <a:bodyPr lIns="99568" tIns="99568" rIns="99568" bIns="53340" anchor="t"/>
        <a:lstStyle>
          <a:lvl1pPr algn="l">
            <a:defRPr sz="1300"/>
          </a:lvl1pPr>
          <a:lvl2pPr marL="57150" indent="-57150" algn="l">
            <a:defRPr sz="1000"/>
          </a:lvl2pPr>
          <a:lvl3pPr marL="114300" indent="-57150" algn="l">
            <a:defRPr sz="1000"/>
          </a:lvl3pPr>
          <a:lvl4pPr marL="171450" indent="-57150" algn="l">
            <a:defRPr sz="1000"/>
          </a:lvl4pPr>
          <a:lvl5pPr marL="228600" indent="-57150" algn="l">
            <a:defRPr sz="1000"/>
          </a:lvl5pPr>
          <a:lvl6pPr marL="285750" indent="-57150" algn="l">
            <a:defRPr sz="1000"/>
          </a:lvl6pPr>
          <a:lvl7pPr marL="342900" indent="-57150" algn="l">
            <a:defRPr sz="1000"/>
          </a:lvl7pPr>
          <a:lvl8pPr marL="400050" indent="-57150" algn="l">
            <a:defRPr sz="1000"/>
          </a:lvl8pPr>
          <a:lvl9pPr marL="457200" indent="-57150" algn="l">
            <a:defRPr sz="1000"/>
          </a:lvl9pPr>
        </a:lstStyle>
        <a:p>
          <a:pPr lvl="0">
            <a:lnSpc>
              <a:spcPct val="100000"/>
            </a:lnSpc>
            <a:spcBef>
              <a:spcPct val="0"/>
            </a:spcBef>
            <a:spcAft>
              <a:spcPct val="35000"/>
            </a:spcAft>
          </a:pPr>
          <a:r>
            <a:rPr lang="zh-CN" altLang="en-US" sz="1400" dirty="0" smtClean="0">
              <a:latin typeface="微软雅黑" panose="020B0503020204020204" pitchFamily="34" charset="-122"/>
              <a:ea typeface="微软雅黑" panose="020B0503020204020204" pitchFamily="34" charset="-122"/>
            </a:rPr>
            <a:t>破产豁免</a:t>
          </a:r>
          <a:endParaRPr lang="zh-CN" altLang="en-US" sz="1400" dirty="0">
            <a:latin typeface="微软雅黑" panose="020B0503020204020204" pitchFamily="34" charset="-122"/>
            <a:ea typeface="微软雅黑" panose="020B0503020204020204" pitchFamily="34" charset="-122"/>
          </a:endParaRPr>
        </a:p>
      </dsp:txBody>
      <dsp:txXfrm>
        <a:off x="5143501" y="18427"/>
        <a:ext cx="1600955" cy="571500"/>
      </dsp:txXfrm>
    </dsp:sp>
    <dsp:sp modelId="{D16426CA-BA00-409E-93AC-5FBAF62D3E77}">
      <dsp:nvSpPr>
        <dsp:cNvPr id="10" name="圆角矩形 9"/>
        <dsp:cNvSpPr/>
      </dsp:nvSpPr>
      <dsp:spPr bwMode="white">
        <a:xfrm>
          <a:off x="5471407" y="399427"/>
          <a:ext cx="1600955" cy="2868295"/>
        </a:xfrm>
        <a:prstGeom prst="roundRect">
          <a:avLst>
            <a:gd name="adj" fmla="val 10000"/>
          </a:avLst>
        </a:prstGeom>
      </dsp:spPr>
      <dsp:style>
        <a:lnRef idx="1">
          <a:schemeClr val="accent2">
            <a:hueOff val="4680000"/>
            <a:satOff val="-5881"/>
            <a:lumOff val="1176"/>
            <a:alpha val="100000"/>
          </a:schemeClr>
        </a:lnRef>
        <a:fillRef idx="1">
          <a:schemeClr val="lt1">
            <a:alpha val="90000"/>
          </a:schemeClr>
        </a:fillRef>
        <a:effectRef idx="2">
          <a:scrgbClr r="0" g="0" b="0"/>
        </a:effectRef>
        <a:fontRef idx="minor"/>
      </dsp:style>
      <dsp:txBody>
        <a:bodyPr lIns="92456" tIns="92456" rIns="92456" bIns="92456" anchor="t"/>
        <a:lstStyle>
          <a:lvl1pPr algn="l">
            <a:defRPr sz="1300"/>
          </a:lvl1pPr>
          <a:lvl2pPr marL="114300" indent="-114300" algn="l">
            <a:defRPr sz="1300"/>
          </a:lvl2pPr>
          <a:lvl3pPr marL="228600" indent="-114300" algn="l">
            <a:defRPr sz="1300"/>
          </a:lvl3pPr>
          <a:lvl4pPr marL="342900" indent="-114300" algn="l">
            <a:defRPr sz="1300"/>
          </a:lvl4pPr>
          <a:lvl5pPr marL="457200" indent="-114300" algn="l">
            <a:defRPr sz="1300"/>
          </a:lvl5pPr>
          <a:lvl6pPr marL="571500" indent="-114300" algn="l">
            <a:defRPr sz="1300"/>
          </a:lvl6pPr>
          <a:lvl7pPr marL="685800" indent="-114300" algn="l">
            <a:defRPr sz="1300"/>
          </a:lvl7pPr>
          <a:lvl8pPr marL="800100" indent="-114300" algn="l">
            <a:defRPr sz="1300"/>
          </a:lvl8pPr>
          <a:lvl9pPr marL="914400" indent="-114300" algn="l">
            <a:defRPr sz="1300"/>
          </a:lvl9pPr>
        </a:lstStyle>
        <a:p>
          <a:pPr lvl="1">
            <a:lnSpc>
              <a:spcPct val="100000"/>
            </a:lnSpc>
            <a:spcBef>
              <a:spcPct val="0"/>
            </a:spcBef>
            <a:spcAft>
              <a:spcPct val="15000"/>
            </a:spcAft>
            <a:buChar char="•"/>
          </a:pPr>
          <a:r>
            <a:rPr lang="zh-CN" dirty="0" smtClean="0">
              <a:solidFill>
                <a:schemeClr val="dk1"/>
              </a:solidFill>
              <a:latin typeface="微软雅黑" panose="020B0503020204020204" pitchFamily="34" charset="-122"/>
              <a:ea typeface="微软雅黑" panose="020B0503020204020204" pitchFamily="34" charset="-122"/>
            </a:rPr>
            <a:t>技术人员在转让奖励的股权之前企业依法宣告破产，技术人员进行相关权益处置后没有取得收益或资产，或取得的收益和资产不足以缴纳其取得股权尚未缴纳的应纳税款的部分，税务机关可不予追征。</a:t>
          </a:r>
          <a:endParaRPr lang="zh-CN" altLang="en-US" dirty="0">
            <a:solidFill>
              <a:schemeClr val="dk1"/>
            </a:solidFill>
            <a:latin typeface="微软雅黑" panose="020B0503020204020204" pitchFamily="34" charset="-122"/>
            <a:ea typeface="微软雅黑" panose="020B0503020204020204" pitchFamily="34" charset="-122"/>
          </a:endParaRPr>
        </a:p>
      </dsp:txBody>
      <dsp:txXfrm>
        <a:off x="5471407" y="399427"/>
        <a:ext cx="1600955" cy="2868295"/>
      </dsp:txXfrm>
    </dsp:sp>
  </dsp:spTree>
</dsp:drawing>
</file>

<file path=ppt/diagrams/drawing4.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8072494" cy="3706810"/>
        <a:chOff x="0" y="0"/>
        <a:chExt cx="8072494" cy="3706810"/>
      </a:xfrm>
    </dsp:grpSpPr>
    <dsp:sp modelId="{3820D854-0C15-48B9-BD23-E9881CC71A01}">
      <dsp:nvSpPr>
        <dsp:cNvPr id="4" name="同侧圆角矩形 3"/>
        <dsp:cNvSpPr/>
      </dsp:nvSpPr>
      <dsp:spPr bwMode="white">
        <a:xfrm rot="5400000">
          <a:off x="3474581" y="-2377916"/>
          <a:ext cx="2219997" cy="6975829"/>
        </a:xfrm>
        <a:prstGeom prst="round2SameRect">
          <a:avLst/>
        </a:prstGeom>
      </dsp:spPr>
      <dsp:style>
        <a:lnRef idx="2">
          <a:schemeClr val="accent1">
            <a:alpha val="90000"/>
            <a:tint val="40000"/>
          </a:schemeClr>
        </a:lnRef>
        <a:fillRef idx="1">
          <a:schemeClr val="accent1">
            <a:alpha val="90000"/>
            <a:tint val="40000"/>
          </a:schemeClr>
        </a:fillRef>
        <a:effectRef idx="0">
          <a:scrgbClr r="0" g="0" b="0"/>
        </a:effectRef>
        <a:fontRef idx="minor"/>
      </dsp:style>
      <dsp:txBody>
        <a:bodyPr rot="-5400000" vert="horz" wrap="square" lIns="45719" tIns="22859" rIns="45719" bIns="22859" anchor="ctr"/>
        <a:lstStyle>
          <a:lvl1pPr algn="l">
            <a:defRPr sz="1500"/>
          </a:lvl1pPr>
          <a:lvl2pPr marL="114300" indent="-114300" algn="l">
            <a:defRPr sz="1500"/>
          </a:lvl2pPr>
          <a:lvl3pPr marL="228600" indent="-114300" algn="l">
            <a:defRPr sz="1500"/>
          </a:lvl3pPr>
          <a:lvl4pPr marL="342900" indent="-114300" algn="l">
            <a:defRPr sz="1500"/>
          </a:lvl4pPr>
          <a:lvl5pPr marL="457200" indent="-114300" algn="l">
            <a:defRPr sz="1500"/>
          </a:lvl5pPr>
          <a:lvl6pPr marL="571500" indent="-114300" algn="l">
            <a:defRPr sz="1500"/>
          </a:lvl6pPr>
          <a:lvl7pPr marL="685800" indent="-114300" algn="l">
            <a:defRPr sz="1500"/>
          </a:lvl7pPr>
          <a:lvl8pPr marL="800100" indent="-114300" algn="l">
            <a:defRPr sz="1500"/>
          </a:lvl8pPr>
          <a:lvl9pPr marL="914400" indent="-114300" algn="l">
            <a:defRPr sz="1500"/>
          </a:lvl9pPr>
        </a:lstStyle>
        <a:p>
          <a:pPr marL="114300" lvl="1" indent="-114300">
            <a:lnSpc>
              <a:spcPct val="100000"/>
            </a:lnSpc>
            <a:spcBef>
              <a:spcPct val="0"/>
            </a:spcBef>
            <a:spcAft>
              <a:spcPct val="15000"/>
            </a:spcAft>
            <a:buChar char="•"/>
          </a:pPr>
          <a:r>
            <a:rPr lang="zh-CN" altLang="en-US" sz="1200" dirty="0" smtClean="0">
              <a:solidFill>
                <a:schemeClr val="dk1"/>
              </a:solidFill>
              <a:latin typeface="微软雅黑" panose="020B0503020204020204" pitchFamily="34" charset="-122"/>
              <a:ea typeface="微软雅黑" panose="020B0503020204020204" pitchFamily="34" charset="-122"/>
            </a:rPr>
            <a:t>指经</a:t>
          </a:r>
          <a:r>
            <a:rPr lang="zh-CN" altLang="en-US" sz="1200" dirty="0" smtClean="0">
              <a:solidFill>
                <a:srgbClr val="0000FF"/>
              </a:solidFill>
              <a:latin typeface="微软雅黑" panose="020B0503020204020204" pitchFamily="34" charset="-122"/>
              <a:ea typeface="微软雅黑" panose="020B0503020204020204" pitchFamily="34" charset="-122"/>
            </a:rPr>
            <a:t>公司董事会和股东大会决议批准</a:t>
          </a:r>
          <a:r>
            <a:rPr lang="zh-CN" altLang="en-US" sz="1200" dirty="0" smtClean="0">
              <a:solidFill>
                <a:schemeClr val="dk1"/>
              </a:solidFill>
              <a:latin typeface="微软雅黑" panose="020B0503020204020204" pitchFamily="34" charset="-122"/>
              <a:ea typeface="微软雅黑" panose="020B0503020204020204" pitchFamily="34" charset="-122"/>
            </a:rPr>
            <a:t>获得股权奖励的以下</a:t>
          </a:r>
          <a:r>
            <a:rPr lang="zh-CN" altLang="en-US" sz="1200" dirty="0" smtClean="0">
              <a:solidFill>
                <a:srgbClr val="0000FF"/>
              </a:solidFill>
              <a:latin typeface="微软雅黑" panose="020B0503020204020204" pitchFamily="34" charset="-122"/>
              <a:ea typeface="微软雅黑" panose="020B0503020204020204" pitchFamily="34" charset="-122"/>
            </a:rPr>
            <a:t>两类人员</a:t>
          </a:r>
          <a:r>
            <a:rPr lang="zh-CN" altLang="en-US" sz="1200" dirty="0" smtClean="0">
              <a:solidFill>
                <a:schemeClr val="dk1"/>
              </a:solidFill>
              <a:latin typeface="微软雅黑" panose="020B0503020204020204" pitchFamily="34" charset="-122"/>
              <a:ea typeface="微软雅黑" panose="020B0503020204020204" pitchFamily="34" charset="-122"/>
            </a:rPr>
            <a:t>：</a:t>
          </a:r>
          <a:endParaRPr lang="zh-CN" altLang="en-US" sz="1200" dirty="0">
            <a:solidFill>
              <a:schemeClr val="dk1"/>
            </a:solidFill>
            <a:latin typeface="微软雅黑" panose="020B0503020204020204" pitchFamily="34" charset="-122"/>
            <a:ea typeface="微软雅黑" panose="020B0503020204020204" pitchFamily="34" charset="-122"/>
          </a:endParaRPr>
        </a:p>
        <a:p>
          <a:pPr marL="114300" lvl="1" indent="-114300">
            <a:lnSpc>
              <a:spcPct val="100000"/>
            </a:lnSpc>
            <a:spcBef>
              <a:spcPct val="0"/>
            </a:spcBef>
            <a:spcAft>
              <a:spcPct val="15000"/>
            </a:spcAft>
            <a:buChar char="•"/>
          </a:pPr>
          <a:r>
            <a:rPr lang="en-US" altLang="zh-CN" sz="1200" dirty="0" smtClean="0">
              <a:solidFill>
                <a:schemeClr val="dk1"/>
              </a:solidFill>
              <a:latin typeface="微软雅黑" panose="020B0503020204020204" pitchFamily="34" charset="-122"/>
              <a:ea typeface="微软雅黑" panose="020B0503020204020204" pitchFamily="34" charset="-122"/>
            </a:rPr>
            <a:t>1. </a:t>
          </a:r>
          <a:r>
            <a:rPr lang="zh-CN" sz="1200" dirty="0" smtClean="0">
              <a:solidFill>
                <a:schemeClr val="dk1"/>
              </a:solidFill>
              <a:latin typeface="微软雅黑" panose="020B0503020204020204" pitchFamily="34" charset="-122"/>
              <a:ea typeface="微软雅黑" panose="020B0503020204020204" pitchFamily="34" charset="-122"/>
            </a:rPr>
            <a:t>对企业科技成果研发和产业化作出突出贡献的</a:t>
          </a:r>
          <a:r>
            <a:rPr lang="zh-CN" sz="1200" dirty="0" smtClean="0">
              <a:solidFill>
                <a:srgbClr val="0000FF"/>
              </a:solidFill>
              <a:latin typeface="微软雅黑" panose="020B0503020204020204" pitchFamily="34" charset="-122"/>
              <a:ea typeface="微软雅黑" panose="020B0503020204020204" pitchFamily="34" charset="-122"/>
            </a:rPr>
            <a:t>技术人员，</a:t>
          </a:r>
          <a:r>
            <a:rPr lang="zh-CN" sz="1200" dirty="0" smtClean="0">
              <a:solidFill>
                <a:schemeClr val="dk1"/>
              </a:solidFill>
              <a:latin typeface="微软雅黑" panose="020B0503020204020204" pitchFamily="34" charset="-122"/>
              <a:ea typeface="微软雅黑" panose="020B0503020204020204" pitchFamily="34" charset="-122"/>
            </a:rPr>
            <a:t>包括企业内关键职务科技成果的主要完成人、重大开发项目的负责人、对主导产品或者核心技术、工艺流程作出重大创新或者改进的主要技术人员。</a:t>
          </a:r>
          <a:endParaRPr lang="zh-CN" sz="1200" dirty="0">
            <a:solidFill>
              <a:schemeClr val="dk1"/>
            </a:solidFill>
            <a:latin typeface="微软雅黑" panose="020B0503020204020204" pitchFamily="34" charset="-122"/>
            <a:ea typeface="微软雅黑" panose="020B0503020204020204" pitchFamily="34" charset="-122"/>
          </a:endParaRPr>
        </a:p>
        <a:p>
          <a:pPr marL="114300" lvl="1" indent="-114300">
            <a:lnSpc>
              <a:spcPct val="100000"/>
            </a:lnSpc>
            <a:spcBef>
              <a:spcPct val="0"/>
            </a:spcBef>
            <a:spcAft>
              <a:spcPct val="15000"/>
            </a:spcAft>
            <a:buChar char="•"/>
          </a:pPr>
          <a:r>
            <a:rPr lang="en-US" altLang="zh-CN" sz="1200" dirty="0" smtClean="0">
              <a:solidFill>
                <a:schemeClr val="dk1"/>
              </a:solidFill>
              <a:latin typeface="微软雅黑" panose="020B0503020204020204" pitchFamily="34" charset="-122"/>
              <a:ea typeface="微软雅黑" panose="020B0503020204020204" pitchFamily="34" charset="-122"/>
            </a:rPr>
            <a:t>2. </a:t>
          </a:r>
          <a:r>
            <a:rPr lang="zh-CN" sz="1200" dirty="0" smtClean="0">
              <a:solidFill>
                <a:schemeClr val="dk1"/>
              </a:solidFill>
              <a:latin typeface="微软雅黑" panose="020B0503020204020204" pitchFamily="34" charset="-122"/>
              <a:ea typeface="微软雅黑" panose="020B0503020204020204" pitchFamily="34" charset="-122"/>
            </a:rPr>
            <a:t>对企业发展作出突出贡献的</a:t>
          </a:r>
          <a:r>
            <a:rPr lang="zh-CN" sz="1200" dirty="0" smtClean="0">
              <a:solidFill>
                <a:srgbClr val="0000FF"/>
              </a:solidFill>
              <a:latin typeface="微软雅黑" panose="020B0503020204020204" pitchFamily="34" charset="-122"/>
              <a:ea typeface="微软雅黑" panose="020B0503020204020204" pitchFamily="34" charset="-122"/>
            </a:rPr>
            <a:t>经营管理人员</a:t>
          </a:r>
          <a:r>
            <a:rPr lang="zh-CN" sz="1200" dirty="0" smtClean="0">
              <a:solidFill>
                <a:schemeClr val="dk1"/>
              </a:solidFill>
              <a:latin typeface="微软雅黑" panose="020B0503020204020204" pitchFamily="34" charset="-122"/>
              <a:ea typeface="微软雅黑" panose="020B0503020204020204" pitchFamily="34" charset="-122"/>
            </a:rPr>
            <a:t>，包括主持企业全面生产经营工作的高级管理人员，负责企业主要产品（服务）生产经营合计占主营业务收入（或者主营业务利润）50%以上的中、高级经营管理人员。</a:t>
          </a:r>
          <a:endParaRPr lang="zh-CN" sz="1200" dirty="0">
            <a:solidFill>
              <a:schemeClr val="dk1"/>
            </a:solidFill>
            <a:latin typeface="微软雅黑" panose="020B0503020204020204" pitchFamily="34" charset="-122"/>
            <a:ea typeface="微软雅黑" panose="020B0503020204020204" pitchFamily="34" charset="-122"/>
          </a:endParaRPr>
        </a:p>
        <a:p>
          <a:pPr marL="114300" lvl="1" indent="-114300">
            <a:lnSpc>
              <a:spcPct val="100000"/>
            </a:lnSpc>
            <a:spcBef>
              <a:spcPct val="0"/>
            </a:spcBef>
            <a:spcAft>
              <a:spcPct val="15000"/>
            </a:spcAft>
            <a:buChar char="•"/>
          </a:pPr>
          <a:r>
            <a:rPr lang="zh-CN" altLang="en-US" sz="1200" dirty="0" smtClean="0">
              <a:solidFill>
                <a:schemeClr val="dk1"/>
              </a:solidFill>
              <a:latin typeface="微软雅黑" panose="020B0503020204020204" pitchFamily="34" charset="-122"/>
              <a:ea typeface="微软雅黑" panose="020B0503020204020204" pitchFamily="34" charset="-122"/>
            </a:rPr>
            <a:t>企业</a:t>
          </a:r>
          <a:r>
            <a:rPr lang="zh-CN" altLang="en-US" sz="1200" dirty="0" smtClean="0">
              <a:solidFill>
                <a:srgbClr val="0000FF"/>
              </a:solidFill>
              <a:latin typeface="微软雅黑" panose="020B0503020204020204" pitchFamily="34" charset="-122"/>
              <a:ea typeface="微软雅黑" panose="020B0503020204020204" pitchFamily="34" charset="-122"/>
            </a:rPr>
            <a:t>面向全体员工</a:t>
          </a:r>
          <a:r>
            <a:rPr lang="zh-CN" altLang="en-US" sz="1200" dirty="0" smtClean="0">
              <a:solidFill>
                <a:schemeClr val="dk1"/>
              </a:solidFill>
              <a:latin typeface="微软雅黑" panose="020B0503020204020204" pitchFamily="34" charset="-122"/>
              <a:ea typeface="微软雅黑" panose="020B0503020204020204" pitchFamily="34" charset="-122"/>
            </a:rPr>
            <a:t>实施的股权奖励，不得按财税</a:t>
          </a:r>
          <a:r>
            <a:rPr lang="en-US" altLang="zh-CN" sz="1200" dirty="0" smtClean="0">
              <a:solidFill>
                <a:schemeClr val="dk1"/>
              </a:solidFill>
              <a:latin typeface="微软雅黑" panose="020B0503020204020204" pitchFamily="34" charset="-122"/>
              <a:ea typeface="微软雅黑" panose="020B0503020204020204" pitchFamily="34" charset="-122"/>
            </a:rPr>
            <a:t>〔2015〕116</a:t>
          </a:r>
          <a:r>
            <a:rPr lang="zh-CN" altLang="en-US" sz="1200" dirty="0" smtClean="0">
              <a:solidFill>
                <a:schemeClr val="dk1"/>
              </a:solidFill>
              <a:latin typeface="微软雅黑" panose="020B0503020204020204" pitchFamily="34" charset="-122"/>
              <a:ea typeface="微软雅黑" panose="020B0503020204020204" pitchFamily="34" charset="-122"/>
            </a:rPr>
            <a:t>号文规定的分期缴税政策执行。</a:t>
          </a:r>
          <a:endParaRPr lang="zh-CN" altLang="en-US" sz="1200" dirty="0">
            <a:solidFill>
              <a:schemeClr val="dk1"/>
            </a:solidFill>
            <a:latin typeface="微软雅黑" panose="020B0503020204020204" pitchFamily="34" charset="-122"/>
            <a:ea typeface="微软雅黑" panose="020B0503020204020204" pitchFamily="34" charset="-122"/>
          </a:endParaRPr>
        </a:p>
      </dsp:txBody>
      <dsp:txXfrm rot="5400000">
        <a:off x="3474581" y="-2377916"/>
        <a:ext cx="2219997" cy="6975829"/>
      </dsp:txXfrm>
    </dsp:sp>
    <dsp:sp modelId="{5824A367-E0A2-43FD-9EAB-75BFF8B389CB}">
      <dsp:nvSpPr>
        <dsp:cNvPr id="3" name="圆角矩形 2"/>
        <dsp:cNvSpPr/>
      </dsp:nvSpPr>
      <dsp:spPr bwMode="white">
        <a:xfrm>
          <a:off x="0" y="47437"/>
          <a:ext cx="1096665" cy="2125122"/>
        </a:xfrm>
        <a:prstGeom prst="roundRect">
          <a:avLst/>
        </a:prstGeom>
      </dsp:spPr>
      <dsp:style>
        <a:lnRef idx="2">
          <a:schemeClr val="lt1"/>
        </a:lnRef>
        <a:fillRef idx="1">
          <a:schemeClr val="accent1"/>
        </a:fillRef>
        <a:effectRef idx="0">
          <a:scrgbClr r="0" g="0" b="0"/>
        </a:effectRef>
        <a:fontRef idx="minor">
          <a:schemeClr val="lt1"/>
        </a:fontRef>
      </dsp:style>
      <dsp:txBody>
        <a:bodyPr lIns="60960" tIns="30480" rIns="60960" bIns="304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600" b="1" dirty="0" smtClean="0">
              <a:latin typeface="微软雅黑" panose="020B0503020204020204" pitchFamily="34" charset="-122"/>
              <a:ea typeface="微软雅黑" panose="020B0503020204020204" pitchFamily="34" charset="-122"/>
            </a:rPr>
            <a:t>相关技术人员</a:t>
          </a:r>
          <a:endParaRPr lang="zh-CN" altLang="en-US" sz="1600" dirty="0">
            <a:latin typeface="微软雅黑" panose="020B0503020204020204" pitchFamily="34" charset="-122"/>
            <a:ea typeface="微软雅黑" panose="020B0503020204020204" pitchFamily="34" charset="-122"/>
          </a:endParaRPr>
        </a:p>
      </dsp:txBody>
      <dsp:txXfrm>
        <a:off x="0" y="47437"/>
        <a:ext cx="1096665" cy="2125122"/>
      </dsp:txXfrm>
    </dsp:sp>
    <dsp:sp modelId="{BF0B3171-0DF3-4F88-987A-83AFBE0B16AA}">
      <dsp:nvSpPr>
        <dsp:cNvPr id="6" name="同侧圆角矩形 5"/>
        <dsp:cNvSpPr/>
      </dsp:nvSpPr>
      <dsp:spPr bwMode="white">
        <a:xfrm rot="5400000">
          <a:off x="4313308" y="-842007"/>
          <a:ext cx="542542" cy="6975829"/>
        </a:xfrm>
        <a:prstGeom prst="round2SameRect">
          <a:avLst/>
        </a:prstGeom>
      </dsp:spPr>
      <dsp:style>
        <a:lnRef idx="2">
          <a:schemeClr val="accent1">
            <a:alpha val="90000"/>
            <a:tint val="40000"/>
          </a:schemeClr>
        </a:lnRef>
        <a:fillRef idx="1">
          <a:schemeClr val="accent1">
            <a:alpha val="90000"/>
            <a:tint val="40000"/>
          </a:schemeClr>
        </a:fillRef>
        <a:effectRef idx="0">
          <a:scrgbClr r="0" g="0" b="0"/>
        </a:effectRef>
        <a:fontRef idx="minor"/>
      </dsp:style>
      <dsp:txBody>
        <a:bodyPr rot="-5400000" lIns="57150" tIns="28575" rIns="57150" bIns="28575" anchor="ctr"/>
        <a:lstStyle>
          <a:lvl1pPr algn="l">
            <a:defRPr sz="1500"/>
          </a:lvl1pPr>
          <a:lvl2pPr marL="114300" indent="-114300" algn="l">
            <a:defRPr sz="1500"/>
          </a:lvl2pPr>
          <a:lvl3pPr marL="228600" indent="-114300" algn="l">
            <a:defRPr sz="1500"/>
          </a:lvl3pPr>
          <a:lvl4pPr marL="342900" indent="-114300" algn="l">
            <a:defRPr sz="1500"/>
          </a:lvl4pPr>
          <a:lvl5pPr marL="457200" indent="-114300" algn="l">
            <a:defRPr sz="1500"/>
          </a:lvl5pPr>
          <a:lvl6pPr marL="571500" indent="-114300" algn="l">
            <a:defRPr sz="1500"/>
          </a:lvl6pPr>
          <a:lvl7pPr marL="685800" indent="-114300" algn="l">
            <a:defRPr sz="1500"/>
          </a:lvl7pPr>
          <a:lvl8pPr marL="800100" indent="-114300" algn="l">
            <a:defRPr sz="1500"/>
          </a:lvl8pPr>
          <a:lvl9pPr marL="914400" indent="-114300" algn="l">
            <a:defRPr sz="1500"/>
          </a:lvl9pPr>
        </a:lstStyle>
        <a:p>
          <a:pPr lvl="1">
            <a:lnSpc>
              <a:spcPct val="100000"/>
            </a:lnSpc>
            <a:spcBef>
              <a:spcPct val="0"/>
            </a:spcBef>
            <a:spcAft>
              <a:spcPct val="15000"/>
            </a:spcAft>
            <a:buChar char="•"/>
          </a:pPr>
          <a:r>
            <a:rPr lang="zh-CN" dirty="0" smtClean="0">
              <a:solidFill>
                <a:schemeClr val="dk1"/>
              </a:solidFill>
              <a:latin typeface="微软雅黑" panose="020B0503020204020204" pitchFamily="34" charset="-122"/>
              <a:ea typeface="微软雅黑" panose="020B0503020204020204" pitchFamily="34" charset="-122"/>
            </a:rPr>
            <a:t>是指企业无偿授予相关技术人员一定份额的股权或一定数量的股份。</a:t>
          </a:r>
          <a:endParaRPr lang="zh-CN" dirty="0">
            <a:solidFill>
              <a:schemeClr val="dk1"/>
            </a:solidFill>
            <a:latin typeface="微软雅黑" panose="020B0503020204020204" pitchFamily="34" charset="-122"/>
            <a:ea typeface="微软雅黑" panose="020B0503020204020204" pitchFamily="34" charset="-122"/>
          </a:endParaRPr>
        </a:p>
      </dsp:txBody>
      <dsp:txXfrm rot="5400000">
        <a:off x="4313308" y="-842007"/>
        <a:ext cx="542542" cy="6975829"/>
      </dsp:txXfrm>
    </dsp:sp>
    <dsp:sp modelId="{6F7DC658-816F-4983-98C8-D0BA8F91D675}">
      <dsp:nvSpPr>
        <dsp:cNvPr id="5" name="圆角矩形 4"/>
        <dsp:cNvSpPr/>
      </dsp:nvSpPr>
      <dsp:spPr bwMode="white">
        <a:xfrm>
          <a:off x="0" y="2327378"/>
          <a:ext cx="1096665" cy="678178"/>
        </a:xfrm>
        <a:prstGeom prst="roundRect">
          <a:avLst/>
        </a:prstGeom>
      </dsp:spPr>
      <dsp:style>
        <a:lnRef idx="2">
          <a:schemeClr val="lt1"/>
        </a:lnRef>
        <a:fillRef idx="1">
          <a:schemeClr val="accent1"/>
        </a:fillRef>
        <a:effectRef idx="0">
          <a:scrgbClr r="0" g="0" b="0"/>
        </a:effectRef>
        <a:fontRef idx="minor">
          <a:schemeClr val="lt1"/>
        </a:fontRef>
      </dsp:style>
      <dsp:txBody>
        <a:bodyPr lIns="60960" tIns="30480" rIns="60960" bIns="304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600" b="1" dirty="0" smtClean="0">
              <a:latin typeface="微软雅黑" panose="020B0503020204020204" pitchFamily="34" charset="-122"/>
              <a:ea typeface="微软雅黑" panose="020B0503020204020204" pitchFamily="34" charset="-122"/>
            </a:rPr>
            <a:t>股权奖励</a:t>
          </a:r>
          <a:endParaRPr lang="zh-CN" altLang="en-US" sz="1600" dirty="0">
            <a:latin typeface="微软雅黑" panose="020B0503020204020204" pitchFamily="34" charset="-122"/>
            <a:ea typeface="微软雅黑" panose="020B0503020204020204" pitchFamily="34" charset="-122"/>
          </a:endParaRPr>
        </a:p>
      </dsp:txBody>
      <dsp:txXfrm>
        <a:off x="0" y="2327378"/>
        <a:ext cx="1096665" cy="678178"/>
      </dsp:txXfrm>
    </dsp:sp>
    <dsp:sp modelId="{1429F642-3E15-4BB0-AA28-E70B2EE77B65}">
      <dsp:nvSpPr>
        <dsp:cNvPr id="8" name="同侧圆角矩形 7"/>
        <dsp:cNvSpPr/>
      </dsp:nvSpPr>
      <dsp:spPr bwMode="white">
        <a:xfrm rot="5400000">
          <a:off x="4330582" y="-98601"/>
          <a:ext cx="507994" cy="6975829"/>
        </a:xfrm>
        <a:prstGeom prst="round2SameRect">
          <a:avLst/>
        </a:prstGeom>
      </dsp:spPr>
      <dsp:style>
        <a:lnRef idx="2">
          <a:schemeClr val="accent1">
            <a:alpha val="90000"/>
            <a:tint val="40000"/>
          </a:schemeClr>
        </a:lnRef>
        <a:fillRef idx="1">
          <a:schemeClr val="accent1">
            <a:alpha val="90000"/>
            <a:tint val="40000"/>
          </a:schemeClr>
        </a:fillRef>
        <a:effectRef idx="0">
          <a:scrgbClr r="0" g="0" b="0"/>
        </a:effectRef>
        <a:fontRef idx="minor"/>
      </dsp:style>
      <dsp:txBody>
        <a:bodyPr rot="-5400000" lIns="57150" tIns="28575" rIns="57150" bIns="28575" anchor="ctr"/>
        <a:lstStyle>
          <a:lvl1pPr algn="l">
            <a:defRPr sz="1500"/>
          </a:lvl1pPr>
          <a:lvl2pPr marL="114300" indent="-114300" algn="l">
            <a:defRPr sz="1500"/>
          </a:lvl2pPr>
          <a:lvl3pPr marL="228600" indent="-114300" algn="l">
            <a:defRPr sz="1500"/>
          </a:lvl3pPr>
          <a:lvl4pPr marL="342900" indent="-114300" algn="l">
            <a:defRPr sz="1500"/>
          </a:lvl4pPr>
          <a:lvl5pPr marL="457200" indent="-114300" algn="l">
            <a:defRPr sz="1500"/>
          </a:lvl5pPr>
          <a:lvl6pPr marL="571500" indent="-114300" algn="l">
            <a:defRPr sz="1500"/>
          </a:lvl6pPr>
          <a:lvl7pPr marL="685800" indent="-114300" algn="l">
            <a:defRPr sz="1500"/>
          </a:lvl7pPr>
          <a:lvl8pPr marL="800100" indent="-114300" algn="l">
            <a:defRPr sz="1500"/>
          </a:lvl8pPr>
          <a:lvl9pPr marL="914400" indent="-114300" algn="l">
            <a:defRPr sz="1500"/>
          </a:lvl9pPr>
        </a:lstStyle>
        <a:p>
          <a:pPr lvl="1">
            <a:lnSpc>
              <a:spcPct val="100000"/>
            </a:lnSpc>
            <a:spcBef>
              <a:spcPct val="0"/>
            </a:spcBef>
            <a:spcAft>
              <a:spcPct val="15000"/>
            </a:spcAft>
            <a:buChar char="•"/>
          </a:pPr>
          <a:r>
            <a:rPr lang="zh-CN" dirty="0" smtClean="0">
              <a:solidFill>
                <a:schemeClr val="dk1"/>
              </a:solidFill>
              <a:latin typeface="微软雅黑" panose="020B0503020204020204" pitchFamily="34" charset="-122"/>
              <a:ea typeface="微软雅黑" panose="020B0503020204020204" pitchFamily="34" charset="-122"/>
            </a:rPr>
            <a:t>是指实行查账征收、经省级高新技术企业认定管理机构认定的高新技术企业。</a:t>
          </a:r>
          <a:endParaRPr lang="zh-CN" dirty="0">
            <a:solidFill>
              <a:schemeClr val="dk1"/>
            </a:solidFill>
            <a:latin typeface="微软雅黑" panose="020B0503020204020204" pitchFamily="34" charset="-122"/>
            <a:ea typeface="微软雅黑" panose="020B0503020204020204" pitchFamily="34" charset="-122"/>
          </a:endParaRPr>
        </a:p>
      </dsp:txBody>
      <dsp:txXfrm rot="5400000">
        <a:off x="4330582" y="-98601"/>
        <a:ext cx="507994" cy="6975829"/>
      </dsp:txXfrm>
    </dsp:sp>
    <dsp:sp modelId="{6A17AD8D-3948-42FB-A515-36DE84906EFE}">
      <dsp:nvSpPr>
        <dsp:cNvPr id="7" name="圆角矩形 6"/>
        <dsp:cNvSpPr/>
      </dsp:nvSpPr>
      <dsp:spPr bwMode="white">
        <a:xfrm>
          <a:off x="0" y="3071817"/>
          <a:ext cx="1096665" cy="634993"/>
        </a:xfrm>
        <a:prstGeom prst="roundRect">
          <a:avLst/>
        </a:prstGeom>
      </dsp:spPr>
      <dsp:style>
        <a:lnRef idx="2">
          <a:schemeClr val="lt1"/>
        </a:lnRef>
        <a:fillRef idx="1">
          <a:schemeClr val="accent1"/>
        </a:fillRef>
        <a:effectRef idx="0">
          <a:scrgbClr r="0" g="0" b="0"/>
        </a:effectRef>
        <a:fontRef idx="minor">
          <a:schemeClr val="lt1"/>
        </a:fontRef>
      </dsp:style>
      <dsp:txBody>
        <a:bodyPr lIns="60960" tIns="30480" rIns="60960" bIns="304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600" b="1" dirty="0" smtClean="0">
              <a:latin typeface="微软雅黑" panose="020B0503020204020204" pitchFamily="34" charset="-122"/>
              <a:ea typeface="微软雅黑" panose="020B0503020204020204" pitchFamily="34" charset="-122"/>
            </a:rPr>
            <a:t>高新技术企业</a:t>
          </a:r>
          <a:endParaRPr lang="zh-CN" altLang="en-US" sz="1600" dirty="0">
            <a:latin typeface="微软雅黑" panose="020B0503020204020204" pitchFamily="34" charset="-122"/>
            <a:ea typeface="微软雅黑" panose="020B0503020204020204" pitchFamily="34" charset="-122"/>
          </a:endParaRPr>
        </a:p>
      </dsp:txBody>
      <dsp:txXfrm>
        <a:off x="0" y="3071817"/>
        <a:ext cx="1096665" cy="634993"/>
      </dsp:txXfrm>
    </dsp:sp>
  </dsp:spTree>
</dsp:drawing>
</file>

<file path=ppt/diagrams/drawing5.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8072494" cy="3706810"/>
        <a:chOff x="0" y="0"/>
        <a:chExt cx="8072494" cy="3706810"/>
      </a:xfrm>
    </dsp:grpSpPr>
    <dsp:sp modelId="{3820D854-0C15-48B9-BD23-E9881CC71A01}">
      <dsp:nvSpPr>
        <dsp:cNvPr id="4" name="同侧圆角矩形 3"/>
        <dsp:cNvSpPr/>
      </dsp:nvSpPr>
      <dsp:spPr bwMode="white">
        <a:xfrm rot="5400000">
          <a:off x="3474581" y="-2377916"/>
          <a:ext cx="2219997" cy="6975829"/>
        </a:xfrm>
        <a:prstGeom prst="round2SameRect">
          <a:avLst/>
        </a:prstGeom>
      </dsp:spPr>
      <dsp:style>
        <a:lnRef idx="2">
          <a:schemeClr val="accent1">
            <a:alpha val="90000"/>
            <a:tint val="40000"/>
          </a:schemeClr>
        </a:lnRef>
        <a:fillRef idx="1">
          <a:schemeClr val="accent1">
            <a:alpha val="90000"/>
            <a:tint val="40000"/>
          </a:schemeClr>
        </a:fillRef>
        <a:effectRef idx="0">
          <a:scrgbClr r="0" g="0" b="0"/>
        </a:effectRef>
        <a:fontRef idx="minor"/>
      </dsp:style>
      <dsp:txBody>
        <a:bodyPr rot="-5400000" vert="horz" wrap="square" lIns="45719" tIns="22859" rIns="45719" bIns="22859" anchor="ctr"/>
        <a:lstStyle>
          <a:lvl1pPr algn="l">
            <a:defRPr sz="1500"/>
          </a:lvl1pPr>
          <a:lvl2pPr marL="114300" indent="-114300" algn="l">
            <a:defRPr sz="1500"/>
          </a:lvl2pPr>
          <a:lvl3pPr marL="228600" indent="-114300" algn="l">
            <a:defRPr sz="1500"/>
          </a:lvl3pPr>
          <a:lvl4pPr marL="342900" indent="-114300" algn="l">
            <a:defRPr sz="1500"/>
          </a:lvl4pPr>
          <a:lvl5pPr marL="457200" indent="-114300" algn="l">
            <a:defRPr sz="1500"/>
          </a:lvl5pPr>
          <a:lvl6pPr marL="571500" indent="-114300" algn="l">
            <a:defRPr sz="1500"/>
          </a:lvl6pPr>
          <a:lvl7pPr marL="685800" indent="-114300" algn="l">
            <a:defRPr sz="1500"/>
          </a:lvl7pPr>
          <a:lvl8pPr marL="800100" indent="-114300" algn="l">
            <a:defRPr sz="1500"/>
          </a:lvl8pPr>
          <a:lvl9pPr marL="914400" indent="-114300" algn="l">
            <a:defRPr sz="1500"/>
          </a:lvl9pPr>
        </a:lstStyle>
        <a:p>
          <a:pPr marL="114300" lvl="1" indent="-114300">
            <a:lnSpc>
              <a:spcPct val="100000"/>
            </a:lnSpc>
            <a:spcBef>
              <a:spcPct val="0"/>
            </a:spcBef>
            <a:spcAft>
              <a:spcPct val="15000"/>
            </a:spcAft>
            <a:buChar char="•"/>
          </a:pPr>
          <a:r>
            <a:rPr lang="zh-CN" altLang="en-US" sz="1200" dirty="0" smtClean="0">
              <a:solidFill>
                <a:schemeClr val="dk1"/>
              </a:solidFill>
              <a:latin typeface="微软雅黑" panose="020B0503020204020204" pitchFamily="34" charset="-122"/>
              <a:ea typeface="微软雅黑" panose="020B0503020204020204" pitchFamily="34" charset="-122"/>
            </a:rPr>
            <a:t>指经</a:t>
          </a:r>
          <a:r>
            <a:rPr lang="zh-CN" altLang="en-US" sz="1200" dirty="0" smtClean="0">
              <a:solidFill>
                <a:srgbClr val="0000FF"/>
              </a:solidFill>
              <a:latin typeface="微软雅黑" panose="020B0503020204020204" pitchFamily="34" charset="-122"/>
              <a:ea typeface="微软雅黑" panose="020B0503020204020204" pitchFamily="34" charset="-122"/>
            </a:rPr>
            <a:t>公司董事会和股东大会决议批准</a:t>
          </a:r>
          <a:r>
            <a:rPr lang="zh-CN" altLang="en-US" sz="1200" dirty="0" smtClean="0">
              <a:solidFill>
                <a:schemeClr val="dk1"/>
              </a:solidFill>
              <a:latin typeface="微软雅黑" panose="020B0503020204020204" pitchFamily="34" charset="-122"/>
              <a:ea typeface="微软雅黑" panose="020B0503020204020204" pitchFamily="34" charset="-122"/>
            </a:rPr>
            <a:t>获得股权奖励的以下</a:t>
          </a:r>
          <a:r>
            <a:rPr lang="zh-CN" altLang="en-US" sz="1200" dirty="0" smtClean="0">
              <a:solidFill>
                <a:srgbClr val="0000FF"/>
              </a:solidFill>
              <a:latin typeface="微软雅黑" panose="020B0503020204020204" pitchFamily="34" charset="-122"/>
              <a:ea typeface="微软雅黑" panose="020B0503020204020204" pitchFamily="34" charset="-122"/>
            </a:rPr>
            <a:t>两类人员</a:t>
          </a:r>
          <a:r>
            <a:rPr lang="zh-CN" altLang="en-US" sz="1200" dirty="0" smtClean="0">
              <a:solidFill>
                <a:schemeClr val="dk1"/>
              </a:solidFill>
              <a:latin typeface="微软雅黑" panose="020B0503020204020204" pitchFamily="34" charset="-122"/>
              <a:ea typeface="微软雅黑" panose="020B0503020204020204" pitchFamily="34" charset="-122"/>
            </a:rPr>
            <a:t>：</a:t>
          </a:r>
          <a:endParaRPr lang="zh-CN" altLang="en-US" sz="1200" dirty="0">
            <a:solidFill>
              <a:schemeClr val="dk1"/>
            </a:solidFill>
            <a:latin typeface="微软雅黑" panose="020B0503020204020204" pitchFamily="34" charset="-122"/>
            <a:ea typeface="微软雅黑" panose="020B0503020204020204" pitchFamily="34" charset="-122"/>
          </a:endParaRPr>
        </a:p>
        <a:p>
          <a:pPr marL="114300" lvl="1" indent="-114300">
            <a:lnSpc>
              <a:spcPct val="100000"/>
            </a:lnSpc>
            <a:spcBef>
              <a:spcPct val="0"/>
            </a:spcBef>
            <a:spcAft>
              <a:spcPct val="15000"/>
            </a:spcAft>
            <a:buChar char="•"/>
          </a:pPr>
          <a:r>
            <a:rPr lang="en-US" altLang="zh-CN" sz="1200" dirty="0" smtClean="0">
              <a:solidFill>
                <a:schemeClr val="dk1"/>
              </a:solidFill>
              <a:latin typeface="微软雅黑" panose="020B0503020204020204" pitchFamily="34" charset="-122"/>
              <a:ea typeface="微软雅黑" panose="020B0503020204020204" pitchFamily="34" charset="-122"/>
            </a:rPr>
            <a:t>1. </a:t>
          </a:r>
          <a:r>
            <a:rPr lang="zh-CN" sz="1200" dirty="0" smtClean="0">
              <a:solidFill>
                <a:schemeClr val="dk1"/>
              </a:solidFill>
              <a:latin typeface="微软雅黑" panose="020B0503020204020204" pitchFamily="34" charset="-122"/>
              <a:ea typeface="微软雅黑" panose="020B0503020204020204" pitchFamily="34" charset="-122"/>
            </a:rPr>
            <a:t>对企业科技成果研发和产业化作出突出贡献的</a:t>
          </a:r>
          <a:r>
            <a:rPr lang="zh-CN" sz="1200" dirty="0" smtClean="0">
              <a:solidFill>
                <a:srgbClr val="0000FF"/>
              </a:solidFill>
              <a:latin typeface="微软雅黑" panose="020B0503020204020204" pitchFamily="34" charset="-122"/>
              <a:ea typeface="微软雅黑" panose="020B0503020204020204" pitchFamily="34" charset="-122"/>
            </a:rPr>
            <a:t>技术人员，</a:t>
          </a:r>
          <a:r>
            <a:rPr lang="zh-CN" sz="1200" dirty="0" smtClean="0">
              <a:solidFill>
                <a:schemeClr val="dk1"/>
              </a:solidFill>
              <a:latin typeface="微软雅黑" panose="020B0503020204020204" pitchFamily="34" charset="-122"/>
              <a:ea typeface="微软雅黑" panose="020B0503020204020204" pitchFamily="34" charset="-122"/>
            </a:rPr>
            <a:t>包括企业内关键职务科技成果的主要完成人、重大开发项目的负责人、对主导产品或者核心技术、工艺流程作出重大创新或者改进的主要技术人员。</a:t>
          </a:r>
          <a:endParaRPr lang="zh-CN" sz="1200" dirty="0">
            <a:solidFill>
              <a:schemeClr val="dk1"/>
            </a:solidFill>
            <a:latin typeface="微软雅黑" panose="020B0503020204020204" pitchFamily="34" charset="-122"/>
            <a:ea typeface="微软雅黑" panose="020B0503020204020204" pitchFamily="34" charset="-122"/>
          </a:endParaRPr>
        </a:p>
        <a:p>
          <a:pPr marL="114300" lvl="1" indent="-114300">
            <a:lnSpc>
              <a:spcPct val="100000"/>
            </a:lnSpc>
            <a:spcBef>
              <a:spcPct val="0"/>
            </a:spcBef>
            <a:spcAft>
              <a:spcPct val="15000"/>
            </a:spcAft>
            <a:buChar char="•"/>
          </a:pPr>
          <a:r>
            <a:rPr lang="en-US" altLang="zh-CN" sz="1200" dirty="0" smtClean="0">
              <a:solidFill>
                <a:schemeClr val="dk1"/>
              </a:solidFill>
              <a:latin typeface="微软雅黑" panose="020B0503020204020204" pitchFamily="34" charset="-122"/>
              <a:ea typeface="微软雅黑" panose="020B0503020204020204" pitchFamily="34" charset="-122"/>
            </a:rPr>
            <a:t>2. </a:t>
          </a:r>
          <a:r>
            <a:rPr lang="zh-CN" sz="1200" dirty="0" smtClean="0">
              <a:solidFill>
                <a:schemeClr val="dk1"/>
              </a:solidFill>
              <a:latin typeface="微软雅黑" panose="020B0503020204020204" pitchFamily="34" charset="-122"/>
              <a:ea typeface="微软雅黑" panose="020B0503020204020204" pitchFamily="34" charset="-122"/>
            </a:rPr>
            <a:t>对企业发展作出突出贡献的</a:t>
          </a:r>
          <a:r>
            <a:rPr lang="zh-CN" sz="1200" dirty="0" smtClean="0">
              <a:solidFill>
                <a:srgbClr val="0000FF"/>
              </a:solidFill>
              <a:latin typeface="微软雅黑" panose="020B0503020204020204" pitchFamily="34" charset="-122"/>
              <a:ea typeface="微软雅黑" panose="020B0503020204020204" pitchFamily="34" charset="-122"/>
            </a:rPr>
            <a:t>经营管理人员</a:t>
          </a:r>
          <a:r>
            <a:rPr lang="zh-CN" sz="1200" dirty="0" smtClean="0">
              <a:solidFill>
                <a:schemeClr val="dk1"/>
              </a:solidFill>
              <a:latin typeface="微软雅黑" panose="020B0503020204020204" pitchFamily="34" charset="-122"/>
              <a:ea typeface="微软雅黑" panose="020B0503020204020204" pitchFamily="34" charset="-122"/>
            </a:rPr>
            <a:t>，包括主持企业全面生产经营工作的高级管理人员，负责企业主要产品（服务）生产经营合计占主营业务收入（或者主营业务利润）50%以上的中、高级经营管理人员。</a:t>
          </a:r>
          <a:endParaRPr lang="zh-CN" sz="1200" dirty="0">
            <a:solidFill>
              <a:schemeClr val="dk1"/>
            </a:solidFill>
            <a:latin typeface="微软雅黑" panose="020B0503020204020204" pitchFamily="34" charset="-122"/>
            <a:ea typeface="微软雅黑" panose="020B0503020204020204" pitchFamily="34" charset="-122"/>
          </a:endParaRPr>
        </a:p>
        <a:p>
          <a:pPr marL="114300" lvl="1" indent="-114300">
            <a:lnSpc>
              <a:spcPct val="100000"/>
            </a:lnSpc>
            <a:spcBef>
              <a:spcPct val="0"/>
            </a:spcBef>
            <a:spcAft>
              <a:spcPct val="15000"/>
            </a:spcAft>
            <a:buChar char="•"/>
          </a:pPr>
          <a:r>
            <a:rPr lang="zh-CN" altLang="en-US" sz="1200" dirty="0" smtClean="0">
              <a:solidFill>
                <a:schemeClr val="dk1"/>
              </a:solidFill>
              <a:latin typeface="微软雅黑" panose="020B0503020204020204" pitchFamily="34" charset="-122"/>
              <a:ea typeface="微软雅黑" panose="020B0503020204020204" pitchFamily="34" charset="-122"/>
            </a:rPr>
            <a:t>企业</a:t>
          </a:r>
          <a:r>
            <a:rPr lang="zh-CN" altLang="en-US" sz="1200" dirty="0" smtClean="0">
              <a:solidFill>
                <a:srgbClr val="0000FF"/>
              </a:solidFill>
              <a:latin typeface="微软雅黑" panose="020B0503020204020204" pitchFamily="34" charset="-122"/>
              <a:ea typeface="微软雅黑" panose="020B0503020204020204" pitchFamily="34" charset="-122"/>
            </a:rPr>
            <a:t>面向全体员工</a:t>
          </a:r>
          <a:r>
            <a:rPr lang="zh-CN" altLang="en-US" sz="1200" dirty="0" smtClean="0">
              <a:solidFill>
                <a:schemeClr val="dk1"/>
              </a:solidFill>
              <a:latin typeface="微软雅黑" panose="020B0503020204020204" pitchFamily="34" charset="-122"/>
              <a:ea typeface="微软雅黑" panose="020B0503020204020204" pitchFamily="34" charset="-122"/>
            </a:rPr>
            <a:t>实施的股权奖励，不得按财税</a:t>
          </a:r>
          <a:r>
            <a:rPr lang="en-US" altLang="zh-CN" sz="1200" dirty="0" smtClean="0">
              <a:solidFill>
                <a:schemeClr val="dk1"/>
              </a:solidFill>
              <a:latin typeface="微软雅黑" panose="020B0503020204020204" pitchFamily="34" charset="-122"/>
              <a:ea typeface="微软雅黑" panose="020B0503020204020204" pitchFamily="34" charset="-122"/>
            </a:rPr>
            <a:t>〔2015〕116</a:t>
          </a:r>
          <a:r>
            <a:rPr lang="zh-CN" altLang="en-US" sz="1200" dirty="0" smtClean="0">
              <a:solidFill>
                <a:schemeClr val="dk1"/>
              </a:solidFill>
              <a:latin typeface="微软雅黑" panose="020B0503020204020204" pitchFamily="34" charset="-122"/>
              <a:ea typeface="微软雅黑" panose="020B0503020204020204" pitchFamily="34" charset="-122"/>
            </a:rPr>
            <a:t>号文规定的分期缴税政策执行。</a:t>
          </a:r>
          <a:endParaRPr lang="zh-CN" altLang="en-US" sz="1200" dirty="0">
            <a:solidFill>
              <a:schemeClr val="dk1"/>
            </a:solidFill>
            <a:latin typeface="微软雅黑" panose="020B0503020204020204" pitchFamily="34" charset="-122"/>
            <a:ea typeface="微软雅黑" panose="020B0503020204020204" pitchFamily="34" charset="-122"/>
          </a:endParaRPr>
        </a:p>
      </dsp:txBody>
      <dsp:txXfrm rot="5400000">
        <a:off x="3474581" y="-2377916"/>
        <a:ext cx="2219997" cy="6975829"/>
      </dsp:txXfrm>
    </dsp:sp>
    <dsp:sp modelId="{5824A367-E0A2-43FD-9EAB-75BFF8B389CB}">
      <dsp:nvSpPr>
        <dsp:cNvPr id="3" name="圆角矩形 2"/>
        <dsp:cNvSpPr/>
      </dsp:nvSpPr>
      <dsp:spPr bwMode="white">
        <a:xfrm>
          <a:off x="0" y="47437"/>
          <a:ext cx="1096665" cy="2125122"/>
        </a:xfrm>
        <a:prstGeom prst="roundRect">
          <a:avLst/>
        </a:prstGeom>
      </dsp:spPr>
      <dsp:style>
        <a:lnRef idx="2">
          <a:schemeClr val="lt1"/>
        </a:lnRef>
        <a:fillRef idx="1">
          <a:schemeClr val="accent1"/>
        </a:fillRef>
        <a:effectRef idx="0">
          <a:scrgbClr r="0" g="0" b="0"/>
        </a:effectRef>
        <a:fontRef idx="minor">
          <a:schemeClr val="lt1"/>
        </a:fontRef>
      </dsp:style>
      <dsp:txBody>
        <a:bodyPr lIns="60960" tIns="30480" rIns="60960" bIns="304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600" b="1" dirty="0" smtClean="0">
              <a:latin typeface="微软雅黑" panose="020B0503020204020204" pitchFamily="34" charset="-122"/>
              <a:ea typeface="微软雅黑" panose="020B0503020204020204" pitchFamily="34" charset="-122"/>
            </a:rPr>
            <a:t>相关技术人员</a:t>
          </a:r>
          <a:endParaRPr lang="zh-CN" altLang="en-US" sz="1600" dirty="0">
            <a:latin typeface="微软雅黑" panose="020B0503020204020204" pitchFamily="34" charset="-122"/>
            <a:ea typeface="微软雅黑" panose="020B0503020204020204" pitchFamily="34" charset="-122"/>
          </a:endParaRPr>
        </a:p>
      </dsp:txBody>
      <dsp:txXfrm>
        <a:off x="0" y="47437"/>
        <a:ext cx="1096665" cy="2125122"/>
      </dsp:txXfrm>
    </dsp:sp>
    <dsp:sp modelId="{BF0B3171-0DF3-4F88-987A-83AFBE0B16AA}">
      <dsp:nvSpPr>
        <dsp:cNvPr id="6" name="同侧圆角矩形 5"/>
        <dsp:cNvSpPr/>
      </dsp:nvSpPr>
      <dsp:spPr bwMode="white">
        <a:xfrm rot="5400000">
          <a:off x="4313308" y="-842007"/>
          <a:ext cx="542542" cy="6975829"/>
        </a:xfrm>
        <a:prstGeom prst="round2SameRect">
          <a:avLst/>
        </a:prstGeom>
      </dsp:spPr>
      <dsp:style>
        <a:lnRef idx="2">
          <a:schemeClr val="accent1">
            <a:alpha val="90000"/>
            <a:tint val="40000"/>
          </a:schemeClr>
        </a:lnRef>
        <a:fillRef idx="1">
          <a:schemeClr val="accent1">
            <a:alpha val="90000"/>
            <a:tint val="40000"/>
          </a:schemeClr>
        </a:fillRef>
        <a:effectRef idx="0">
          <a:scrgbClr r="0" g="0" b="0"/>
        </a:effectRef>
        <a:fontRef idx="minor"/>
      </dsp:style>
      <dsp:txBody>
        <a:bodyPr rot="-5400000" lIns="57150" tIns="28575" rIns="57150" bIns="28575" anchor="ctr"/>
        <a:lstStyle>
          <a:lvl1pPr algn="l">
            <a:defRPr sz="1500"/>
          </a:lvl1pPr>
          <a:lvl2pPr marL="114300" indent="-114300" algn="l">
            <a:defRPr sz="1500"/>
          </a:lvl2pPr>
          <a:lvl3pPr marL="228600" indent="-114300" algn="l">
            <a:defRPr sz="1500"/>
          </a:lvl3pPr>
          <a:lvl4pPr marL="342900" indent="-114300" algn="l">
            <a:defRPr sz="1500"/>
          </a:lvl4pPr>
          <a:lvl5pPr marL="457200" indent="-114300" algn="l">
            <a:defRPr sz="1500"/>
          </a:lvl5pPr>
          <a:lvl6pPr marL="571500" indent="-114300" algn="l">
            <a:defRPr sz="1500"/>
          </a:lvl6pPr>
          <a:lvl7pPr marL="685800" indent="-114300" algn="l">
            <a:defRPr sz="1500"/>
          </a:lvl7pPr>
          <a:lvl8pPr marL="800100" indent="-114300" algn="l">
            <a:defRPr sz="1500"/>
          </a:lvl8pPr>
          <a:lvl9pPr marL="914400" indent="-114300" algn="l">
            <a:defRPr sz="1500"/>
          </a:lvl9pPr>
        </a:lstStyle>
        <a:p>
          <a:pPr lvl="1">
            <a:lnSpc>
              <a:spcPct val="100000"/>
            </a:lnSpc>
            <a:spcBef>
              <a:spcPct val="0"/>
            </a:spcBef>
            <a:spcAft>
              <a:spcPct val="15000"/>
            </a:spcAft>
            <a:buChar char="•"/>
          </a:pPr>
          <a:r>
            <a:rPr lang="zh-CN" dirty="0" smtClean="0">
              <a:solidFill>
                <a:schemeClr val="dk1"/>
              </a:solidFill>
              <a:latin typeface="微软雅黑" panose="020B0503020204020204" pitchFamily="34" charset="-122"/>
              <a:ea typeface="微软雅黑" panose="020B0503020204020204" pitchFamily="34" charset="-122"/>
            </a:rPr>
            <a:t>是指企业无偿授予相关技术人员一定份额的股权或一定数量的股份。</a:t>
          </a:r>
          <a:endParaRPr lang="zh-CN" dirty="0">
            <a:solidFill>
              <a:schemeClr val="dk1"/>
            </a:solidFill>
            <a:latin typeface="微软雅黑" panose="020B0503020204020204" pitchFamily="34" charset="-122"/>
            <a:ea typeface="微软雅黑" panose="020B0503020204020204" pitchFamily="34" charset="-122"/>
          </a:endParaRPr>
        </a:p>
      </dsp:txBody>
      <dsp:txXfrm rot="5400000">
        <a:off x="4313308" y="-842007"/>
        <a:ext cx="542542" cy="6975829"/>
      </dsp:txXfrm>
    </dsp:sp>
    <dsp:sp modelId="{6F7DC658-816F-4983-98C8-D0BA8F91D675}">
      <dsp:nvSpPr>
        <dsp:cNvPr id="5" name="圆角矩形 4"/>
        <dsp:cNvSpPr/>
      </dsp:nvSpPr>
      <dsp:spPr bwMode="white">
        <a:xfrm>
          <a:off x="0" y="2327378"/>
          <a:ext cx="1096665" cy="678178"/>
        </a:xfrm>
        <a:prstGeom prst="roundRect">
          <a:avLst/>
        </a:prstGeom>
      </dsp:spPr>
      <dsp:style>
        <a:lnRef idx="2">
          <a:schemeClr val="lt1"/>
        </a:lnRef>
        <a:fillRef idx="1">
          <a:schemeClr val="accent1"/>
        </a:fillRef>
        <a:effectRef idx="0">
          <a:scrgbClr r="0" g="0" b="0"/>
        </a:effectRef>
        <a:fontRef idx="minor">
          <a:schemeClr val="lt1"/>
        </a:fontRef>
      </dsp:style>
      <dsp:txBody>
        <a:bodyPr lIns="60960" tIns="30480" rIns="60960" bIns="304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600" b="1" dirty="0" smtClean="0">
              <a:latin typeface="微软雅黑" panose="020B0503020204020204" pitchFamily="34" charset="-122"/>
              <a:ea typeface="微软雅黑" panose="020B0503020204020204" pitchFamily="34" charset="-122"/>
            </a:rPr>
            <a:t>股权奖励</a:t>
          </a:r>
          <a:endParaRPr lang="zh-CN" altLang="en-US" sz="1600" dirty="0">
            <a:latin typeface="微软雅黑" panose="020B0503020204020204" pitchFamily="34" charset="-122"/>
            <a:ea typeface="微软雅黑" panose="020B0503020204020204" pitchFamily="34" charset="-122"/>
          </a:endParaRPr>
        </a:p>
      </dsp:txBody>
      <dsp:txXfrm>
        <a:off x="0" y="2327378"/>
        <a:ext cx="1096665" cy="678178"/>
      </dsp:txXfrm>
    </dsp:sp>
    <dsp:sp modelId="{1429F642-3E15-4BB0-AA28-E70B2EE77B65}">
      <dsp:nvSpPr>
        <dsp:cNvPr id="8" name="同侧圆角矩形 7"/>
        <dsp:cNvSpPr/>
      </dsp:nvSpPr>
      <dsp:spPr bwMode="white">
        <a:xfrm rot="5400000">
          <a:off x="4330582" y="-98601"/>
          <a:ext cx="507994" cy="6975829"/>
        </a:xfrm>
        <a:prstGeom prst="round2SameRect">
          <a:avLst/>
        </a:prstGeom>
      </dsp:spPr>
      <dsp:style>
        <a:lnRef idx="2">
          <a:schemeClr val="accent1">
            <a:alpha val="90000"/>
            <a:tint val="40000"/>
          </a:schemeClr>
        </a:lnRef>
        <a:fillRef idx="1">
          <a:schemeClr val="accent1">
            <a:alpha val="90000"/>
            <a:tint val="40000"/>
          </a:schemeClr>
        </a:fillRef>
        <a:effectRef idx="0">
          <a:scrgbClr r="0" g="0" b="0"/>
        </a:effectRef>
        <a:fontRef idx="minor"/>
      </dsp:style>
      <dsp:txBody>
        <a:bodyPr rot="-5400000" lIns="57150" tIns="28575" rIns="57150" bIns="28575" anchor="ctr"/>
        <a:lstStyle>
          <a:lvl1pPr algn="l">
            <a:defRPr sz="1500"/>
          </a:lvl1pPr>
          <a:lvl2pPr marL="114300" indent="-114300" algn="l">
            <a:defRPr sz="1500"/>
          </a:lvl2pPr>
          <a:lvl3pPr marL="228600" indent="-114300" algn="l">
            <a:defRPr sz="1500"/>
          </a:lvl3pPr>
          <a:lvl4pPr marL="342900" indent="-114300" algn="l">
            <a:defRPr sz="1500"/>
          </a:lvl4pPr>
          <a:lvl5pPr marL="457200" indent="-114300" algn="l">
            <a:defRPr sz="1500"/>
          </a:lvl5pPr>
          <a:lvl6pPr marL="571500" indent="-114300" algn="l">
            <a:defRPr sz="1500"/>
          </a:lvl6pPr>
          <a:lvl7pPr marL="685800" indent="-114300" algn="l">
            <a:defRPr sz="1500"/>
          </a:lvl7pPr>
          <a:lvl8pPr marL="800100" indent="-114300" algn="l">
            <a:defRPr sz="1500"/>
          </a:lvl8pPr>
          <a:lvl9pPr marL="914400" indent="-114300" algn="l">
            <a:defRPr sz="1500"/>
          </a:lvl9pPr>
        </a:lstStyle>
        <a:p>
          <a:pPr lvl="1">
            <a:lnSpc>
              <a:spcPct val="100000"/>
            </a:lnSpc>
            <a:spcBef>
              <a:spcPct val="0"/>
            </a:spcBef>
            <a:spcAft>
              <a:spcPct val="15000"/>
            </a:spcAft>
            <a:buChar char="•"/>
          </a:pPr>
          <a:r>
            <a:rPr lang="zh-CN" dirty="0" smtClean="0">
              <a:solidFill>
                <a:schemeClr val="dk1"/>
              </a:solidFill>
              <a:latin typeface="微软雅黑" panose="020B0503020204020204" pitchFamily="34" charset="-122"/>
              <a:ea typeface="微软雅黑" panose="020B0503020204020204" pitchFamily="34" charset="-122"/>
            </a:rPr>
            <a:t>是指实行查账征收、经省级高新技术企业认定管理机构认定的高新技术企业。</a:t>
          </a:r>
          <a:endParaRPr lang="zh-CN" dirty="0">
            <a:solidFill>
              <a:schemeClr val="dk1"/>
            </a:solidFill>
            <a:latin typeface="微软雅黑" panose="020B0503020204020204" pitchFamily="34" charset="-122"/>
            <a:ea typeface="微软雅黑" panose="020B0503020204020204" pitchFamily="34" charset="-122"/>
          </a:endParaRPr>
        </a:p>
      </dsp:txBody>
      <dsp:txXfrm rot="5400000">
        <a:off x="4330582" y="-98601"/>
        <a:ext cx="507994" cy="6975829"/>
      </dsp:txXfrm>
    </dsp:sp>
    <dsp:sp modelId="{6A17AD8D-3948-42FB-A515-36DE84906EFE}">
      <dsp:nvSpPr>
        <dsp:cNvPr id="7" name="圆角矩形 6"/>
        <dsp:cNvSpPr/>
      </dsp:nvSpPr>
      <dsp:spPr bwMode="white">
        <a:xfrm>
          <a:off x="0" y="3071817"/>
          <a:ext cx="1096665" cy="634993"/>
        </a:xfrm>
        <a:prstGeom prst="roundRect">
          <a:avLst/>
        </a:prstGeom>
      </dsp:spPr>
      <dsp:style>
        <a:lnRef idx="2">
          <a:schemeClr val="lt1"/>
        </a:lnRef>
        <a:fillRef idx="1">
          <a:schemeClr val="accent1"/>
        </a:fillRef>
        <a:effectRef idx="0">
          <a:scrgbClr r="0" g="0" b="0"/>
        </a:effectRef>
        <a:fontRef idx="minor">
          <a:schemeClr val="lt1"/>
        </a:fontRef>
      </dsp:style>
      <dsp:txBody>
        <a:bodyPr lIns="60960" tIns="30480" rIns="60960" bIns="304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600" b="1" dirty="0" smtClean="0">
              <a:latin typeface="微软雅黑" panose="020B0503020204020204" pitchFamily="34" charset="-122"/>
              <a:ea typeface="微软雅黑" panose="020B0503020204020204" pitchFamily="34" charset="-122"/>
            </a:rPr>
            <a:t>高新技术企业</a:t>
          </a:r>
          <a:endParaRPr lang="zh-CN" altLang="en-US" sz="1600" dirty="0">
            <a:latin typeface="微软雅黑" panose="020B0503020204020204" pitchFamily="34" charset="-122"/>
            <a:ea typeface="微软雅黑" panose="020B0503020204020204" pitchFamily="34" charset="-122"/>
          </a:endParaRPr>
        </a:p>
      </dsp:txBody>
      <dsp:txXfrm>
        <a:off x="0" y="3071817"/>
        <a:ext cx="1096665" cy="634993"/>
      </dsp:txXfrm>
    </dsp:sp>
  </dsp:spTree>
</dsp:drawing>
</file>

<file path=ppt/diagrams/drawing6.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8072494" cy="3421058"/>
        <a:chOff x="0" y="0"/>
        <a:chExt cx="8072494" cy="3421058"/>
      </a:xfrm>
    </dsp:grpSpPr>
    <dsp:sp modelId="{3820D854-0C15-48B9-BD23-E9881CC71A01}">
      <dsp:nvSpPr>
        <dsp:cNvPr id="4" name="同侧圆角矩形 3"/>
        <dsp:cNvSpPr/>
      </dsp:nvSpPr>
      <dsp:spPr bwMode="white">
        <a:xfrm rot="5400000">
          <a:off x="3422161" y="-2325496"/>
          <a:ext cx="2324837" cy="6975829"/>
        </a:xfrm>
        <a:prstGeom prst="round2SameRect">
          <a:avLst/>
        </a:prstGeom>
      </dsp:spPr>
      <dsp:style>
        <a:lnRef idx="2">
          <a:schemeClr val="accent1">
            <a:alpha val="90000"/>
            <a:tint val="40000"/>
          </a:schemeClr>
        </a:lnRef>
        <a:fillRef idx="1">
          <a:schemeClr val="accent1">
            <a:alpha val="90000"/>
            <a:tint val="40000"/>
          </a:schemeClr>
        </a:fillRef>
        <a:effectRef idx="0">
          <a:scrgbClr r="0" g="0" b="0"/>
        </a:effectRef>
        <a:fontRef idx="minor"/>
      </dsp:style>
      <dsp:txBody>
        <a:bodyPr rot="-5400000" lIns="60960" tIns="30480" rIns="60960" bIns="30480" anchor="ctr"/>
        <a:lstStyle>
          <a:lvl1pPr algn="l">
            <a:defRPr sz="1600"/>
          </a:lvl1pPr>
          <a:lvl2pPr marL="171450" indent="-171450" algn="l">
            <a:defRPr sz="1600"/>
          </a:lvl2pPr>
          <a:lvl3pPr marL="342900" indent="-171450" algn="l">
            <a:defRPr sz="1600"/>
          </a:lvl3pPr>
          <a:lvl4pPr marL="514350" indent="-171450" algn="l">
            <a:defRPr sz="1600"/>
          </a:lvl4pPr>
          <a:lvl5pPr marL="685800" indent="-171450" algn="l">
            <a:defRPr sz="1600"/>
          </a:lvl5pPr>
          <a:lvl6pPr marL="857250" indent="-171450" algn="l">
            <a:defRPr sz="1600"/>
          </a:lvl6pPr>
          <a:lvl7pPr marL="1028700" indent="-171450" algn="l">
            <a:defRPr sz="1600"/>
          </a:lvl7pPr>
          <a:lvl8pPr marL="1200150" indent="-171450" algn="l">
            <a:defRPr sz="1600"/>
          </a:lvl8pPr>
          <a:lvl9pPr marL="1371600" indent="-171450" algn="l">
            <a:defRPr sz="1600"/>
          </a:lvl9pPr>
        </a:lstStyle>
        <a:p>
          <a:pPr lvl="1">
            <a:lnSpc>
              <a:spcPct val="100000"/>
            </a:lnSpc>
            <a:spcBef>
              <a:spcPct val="0"/>
            </a:spcBef>
            <a:spcAft>
              <a:spcPct val="15000"/>
            </a:spcAft>
            <a:buChar char="•"/>
          </a:pPr>
          <a:r>
            <a:rPr lang="zh-CN" dirty="0" smtClean="0">
              <a:solidFill>
                <a:schemeClr val="dk1"/>
              </a:solidFill>
              <a:latin typeface="微软雅黑" panose="020B0503020204020204" pitchFamily="34" charset="-122"/>
              <a:ea typeface="微软雅黑" panose="020B0503020204020204" pitchFamily="34" charset="-122"/>
            </a:rPr>
            <a:t>自行制定分期缴税计划，由</a:t>
          </a:r>
          <a:r>
            <a:rPr lang="zh-CN" dirty="0" smtClean="0">
              <a:solidFill>
                <a:srgbClr val="0000FF"/>
              </a:solidFill>
              <a:latin typeface="微软雅黑" panose="020B0503020204020204" pitchFamily="34" charset="-122"/>
              <a:ea typeface="微软雅黑" panose="020B0503020204020204" pitchFamily="34" charset="-122"/>
            </a:rPr>
            <a:t>企业</a:t>
          </a:r>
          <a:r>
            <a:rPr lang="zh-CN" dirty="0" smtClean="0">
              <a:solidFill>
                <a:schemeClr val="dk1"/>
              </a:solidFill>
              <a:latin typeface="微软雅黑" panose="020B0503020204020204" pitchFamily="34" charset="-122"/>
              <a:ea typeface="微软雅黑" panose="020B0503020204020204" pitchFamily="34" charset="-122"/>
            </a:rPr>
            <a:t>于发生股权奖励、转增股本的</a:t>
          </a:r>
          <a:r>
            <a:rPr lang="zh-CN" dirty="0" smtClean="0">
              <a:solidFill>
                <a:srgbClr val="0000FF"/>
              </a:solidFill>
              <a:latin typeface="微软雅黑" panose="020B0503020204020204" pitchFamily="34" charset="-122"/>
              <a:ea typeface="微软雅黑" panose="020B0503020204020204" pitchFamily="34" charset="-122"/>
            </a:rPr>
            <a:t>次月15日内</a:t>
          </a:r>
          <a:r>
            <a:rPr lang="zh-CN" dirty="0" smtClean="0">
              <a:solidFill>
                <a:schemeClr val="dk1"/>
              </a:solidFill>
              <a:latin typeface="微软雅黑" panose="020B0503020204020204" pitchFamily="34" charset="-122"/>
              <a:ea typeface="微软雅黑" panose="020B0503020204020204" pitchFamily="34" charset="-122"/>
            </a:rPr>
            <a:t>，向主管税务机关办理分期缴税备案手续。</a:t>
          </a:r>
          <a:endParaRPr lang="zh-CN" dirty="0">
            <a:solidFill>
              <a:schemeClr val="dk1"/>
            </a:solidFill>
            <a:latin typeface="微软雅黑" panose="020B0503020204020204" pitchFamily="34" charset="-122"/>
            <a:ea typeface="微软雅黑" panose="020B0503020204020204" pitchFamily="34" charset="-122"/>
          </a:endParaRPr>
        </a:p>
        <a:p>
          <a:pPr lvl="1">
            <a:lnSpc>
              <a:spcPct val="100000"/>
            </a:lnSpc>
            <a:spcBef>
              <a:spcPct val="0"/>
            </a:spcBef>
            <a:spcAft>
              <a:spcPct val="15000"/>
            </a:spcAft>
            <a:buChar char="•"/>
          </a:pPr>
          <a:r>
            <a:rPr lang="zh-CN" b="1" dirty="0" smtClean="0">
              <a:solidFill>
                <a:schemeClr val="dk1"/>
              </a:solidFill>
              <a:latin typeface="微软雅黑" panose="020B0503020204020204" pitchFamily="34" charset="-122"/>
              <a:ea typeface="微软雅黑" panose="020B0503020204020204" pitchFamily="34" charset="-122"/>
            </a:rPr>
            <a:t>报送</a:t>
          </a:r>
          <a:r>
            <a:rPr lang="zh-CN" altLang="en-US" b="1" dirty="0" smtClean="0">
              <a:solidFill>
                <a:schemeClr val="dk1"/>
              </a:solidFill>
              <a:latin typeface="微软雅黑" panose="020B0503020204020204" pitchFamily="34" charset="-122"/>
              <a:ea typeface="微软雅黑" panose="020B0503020204020204" pitchFamily="34" charset="-122"/>
            </a:rPr>
            <a:t>材料：</a:t>
          </a:r>
          <a:r>
            <a:rPr lang="zh-CN" dirty="0" smtClean="0">
              <a:solidFill>
                <a:schemeClr val="dk1"/>
              </a:solidFill>
              <a:latin typeface="微软雅黑" panose="020B0503020204020204" pitchFamily="34" charset="-122"/>
              <a:ea typeface="微软雅黑" panose="020B0503020204020204" pitchFamily="34" charset="-122"/>
            </a:rPr>
            <a:t>高新技术企业认定证书、股东大会或董事会决议、《个人所得税分期缴纳备案表（股权奖励）》、相关技术人员参与技术活动的说明材料、企业股权奖励计划、能够证明股权或股票价格的有关材料、企业转化科技成果的说明、最近一期企业财务报表等。</a:t>
          </a:r>
          <a:endParaRPr lang="zh-CN" dirty="0">
            <a:solidFill>
              <a:schemeClr val="dk1"/>
            </a:solidFill>
            <a:latin typeface="微软雅黑" panose="020B0503020204020204" pitchFamily="34" charset="-122"/>
            <a:ea typeface="微软雅黑" panose="020B0503020204020204" pitchFamily="34" charset="-122"/>
          </a:endParaRPr>
        </a:p>
      </dsp:txBody>
      <dsp:txXfrm rot="5400000">
        <a:off x="3422161" y="-2325496"/>
        <a:ext cx="2324837" cy="6975829"/>
      </dsp:txXfrm>
    </dsp:sp>
    <dsp:sp modelId="{5824A367-E0A2-43FD-9EAB-75BFF8B389CB}">
      <dsp:nvSpPr>
        <dsp:cNvPr id="3" name="圆角矩形 2"/>
        <dsp:cNvSpPr/>
      </dsp:nvSpPr>
      <dsp:spPr bwMode="white">
        <a:xfrm>
          <a:off x="0" y="49678"/>
          <a:ext cx="1096665" cy="2225482"/>
        </a:xfrm>
        <a:prstGeom prst="roundRect">
          <a:avLst/>
        </a:prstGeom>
      </dsp:spPr>
      <dsp:style>
        <a:lnRef idx="2">
          <a:schemeClr val="lt1"/>
        </a:lnRef>
        <a:fillRef idx="1">
          <a:schemeClr val="accent1"/>
        </a:fillRef>
        <a:effectRef idx="0">
          <a:scrgbClr r="0" g="0" b="0"/>
        </a:effectRef>
        <a:fontRef idx="minor">
          <a:schemeClr val="lt1"/>
        </a:fontRef>
      </dsp:style>
      <dsp:txBody>
        <a:bodyPr lIns="60960" tIns="30480" rIns="60960" bIns="304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sz="1600" b="1" dirty="0" smtClean="0">
              <a:latin typeface="微软雅黑" panose="020B0503020204020204" pitchFamily="34" charset="-122"/>
              <a:ea typeface="微软雅黑" panose="020B0503020204020204" pitchFamily="34" charset="-122"/>
            </a:rPr>
            <a:t>初次备案</a:t>
          </a:r>
          <a:endParaRPr lang="zh-CN" altLang="en-US" sz="1600" dirty="0">
            <a:latin typeface="微软雅黑" panose="020B0503020204020204" pitchFamily="34" charset="-122"/>
            <a:ea typeface="微软雅黑" panose="020B0503020204020204" pitchFamily="34" charset="-122"/>
          </a:endParaRPr>
        </a:p>
      </dsp:txBody>
      <dsp:txXfrm>
        <a:off x="0" y="49678"/>
        <a:ext cx="1096665" cy="2225482"/>
      </dsp:txXfrm>
    </dsp:sp>
    <dsp:sp modelId="{0757F6B8-83B5-4C12-9AAE-C3C9F900E9A8}">
      <dsp:nvSpPr>
        <dsp:cNvPr id="6" name="同侧圆角矩形 5"/>
        <dsp:cNvSpPr/>
      </dsp:nvSpPr>
      <dsp:spPr bwMode="white">
        <a:xfrm rot="5400000">
          <a:off x="4148446" y="-593045"/>
          <a:ext cx="825188" cy="7022908"/>
        </a:xfrm>
        <a:prstGeom prst="round2SameRect">
          <a:avLst/>
        </a:prstGeom>
      </dsp:spPr>
      <dsp:style>
        <a:lnRef idx="2">
          <a:schemeClr val="accent1">
            <a:alpha val="90000"/>
            <a:tint val="40000"/>
          </a:schemeClr>
        </a:lnRef>
        <a:fillRef idx="1">
          <a:schemeClr val="accent1">
            <a:alpha val="90000"/>
            <a:tint val="40000"/>
          </a:schemeClr>
        </a:fillRef>
        <a:effectRef idx="0">
          <a:scrgbClr r="0" g="0" b="0"/>
        </a:effectRef>
        <a:fontRef idx="minor"/>
      </dsp:style>
      <dsp:txBody>
        <a:bodyPr rot="-5400000" lIns="60960" tIns="30480" rIns="60960" bIns="30480" anchor="ctr"/>
        <a:lstStyle>
          <a:lvl1pPr algn="l">
            <a:defRPr sz="1600"/>
          </a:lvl1pPr>
          <a:lvl2pPr marL="171450" indent="-171450" algn="l">
            <a:defRPr sz="1600"/>
          </a:lvl2pPr>
          <a:lvl3pPr marL="342900" indent="-171450" algn="l">
            <a:defRPr sz="1600"/>
          </a:lvl3pPr>
          <a:lvl4pPr marL="514350" indent="-171450" algn="l">
            <a:defRPr sz="1600"/>
          </a:lvl4pPr>
          <a:lvl5pPr marL="685800" indent="-171450" algn="l">
            <a:defRPr sz="1600"/>
          </a:lvl5pPr>
          <a:lvl6pPr marL="857250" indent="-171450" algn="l">
            <a:defRPr sz="1600"/>
          </a:lvl6pPr>
          <a:lvl7pPr marL="1028700" indent="-171450" algn="l">
            <a:defRPr sz="1600"/>
          </a:lvl7pPr>
          <a:lvl8pPr marL="1200150" indent="-171450" algn="l">
            <a:defRPr sz="1600"/>
          </a:lvl8pPr>
          <a:lvl9pPr marL="1371600" indent="-171450" algn="l">
            <a:defRPr sz="1600"/>
          </a:lvl9pPr>
        </a:lstStyle>
        <a:p>
          <a:pPr lvl="1">
            <a:lnSpc>
              <a:spcPct val="100000"/>
            </a:lnSpc>
            <a:spcBef>
              <a:spcPct val="0"/>
            </a:spcBef>
            <a:spcAft>
              <a:spcPct val="15000"/>
            </a:spcAft>
            <a:buChar char="•"/>
          </a:pPr>
          <a:r>
            <a:rPr lang="zh-CN" dirty="0" smtClean="0">
              <a:solidFill>
                <a:schemeClr val="dk1"/>
              </a:solidFill>
              <a:latin typeface="微软雅黑" panose="020B0503020204020204" pitchFamily="34" charset="-122"/>
              <a:ea typeface="微软雅黑" panose="020B0503020204020204" pitchFamily="34" charset="-122"/>
            </a:rPr>
            <a:t>纳税人分期缴税期间需要变更原分期缴税计划的，应重新制定分期缴税计划，由企业向主管税务机关重新报送《个人所得税分期缴纳备案表》。</a:t>
          </a:r>
          <a:endParaRPr lang="zh-CN" dirty="0">
            <a:solidFill>
              <a:schemeClr val="dk1"/>
            </a:solidFill>
            <a:latin typeface="微软雅黑" panose="020B0503020204020204" pitchFamily="34" charset="-122"/>
            <a:ea typeface="微软雅黑" panose="020B0503020204020204" pitchFamily="34" charset="-122"/>
          </a:endParaRPr>
        </a:p>
      </dsp:txBody>
      <dsp:txXfrm rot="5400000">
        <a:off x="4148446" y="-593045"/>
        <a:ext cx="825188" cy="7022908"/>
      </dsp:txXfrm>
    </dsp:sp>
    <dsp:sp modelId="{CABA4671-5AD9-453B-AB12-46977C351A37}">
      <dsp:nvSpPr>
        <dsp:cNvPr id="5" name="圆角矩形 4"/>
        <dsp:cNvSpPr/>
      </dsp:nvSpPr>
      <dsp:spPr bwMode="white">
        <a:xfrm>
          <a:off x="0" y="2415759"/>
          <a:ext cx="1049586" cy="1005299"/>
        </a:xfrm>
        <a:prstGeom prst="roundRect">
          <a:avLst/>
        </a:prstGeom>
      </dsp:spPr>
      <dsp:style>
        <a:lnRef idx="2">
          <a:schemeClr val="lt1"/>
        </a:lnRef>
        <a:fillRef idx="1">
          <a:schemeClr val="accent1"/>
        </a:fillRef>
        <a:effectRef idx="0">
          <a:scrgbClr r="0" g="0" b="0"/>
        </a:effectRef>
        <a:fontRef idx="minor">
          <a:schemeClr val="lt1"/>
        </a:fontRef>
      </dsp:style>
      <dsp:txBody>
        <a:bodyPr lIns="60960" tIns="30480" rIns="60960" bIns="304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600" b="1" dirty="0" smtClean="0">
              <a:latin typeface="微软雅黑" panose="020B0503020204020204" pitchFamily="34" charset="-122"/>
              <a:ea typeface="微软雅黑" panose="020B0503020204020204" pitchFamily="34" charset="-122"/>
            </a:rPr>
            <a:t>变更计划</a:t>
          </a:r>
          <a:endParaRPr lang="zh-CN" altLang="en-US" sz="1600" dirty="0">
            <a:latin typeface="微软雅黑" panose="020B0503020204020204" pitchFamily="34" charset="-122"/>
            <a:ea typeface="微软雅黑" panose="020B0503020204020204" pitchFamily="34" charset="-122"/>
          </a:endParaRPr>
        </a:p>
      </dsp:txBody>
      <dsp:txXfrm>
        <a:off x="0" y="2415759"/>
        <a:ext cx="1049586" cy="1005299"/>
      </dsp:txXfrm>
    </dsp:sp>
  </dsp:spTree>
</dsp:drawing>
</file>

<file path=ppt/diagrams/drawing7.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8072494" cy="3421058"/>
        <a:chOff x="0" y="0"/>
        <a:chExt cx="8072494" cy="3421058"/>
      </a:xfrm>
    </dsp:grpSpPr>
    <dsp:sp modelId="{3820D854-0C15-48B9-BD23-E9881CC71A01}">
      <dsp:nvSpPr>
        <dsp:cNvPr id="4" name="同侧圆角矩形 3"/>
        <dsp:cNvSpPr/>
      </dsp:nvSpPr>
      <dsp:spPr bwMode="white">
        <a:xfrm rot="5400000">
          <a:off x="3422161" y="-2325496"/>
          <a:ext cx="2324837" cy="6975829"/>
        </a:xfrm>
        <a:prstGeom prst="round2SameRect">
          <a:avLst/>
        </a:prstGeom>
      </dsp:spPr>
      <dsp:style>
        <a:lnRef idx="2">
          <a:schemeClr val="accent1">
            <a:alpha val="90000"/>
            <a:tint val="40000"/>
          </a:schemeClr>
        </a:lnRef>
        <a:fillRef idx="1">
          <a:schemeClr val="accent1">
            <a:alpha val="90000"/>
            <a:tint val="40000"/>
          </a:schemeClr>
        </a:fillRef>
        <a:effectRef idx="0">
          <a:scrgbClr r="0" g="0" b="0"/>
        </a:effectRef>
        <a:fontRef idx="minor"/>
      </dsp:style>
      <dsp:txBody>
        <a:bodyPr rot="-5400000" lIns="60960" tIns="30480" rIns="60960" bIns="30480" anchor="ctr"/>
        <a:lstStyle>
          <a:lvl1pPr algn="l">
            <a:defRPr sz="1600"/>
          </a:lvl1pPr>
          <a:lvl2pPr marL="171450" indent="-171450" algn="l">
            <a:defRPr sz="1600"/>
          </a:lvl2pPr>
          <a:lvl3pPr marL="342900" indent="-171450" algn="l">
            <a:defRPr sz="1600"/>
          </a:lvl3pPr>
          <a:lvl4pPr marL="514350" indent="-171450" algn="l">
            <a:defRPr sz="1600"/>
          </a:lvl4pPr>
          <a:lvl5pPr marL="685800" indent="-171450" algn="l">
            <a:defRPr sz="1600"/>
          </a:lvl5pPr>
          <a:lvl6pPr marL="857250" indent="-171450" algn="l">
            <a:defRPr sz="1600"/>
          </a:lvl6pPr>
          <a:lvl7pPr marL="1028700" indent="-171450" algn="l">
            <a:defRPr sz="1600"/>
          </a:lvl7pPr>
          <a:lvl8pPr marL="1200150" indent="-171450" algn="l">
            <a:defRPr sz="1600"/>
          </a:lvl8pPr>
          <a:lvl9pPr marL="1371600" indent="-171450" algn="l">
            <a:defRPr sz="1600"/>
          </a:lvl9pPr>
        </a:lstStyle>
        <a:p>
          <a:pPr lvl="1">
            <a:lnSpc>
              <a:spcPct val="100000"/>
            </a:lnSpc>
            <a:spcBef>
              <a:spcPct val="0"/>
            </a:spcBef>
            <a:spcAft>
              <a:spcPct val="15000"/>
            </a:spcAft>
            <a:buChar char="•"/>
          </a:pPr>
          <a:r>
            <a:rPr lang="zh-CN" dirty="0" smtClean="0">
              <a:solidFill>
                <a:schemeClr val="dk1"/>
              </a:solidFill>
              <a:latin typeface="微软雅黑" panose="020B0503020204020204" pitchFamily="34" charset="-122"/>
              <a:ea typeface="微软雅黑" panose="020B0503020204020204" pitchFamily="34" charset="-122"/>
            </a:rPr>
            <a:t>自行制定分期缴税计划，由</a:t>
          </a:r>
          <a:r>
            <a:rPr lang="zh-CN" dirty="0" smtClean="0">
              <a:solidFill>
                <a:srgbClr val="0000FF"/>
              </a:solidFill>
              <a:latin typeface="微软雅黑" panose="020B0503020204020204" pitchFamily="34" charset="-122"/>
              <a:ea typeface="微软雅黑" panose="020B0503020204020204" pitchFamily="34" charset="-122"/>
            </a:rPr>
            <a:t>企业</a:t>
          </a:r>
          <a:r>
            <a:rPr lang="zh-CN" dirty="0" smtClean="0">
              <a:solidFill>
                <a:schemeClr val="dk1"/>
              </a:solidFill>
              <a:latin typeface="微软雅黑" panose="020B0503020204020204" pitchFamily="34" charset="-122"/>
              <a:ea typeface="微软雅黑" panose="020B0503020204020204" pitchFamily="34" charset="-122"/>
            </a:rPr>
            <a:t>于发生股权奖励、转增股本的</a:t>
          </a:r>
          <a:r>
            <a:rPr lang="zh-CN" dirty="0" smtClean="0">
              <a:solidFill>
                <a:srgbClr val="0000FF"/>
              </a:solidFill>
              <a:latin typeface="微软雅黑" panose="020B0503020204020204" pitchFamily="34" charset="-122"/>
              <a:ea typeface="微软雅黑" panose="020B0503020204020204" pitchFamily="34" charset="-122"/>
            </a:rPr>
            <a:t>次月15日内</a:t>
          </a:r>
          <a:r>
            <a:rPr lang="zh-CN" dirty="0" smtClean="0">
              <a:solidFill>
                <a:schemeClr val="dk1"/>
              </a:solidFill>
              <a:latin typeface="微软雅黑" panose="020B0503020204020204" pitchFamily="34" charset="-122"/>
              <a:ea typeface="微软雅黑" panose="020B0503020204020204" pitchFamily="34" charset="-122"/>
            </a:rPr>
            <a:t>，向主管税务机关办理分期缴税备案手续。</a:t>
          </a:r>
          <a:endParaRPr lang="zh-CN" dirty="0">
            <a:solidFill>
              <a:schemeClr val="dk1"/>
            </a:solidFill>
            <a:latin typeface="微软雅黑" panose="020B0503020204020204" pitchFamily="34" charset="-122"/>
            <a:ea typeface="微软雅黑" panose="020B0503020204020204" pitchFamily="34" charset="-122"/>
          </a:endParaRPr>
        </a:p>
        <a:p>
          <a:pPr lvl="1">
            <a:lnSpc>
              <a:spcPct val="100000"/>
            </a:lnSpc>
            <a:spcBef>
              <a:spcPct val="0"/>
            </a:spcBef>
            <a:spcAft>
              <a:spcPct val="15000"/>
            </a:spcAft>
            <a:buChar char="•"/>
          </a:pPr>
          <a:r>
            <a:rPr lang="zh-CN" b="1" dirty="0" smtClean="0">
              <a:solidFill>
                <a:schemeClr val="dk1"/>
              </a:solidFill>
              <a:latin typeface="微软雅黑" panose="020B0503020204020204" pitchFamily="34" charset="-122"/>
              <a:ea typeface="微软雅黑" panose="020B0503020204020204" pitchFamily="34" charset="-122"/>
            </a:rPr>
            <a:t>报送</a:t>
          </a:r>
          <a:r>
            <a:rPr lang="zh-CN" altLang="en-US" b="1" dirty="0" smtClean="0">
              <a:solidFill>
                <a:schemeClr val="dk1"/>
              </a:solidFill>
              <a:latin typeface="微软雅黑" panose="020B0503020204020204" pitchFamily="34" charset="-122"/>
              <a:ea typeface="微软雅黑" panose="020B0503020204020204" pitchFamily="34" charset="-122"/>
            </a:rPr>
            <a:t>材料：</a:t>
          </a:r>
          <a:r>
            <a:rPr lang="zh-CN" dirty="0" smtClean="0">
              <a:solidFill>
                <a:schemeClr val="dk1"/>
              </a:solidFill>
              <a:latin typeface="微软雅黑" panose="020B0503020204020204" pitchFamily="34" charset="-122"/>
              <a:ea typeface="微软雅黑" panose="020B0503020204020204" pitchFamily="34" charset="-122"/>
            </a:rPr>
            <a:t>高新技术企业认定证书、股东大会或董事会决议、《个人所得税分期缴纳备案表（股权奖励）》、相关技术人员参与技术活动的说明材料、企业股权奖励计划、能够证明股权或股票价格的有关材料、企业转化科技成果的说明、最近一期企业财务报表等。</a:t>
          </a:r>
          <a:endParaRPr lang="zh-CN" dirty="0">
            <a:solidFill>
              <a:schemeClr val="dk1"/>
            </a:solidFill>
            <a:latin typeface="微软雅黑" panose="020B0503020204020204" pitchFamily="34" charset="-122"/>
            <a:ea typeface="微软雅黑" panose="020B0503020204020204" pitchFamily="34" charset="-122"/>
          </a:endParaRPr>
        </a:p>
      </dsp:txBody>
      <dsp:txXfrm rot="5400000">
        <a:off x="3422161" y="-2325496"/>
        <a:ext cx="2324837" cy="6975829"/>
      </dsp:txXfrm>
    </dsp:sp>
    <dsp:sp modelId="{5824A367-E0A2-43FD-9EAB-75BFF8B389CB}">
      <dsp:nvSpPr>
        <dsp:cNvPr id="3" name="圆角矩形 2"/>
        <dsp:cNvSpPr/>
      </dsp:nvSpPr>
      <dsp:spPr bwMode="white">
        <a:xfrm>
          <a:off x="0" y="49678"/>
          <a:ext cx="1096665" cy="2225482"/>
        </a:xfrm>
        <a:prstGeom prst="roundRect">
          <a:avLst/>
        </a:prstGeom>
      </dsp:spPr>
      <dsp:style>
        <a:lnRef idx="2">
          <a:schemeClr val="lt1"/>
        </a:lnRef>
        <a:fillRef idx="1">
          <a:schemeClr val="accent1"/>
        </a:fillRef>
        <a:effectRef idx="0">
          <a:scrgbClr r="0" g="0" b="0"/>
        </a:effectRef>
        <a:fontRef idx="minor">
          <a:schemeClr val="lt1"/>
        </a:fontRef>
      </dsp:style>
      <dsp:txBody>
        <a:bodyPr lIns="60960" tIns="30480" rIns="60960" bIns="304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sz="1600" b="1" dirty="0" smtClean="0">
              <a:latin typeface="微软雅黑" panose="020B0503020204020204" pitchFamily="34" charset="-122"/>
              <a:ea typeface="微软雅黑" panose="020B0503020204020204" pitchFamily="34" charset="-122"/>
            </a:rPr>
            <a:t>初次备案</a:t>
          </a:r>
          <a:endParaRPr lang="zh-CN" altLang="en-US" sz="1600" dirty="0">
            <a:latin typeface="微软雅黑" panose="020B0503020204020204" pitchFamily="34" charset="-122"/>
            <a:ea typeface="微软雅黑" panose="020B0503020204020204" pitchFamily="34" charset="-122"/>
          </a:endParaRPr>
        </a:p>
      </dsp:txBody>
      <dsp:txXfrm>
        <a:off x="0" y="49678"/>
        <a:ext cx="1096665" cy="2225482"/>
      </dsp:txXfrm>
    </dsp:sp>
    <dsp:sp modelId="{0757F6B8-83B5-4C12-9AAE-C3C9F900E9A8}">
      <dsp:nvSpPr>
        <dsp:cNvPr id="6" name="同侧圆角矩形 5"/>
        <dsp:cNvSpPr/>
      </dsp:nvSpPr>
      <dsp:spPr bwMode="white">
        <a:xfrm rot="5400000">
          <a:off x="4148446" y="-593045"/>
          <a:ext cx="825188" cy="7022908"/>
        </a:xfrm>
        <a:prstGeom prst="round2SameRect">
          <a:avLst/>
        </a:prstGeom>
      </dsp:spPr>
      <dsp:style>
        <a:lnRef idx="2">
          <a:schemeClr val="accent1">
            <a:alpha val="90000"/>
            <a:tint val="40000"/>
          </a:schemeClr>
        </a:lnRef>
        <a:fillRef idx="1">
          <a:schemeClr val="accent1">
            <a:alpha val="90000"/>
            <a:tint val="40000"/>
          </a:schemeClr>
        </a:fillRef>
        <a:effectRef idx="0">
          <a:scrgbClr r="0" g="0" b="0"/>
        </a:effectRef>
        <a:fontRef idx="minor"/>
      </dsp:style>
      <dsp:txBody>
        <a:bodyPr rot="-5400000" lIns="60960" tIns="30480" rIns="60960" bIns="30480" anchor="ctr"/>
        <a:lstStyle>
          <a:lvl1pPr algn="l">
            <a:defRPr sz="1600"/>
          </a:lvl1pPr>
          <a:lvl2pPr marL="171450" indent="-171450" algn="l">
            <a:defRPr sz="1600"/>
          </a:lvl2pPr>
          <a:lvl3pPr marL="342900" indent="-171450" algn="l">
            <a:defRPr sz="1600"/>
          </a:lvl3pPr>
          <a:lvl4pPr marL="514350" indent="-171450" algn="l">
            <a:defRPr sz="1600"/>
          </a:lvl4pPr>
          <a:lvl5pPr marL="685800" indent="-171450" algn="l">
            <a:defRPr sz="1600"/>
          </a:lvl5pPr>
          <a:lvl6pPr marL="857250" indent="-171450" algn="l">
            <a:defRPr sz="1600"/>
          </a:lvl6pPr>
          <a:lvl7pPr marL="1028700" indent="-171450" algn="l">
            <a:defRPr sz="1600"/>
          </a:lvl7pPr>
          <a:lvl8pPr marL="1200150" indent="-171450" algn="l">
            <a:defRPr sz="1600"/>
          </a:lvl8pPr>
          <a:lvl9pPr marL="1371600" indent="-171450" algn="l">
            <a:defRPr sz="1600"/>
          </a:lvl9pPr>
        </a:lstStyle>
        <a:p>
          <a:pPr lvl="1">
            <a:lnSpc>
              <a:spcPct val="100000"/>
            </a:lnSpc>
            <a:spcBef>
              <a:spcPct val="0"/>
            </a:spcBef>
            <a:spcAft>
              <a:spcPct val="15000"/>
            </a:spcAft>
            <a:buChar char="•"/>
          </a:pPr>
          <a:r>
            <a:rPr lang="zh-CN" dirty="0" smtClean="0">
              <a:solidFill>
                <a:schemeClr val="dk1"/>
              </a:solidFill>
              <a:latin typeface="微软雅黑" panose="020B0503020204020204" pitchFamily="34" charset="-122"/>
              <a:ea typeface="微软雅黑" panose="020B0503020204020204" pitchFamily="34" charset="-122"/>
            </a:rPr>
            <a:t>纳税人分期缴税期间需要变更原分期缴税计划的，应重新制定分期缴税计划，由企业向主管税务机关重新报送《个人所得税分期缴纳备案表》。</a:t>
          </a:r>
          <a:endParaRPr lang="zh-CN" dirty="0">
            <a:solidFill>
              <a:schemeClr val="dk1"/>
            </a:solidFill>
            <a:latin typeface="微软雅黑" panose="020B0503020204020204" pitchFamily="34" charset="-122"/>
            <a:ea typeface="微软雅黑" panose="020B0503020204020204" pitchFamily="34" charset="-122"/>
          </a:endParaRPr>
        </a:p>
      </dsp:txBody>
      <dsp:txXfrm rot="5400000">
        <a:off x="4148446" y="-593045"/>
        <a:ext cx="825188" cy="7022908"/>
      </dsp:txXfrm>
    </dsp:sp>
    <dsp:sp modelId="{CABA4671-5AD9-453B-AB12-46977C351A37}">
      <dsp:nvSpPr>
        <dsp:cNvPr id="5" name="圆角矩形 4"/>
        <dsp:cNvSpPr/>
      </dsp:nvSpPr>
      <dsp:spPr bwMode="white">
        <a:xfrm>
          <a:off x="0" y="2415759"/>
          <a:ext cx="1049586" cy="1005299"/>
        </a:xfrm>
        <a:prstGeom prst="roundRect">
          <a:avLst/>
        </a:prstGeom>
      </dsp:spPr>
      <dsp:style>
        <a:lnRef idx="2">
          <a:schemeClr val="lt1"/>
        </a:lnRef>
        <a:fillRef idx="1">
          <a:schemeClr val="accent1"/>
        </a:fillRef>
        <a:effectRef idx="0">
          <a:scrgbClr r="0" g="0" b="0"/>
        </a:effectRef>
        <a:fontRef idx="minor">
          <a:schemeClr val="lt1"/>
        </a:fontRef>
      </dsp:style>
      <dsp:txBody>
        <a:bodyPr lIns="60960" tIns="30480" rIns="60960" bIns="304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600" b="1" dirty="0" smtClean="0">
              <a:latin typeface="微软雅黑" panose="020B0503020204020204" pitchFamily="34" charset="-122"/>
              <a:ea typeface="微软雅黑" panose="020B0503020204020204" pitchFamily="34" charset="-122"/>
            </a:rPr>
            <a:t>变更计划</a:t>
          </a:r>
          <a:endParaRPr lang="zh-CN" altLang="en-US" sz="1600" dirty="0">
            <a:latin typeface="微软雅黑" panose="020B0503020204020204" pitchFamily="34" charset="-122"/>
            <a:ea typeface="微软雅黑" panose="020B0503020204020204" pitchFamily="34" charset="-122"/>
          </a:endParaRPr>
        </a:p>
      </dsp:txBody>
      <dsp:txXfrm>
        <a:off x="0" y="2415759"/>
        <a:ext cx="1049586" cy="100529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rSet qsTypeId="urn:microsoft.com/office/officeart/2005/8/quickstyle/simple5"/>
        </dgm:pt>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srcNode" val="parentNode1"/>
              <dgm:param type="dstNode" val="connSite2"/>
              <dgm:param type="connRout" val="curve"/>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srcNode" val="parentNode2"/>
                <dgm:param type="dstNode" val="connSite1"/>
                <dgm:param type="connRout" val="curve"/>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rSet qsTypeId="urn:microsoft.com/office/officeart/2005/8/quickstyle/simple5"/>
        </dgm:pt>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srcNode" val="parTx"/>
            <dgm:param type="dstNode" val="parTx"/>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rSet qsTypeId="urn:microsoft.com/office/officeart/2005/8/quickstyle/simple5"/>
        </dgm:pt>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type="round2SameRect" r:blip="" rot="90">
                    <dgm:adjLst/>
                  </dgm:shape>
                </dgm:if>
                <dgm:else name="Name12">
                  <dgm:shape xmlns:r="http://schemas.openxmlformats.org/officeDocument/2006/relationships" type="round2SameRect" r:blip="" rot="-90">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rSet qsTypeId="urn:microsoft.com/office/officeart/2005/8/quickstyle/simple5"/>
        </dgm:pt>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type="round2SameRect" r:blip="" rot="90">
                    <dgm:adjLst/>
                  </dgm:shape>
                </dgm:if>
                <dgm:else name="Name12">
                  <dgm:shape xmlns:r="http://schemas.openxmlformats.org/officeDocument/2006/relationships" type="round2SameRect" r:blip="" rot="-90">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rSet qsTypeId="urn:microsoft.com/office/officeart/2005/8/quickstyle/simple5"/>
        </dgm:pt>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type="round2SameRect" r:blip="" rot="90">
                    <dgm:adjLst/>
                  </dgm:shape>
                </dgm:if>
                <dgm:else name="Name12">
                  <dgm:shape xmlns:r="http://schemas.openxmlformats.org/officeDocument/2006/relationships" type="round2SameRect" r:blip="" rot="-90">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rSet qsTypeId="urn:microsoft.com/office/officeart/2005/8/quickstyle/simple5"/>
        </dgm:pt>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type="round2SameRect" r:blip="" rot="90">
                    <dgm:adjLst/>
                  </dgm:shape>
                </dgm:if>
                <dgm:else name="Name12">
                  <dgm:shape xmlns:r="http://schemas.openxmlformats.org/officeDocument/2006/relationships" type="round2SameRect" r:blip="" rot="-90">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alignNode1">
    <dgm:scene3d>
      <a:camera prst="orthographicFront"/>
      <a:lightRig rig="threePt" dir="t"/>
    </dgm:scene3d>
    <dgm:txPr/>
    <dgm:style>
      <a:lnRef idx="1">
        <a:scrgbClr r="0" g="0" b="0"/>
      </a:lnRef>
      <a:fillRef idx="3">
        <a:scrgbClr r="0" g="0" b="0"/>
      </a:fillRef>
      <a:effectRef idx="3">
        <a:scrgbClr r="0" g="0" b="0"/>
      </a:effectRef>
      <a:fontRef idx="minor">
        <a:schemeClr val="lt1"/>
      </a:fontRef>
    </dgm:style>
  </dgm:styleLbl>
  <dgm:styleLbl name="asst0">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b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callout">
    <dgm:scene3d>
      <a:camera prst="orthographicFront"/>
      <a:lightRig rig="threePt" dir="t"/>
    </dgm:scene3d>
    <dgm:txPr/>
    <dgm:style>
      <a:lnRef idx="1">
        <a:scrgbClr r="0" g="0" b="0"/>
      </a:lnRef>
      <a:fillRef idx="0">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3">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fg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fgShp">
    <dgm:scene3d>
      <a:camera prst="orthographicFront"/>
      <a:lightRig rig="threePt" dir="t"/>
    </dgm:scene3d>
    <dgm:txPr/>
    <dgm:style>
      <a:lnRef idx="0">
        <a:scrgbClr r="0" g="0" b="0"/>
      </a:lnRef>
      <a:fillRef idx="3">
        <a:scrgbClr r="0" g="0" b="0"/>
      </a:fillRef>
      <a:effectRef idx="3">
        <a:scrgbClr r="0" g="0" b="0"/>
      </a:effectRef>
      <a:fontRef idx="minor"/>
    </dgm:style>
  </dgm:styleLbl>
  <dgm:styleLbl name="fg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0">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solidAlignAcc1">
    <dgm:scene3d>
      <a:camera prst="orthographicFront"/>
      <a:lightRig rig="threePt" dir="t"/>
    </dgm:scene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3">
        <a:scrgbClr r="0" g="0" b="0"/>
      </a:effectRef>
      <a:fontRef idx="minor"/>
    </dgm:style>
  </dgm:styleLbl>
  <dgm:styleLbl name="solid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0">
        <a:scrgbClr r="0" g="0" b="0"/>
      </a:lnRef>
      <a:fillRef idx="3">
        <a:scrgbClr r="0" g="0" b="0"/>
      </a:fillRef>
      <a:effectRef idx="3">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alignNode1">
    <dgm:scene3d>
      <a:camera prst="orthographicFront"/>
      <a:lightRig rig="threePt" dir="t"/>
    </dgm:scene3d>
    <dgm:txPr/>
    <dgm:style>
      <a:lnRef idx="1">
        <a:scrgbClr r="0" g="0" b="0"/>
      </a:lnRef>
      <a:fillRef idx="3">
        <a:scrgbClr r="0" g="0" b="0"/>
      </a:fillRef>
      <a:effectRef idx="3">
        <a:scrgbClr r="0" g="0" b="0"/>
      </a:effectRef>
      <a:fontRef idx="minor">
        <a:schemeClr val="lt1"/>
      </a:fontRef>
    </dgm:style>
  </dgm:styleLbl>
  <dgm:styleLbl name="asst0">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b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callout">
    <dgm:scene3d>
      <a:camera prst="orthographicFront"/>
      <a:lightRig rig="threePt" dir="t"/>
    </dgm:scene3d>
    <dgm:txPr/>
    <dgm:style>
      <a:lnRef idx="1">
        <a:scrgbClr r="0" g="0" b="0"/>
      </a:lnRef>
      <a:fillRef idx="0">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3">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fg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fgShp">
    <dgm:scene3d>
      <a:camera prst="orthographicFront"/>
      <a:lightRig rig="threePt" dir="t"/>
    </dgm:scene3d>
    <dgm:txPr/>
    <dgm:style>
      <a:lnRef idx="0">
        <a:scrgbClr r="0" g="0" b="0"/>
      </a:lnRef>
      <a:fillRef idx="3">
        <a:scrgbClr r="0" g="0" b="0"/>
      </a:fillRef>
      <a:effectRef idx="3">
        <a:scrgbClr r="0" g="0" b="0"/>
      </a:effectRef>
      <a:fontRef idx="minor"/>
    </dgm:style>
  </dgm:styleLbl>
  <dgm:styleLbl name="fg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0">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solidAlignAcc1">
    <dgm:scene3d>
      <a:camera prst="orthographicFront"/>
      <a:lightRig rig="threePt" dir="t"/>
    </dgm:scene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3">
        <a:scrgbClr r="0" g="0" b="0"/>
      </a:effectRef>
      <a:fontRef idx="minor"/>
    </dgm:style>
  </dgm:styleLbl>
  <dgm:styleLbl name="solid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0">
        <a:scrgbClr r="0" g="0" b="0"/>
      </a:lnRef>
      <a:fillRef idx="3">
        <a:scrgbClr r="0" g="0" b="0"/>
      </a:fillRef>
      <a:effectRef idx="3">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56038" y="0"/>
            <a:ext cx="2949575" cy="496888"/>
          </a:xfrm>
          <a:prstGeom prst="rect">
            <a:avLst/>
          </a:prstGeom>
        </p:spPr>
        <p:txBody>
          <a:bodyPr vert="horz" lIns="91440" tIns="45720" rIns="91440" bIns="45720" rtlCol="0"/>
          <a:lstStyle>
            <a:lvl1pPr algn="r">
              <a:defRPr sz="1200"/>
            </a:lvl1pPr>
          </a:lstStyle>
          <a:p>
            <a:fld id="{0DE27864-6AE0-4CBC-BB08-5D664A3EBF88}" type="datetimeFigureOut">
              <a:rPr lang="zh-CN" altLang="en-US" smtClean="0"/>
            </a:fld>
            <a:endParaRPr lang="zh-CN" altLang="en-US"/>
          </a:p>
        </p:txBody>
      </p:sp>
      <p:sp>
        <p:nvSpPr>
          <p:cNvPr id="4" name="页脚占位符 3"/>
          <p:cNvSpPr>
            <a:spLocks noGrp="1"/>
          </p:cNvSpPr>
          <p:nvPr>
            <p:ph type="ftr" sz="quarter" idx="2"/>
          </p:nvPr>
        </p:nvSpPr>
        <p:spPr>
          <a:xfrm>
            <a:off x="0" y="9440863"/>
            <a:ext cx="2949575" cy="4968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56038" y="9440863"/>
            <a:ext cx="2949575" cy="496887"/>
          </a:xfrm>
          <a:prstGeom prst="rect">
            <a:avLst/>
          </a:prstGeom>
        </p:spPr>
        <p:txBody>
          <a:bodyPr vert="horz" lIns="91440" tIns="45720" rIns="91440" bIns="45720" rtlCol="0" anchor="b"/>
          <a:lstStyle>
            <a:lvl1pPr algn="r">
              <a:defRPr sz="1200"/>
            </a:lvl1pPr>
          </a:lstStyle>
          <a:p>
            <a:fld id="{5AE2BE6D-54AA-4737-B658-F1D2ACE4A398}"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167727F1-5D08-45BB-BD81-6B1898439BA7}"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92075" y="746125"/>
            <a:ext cx="6623050" cy="3725863"/>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0720" y="4721186"/>
            <a:ext cx="5445760" cy="4472702"/>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E2BBE80A-91A2-4471-8DF6-DA2659D7C0C6}"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lvl="0"/>
            <a:r>
              <a:rPr lang="zh-CN" altLang="en-US" sz="1200" b="1" kern="1200" dirty="0" smtClean="0">
                <a:solidFill>
                  <a:schemeClr val="tx1"/>
                </a:solidFill>
                <a:latin typeface="+mn-lt"/>
                <a:ea typeface="+mn-ea"/>
                <a:cs typeface="+mn-cs"/>
              </a:rPr>
              <a:t>科研机构</a:t>
            </a:r>
            <a:endParaRPr lang="zh-CN" altLang="en-US" sz="1200" kern="1200" dirty="0" smtClean="0">
              <a:solidFill>
                <a:schemeClr val="tx1"/>
              </a:solidFill>
              <a:latin typeface="+mn-lt"/>
              <a:ea typeface="+mn-ea"/>
              <a:cs typeface="+mn-cs"/>
            </a:endParaRPr>
          </a:p>
          <a:p>
            <a:r>
              <a:rPr lang="zh-CN" altLang="en-US" sz="1200" kern="1200" dirty="0" smtClean="0">
                <a:solidFill>
                  <a:schemeClr val="tx1"/>
                </a:solidFill>
                <a:latin typeface="+mn-lt"/>
                <a:ea typeface="+mn-ea"/>
                <a:cs typeface="+mn-cs"/>
              </a:rPr>
              <a:t>科研机构是指按中央机构编制委员会和国家科学技术委员会</a:t>
            </a:r>
            <a:r>
              <a:rPr lang="en-US" altLang="zh-CN" sz="1200" kern="1200" dirty="0" smtClean="0">
                <a:solidFill>
                  <a:schemeClr val="tx1"/>
                </a:solidFill>
                <a:latin typeface="+mn-lt"/>
                <a:ea typeface="+mn-ea"/>
                <a:cs typeface="+mn-cs"/>
              </a:rPr>
              <a:t>《</a:t>
            </a:r>
            <a:r>
              <a:rPr lang="zh-CN" altLang="en-US" sz="1200" kern="1200" dirty="0" smtClean="0">
                <a:solidFill>
                  <a:schemeClr val="tx1"/>
                </a:solidFill>
                <a:latin typeface="+mn-lt"/>
                <a:ea typeface="+mn-ea"/>
                <a:cs typeface="+mn-cs"/>
              </a:rPr>
              <a:t>关于科研事业单位机构设置审批事项的通知</a:t>
            </a:r>
            <a:r>
              <a:rPr lang="en-US" altLang="zh-CN" sz="1200" kern="1200" dirty="0" smtClean="0">
                <a:solidFill>
                  <a:schemeClr val="tx1"/>
                </a:solidFill>
                <a:latin typeface="+mn-lt"/>
                <a:ea typeface="+mn-ea"/>
                <a:cs typeface="+mn-cs"/>
              </a:rPr>
              <a:t>》</a:t>
            </a:r>
            <a:r>
              <a:rPr lang="zh-CN" altLang="en-US" sz="1200" kern="1200" dirty="0" smtClean="0">
                <a:solidFill>
                  <a:schemeClr val="tx1"/>
                </a:solidFill>
                <a:latin typeface="+mn-lt"/>
                <a:ea typeface="+mn-ea"/>
                <a:cs typeface="+mn-cs"/>
              </a:rPr>
              <a:t>（中编办发</a:t>
            </a:r>
            <a:r>
              <a:rPr lang="en-US" altLang="zh-CN" sz="1200" kern="1200" dirty="0" smtClean="0">
                <a:solidFill>
                  <a:schemeClr val="tx1"/>
                </a:solidFill>
                <a:latin typeface="+mn-lt"/>
                <a:ea typeface="+mn-ea"/>
                <a:cs typeface="+mn-cs"/>
              </a:rPr>
              <a:t>〔1997〕14</a:t>
            </a:r>
            <a:r>
              <a:rPr lang="zh-CN" altLang="en-US" sz="1200" kern="1200" dirty="0" smtClean="0">
                <a:solidFill>
                  <a:schemeClr val="tx1"/>
                </a:solidFill>
                <a:latin typeface="+mn-lt"/>
                <a:ea typeface="+mn-ea"/>
                <a:cs typeface="+mn-cs"/>
              </a:rPr>
              <a:t>号）的规定设置审批的自然科学研究事业单位机构。</a:t>
            </a:r>
            <a:endParaRPr lang="en-US" altLang="zh-CN" sz="1200" kern="1200" dirty="0" smtClean="0">
              <a:solidFill>
                <a:schemeClr val="tx1"/>
              </a:solidFill>
              <a:latin typeface="+mn-lt"/>
              <a:ea typeface="+mn-ea"/>
              <a:cs typeface="+mn-cs"/>
            </a:endParaRPr>
          </a:p>
          <a:p>
            <a:pPr lvl="0"/>
            <a:r>
              <a:rPr lang="zh-CN" altLang="en-US" sz="1200" b="1" kern="1200" dirty="0" smtClean="0">
                <a:solidFill>
                  <a:schemeClr val="tx1"/>
                </a:solidFill>
                <a:latin typeface="+mn-lt"/>
                <a:ea typeface="+mn-ea"/>
                <a:cs typeface="+mn-cs"/>
              </a:rPr>
              <a:t>高等学校</a:t>
            </a:r>
            <a:endParaRPr lang="zh-CN" altLang="en-US" sz="1200" kern="1200" dirty="0" smtClean="0">
              <a:solidFill>
                <a:schemeClr val="tx1"/>
              </a:solidFill>
              <a:latin typeface="+mn-lt"/>
              <a:ea typeface="+mn-ea"/>
              <a:cs typeface="+mn-cs"/>
            </a:endParaRPr>
          </a:p>
          <a:p>
            <a:r>
              <a:rPr lang="zh-CN" altLang="en-US" sz="1200" kern="1200" dirty="0" smtClean="0">
                <a:solidFill>
                  <a:schemeClr val="tx1"/>
                </a:solidFill>
                <a:latin typeface="+mn-lt"/>
                <a:ea typeface="+mn-ea"/>
                <a:cs typeface="+mn-cs"/>
              </a:rPr>
              <a:t>高等学校是指全日制普通高等学校（包括大学、专门学院和高等专科学校）。</a:t>
            </a:r>
            <a:endParaRPr lang="zh-CN" altLang="en-US" dirty="0"/>
          </a:p>
        </p:txBody>
      </p:sp>
      <p:sp>
        <p:nvSpPr>
          <p:cNvPr id="4" name="灯片编号占位符 3"/>
          <p:cNvSpPr>
            <a:spLocks noGrp="1"/>
          </p:cNvSpPr>
          <p:nvPr>
            <p:ph type="sldNum" sz="quarter" idx="10"/>
          </p:nvPr>
        </p:nvSpPr>
        <p:spPr/>
        <p:txBody>
          <a:bodyPr/>
          <a:lstStyle/>
          <a:p>
            <a:fld id="{E2BBE80A-91A2-4471-8DF6-DA2659D7C0C6}"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fontScale="77500" lnSpcReduction="20000"/>
          </a:bodyPr>
          <a:lstStyle/>
          <a:p>
            <a:pPr lvl="0"/>
            <a:r>
              <a:rPr lang="zh-CN" altLang="en-US" sz="1200" b="1" kern="1200" dirty="0" smtClean="0">
                <a:solidFill>
                  <a:schemeClr val="tx1"/>
                </a:solidFill>
                <a:latin typeface="+mn-lt"/>
                <a:ea typeface="+mn-ea"/>
                <a:cs typeface="+mn-cs"/>
              </a:rPr>
              <a:t>非营利性科研机构和高校</a:t>
            </a:r>
            <a:endParaRPr lang="zh-CN" altLang="en-US" sz="1200" kern="1200" dirty="0" smtClean="0">
              <a:solidFill>
                <a:schemeClr val="tx1"/>
              </a:solidFill>
              <a:latin typeface="+mn-lt"/>
              <a:ea typeface="+mn-ea"/>
              <a:cs typeface="+mn-cs"/>
            </a:endParaRPr>
          </a:p>
          <a:p>
            <a:r>
              <a:rPr lang="zh-CN" altLang="en-US" sz="1200" kern="1200" dirty="0" smtClean="0">
                <a:solidFill>
                  <a:schemeClr val="tx1"/>
                </a:solidFill>
                <a:latin typeface="+mn-lt"/>
                <a:ea typeface="+mn-ea"/>
                <a:cs typeface="+mn-cs"/>
              </a:rPr>
              <a:t>非营利性科研机构和高校包括国家设立的科研机构和高校、民办非营利性科研机构和高校。</a:t>
            </a:r>
            <a:endParaRPr lang="zh-CN" altLang="en-US" sz="1200" kern="1200" dirty="0" smtClean="0">
              <a:solidFill>
                <a:schemeClr val="tx1"/>
              </a:solidFill>
              <a:latin typeface="+mn-lt"/>
              <a:ea typeface="+mn-ea"/>
              <a:cs typeface="+mn-cs"/>
            </a:endParaRPr>
          </a:p>
          <a:p>
            <a:pPr lvl="0"/>
            <a:r>
              <a:rPr lang="zh-CN" altLang="en-US" sz="1200" kern="1200" dirty="0" smtClean="0">
                <a:solidFill>
                  <a:schemeClr val="tx1"/>
                </a:solidFill>
                <a:latin typeface="+mn-lt"/>
                <a:ea typeface="+mn-ea"/>
                <a:cs typeface="+mn-cs"/>
              </a:rPr>
              <a:t>国家设立的科研机构和高校是指利用财政性资金设立的、取得</a:t>
            </a:r>
            <a:r>
              <a:rPr lang="en-US" altLang="zh-CN" sz="1200" kern="1200" dirty="0" smtClean="0">
                <a:solidFill>
                  <a:schemeClr val="tx1"/>
                </a:solidFill>
                <a:latin typeface="+mn-lt"/>
                <a:ea typeface="+mn-ea"/>
                <a:cs typeface="+mn-cs"/>
              </a:rPr>
              <a:t>《</a:t>
            </a:r>
            <a:r>
              <a:rPr lang="zh-CN" altLang="en-US" sz="1200" kern="1200" dirty="0" smtClean="0">
                <a:solidFill>
                  <a:schemeClr val="tx1"/>
                </a:solidFill>
                <a:latin typeface="+mn-lt"/>
                <a:ea typeface="+mn-ea"/>
                <a:cs typeface="+mn-cs"/>
              </a:rPr>
              <a:t>事业单位法人证书</a:t>
            </a:r>
            <a:r>
              <a:rPr lang="en-US" altLang="zh-CN" sz="1200" kern="1200" dirty="0" smtClean="0">
                <a:solidFill>
                  <a:schemeClr val="tx1"/>
                </a:solidFill>
                <a:latin typeface="+mn-lt"/>
                <a:ea typeface="+mn-ea"/>
                <a:cs typeface="+mn-cs"/>
              </a:rPr>
              <a:t>》</a:t>
            </a:r>
            <a:r>
              <a:rPr lang="zh-CN" altLang="en-US" sz="1200" kern="1200" dirty="0" smtClean="0">
                <a:solidFill>
                  <a:schemeClr val="tx1"/>
                </a:solidFill>
                <a:latin typeface="+mn-lt"/>
                <a:ea typeface="+mn-ea"/>
                <a:cs typeface="+mn-cs"/>
              </a:rPr>
              <a:t>的科研机构和公办高校，包括中央和地方所属科研机构和高校。</a:t>
            </a:r>
            <a:endParaRPr lang="zh-CN" altLang="en-US" sz="1200" kern="1200" dirty="0" smtClean="0">
              <a:solidFill>
                <a:schemeClr val="tx1"/>
              </a:solidFill>
              <a:latin typeface="+mn-lt"/>
              <a:ea typeface="+mn-ea"/>
              <a:cs typeface="+mn-cs"/>
            </a:endParaRPr>
          </a:p>
          <a:p>
            <a:pPr lvl="0"/>
            <a:r>
              <a:rPr lang="zh-CN" altLang="en-US" sz="1200" kern="1200" dirty="0" smtClean="0">
                <a:solidFill>
                  <a:schemeClr val="tx1"/>
                </a:solidFill>
                <a:latin typeface="+mn-lt"/>
                <a:ea typeface="+mn-ea"/>
                <a:cs typeface="+mn-cs"/>
              </a:rPr>
              <a:t>民办非营利性科研机构和高校，是指同时满足以下条件的科研机构和高校：</a:t>
            </a:r>
            <a:endParaRPr lang="zh-CN" altLang="en-US" sz="1200" kern="1200" dirty="0" smtClean="0">
              <a:solidFill>
                <a:schemeClr val="tx1"/>
              </a:solidFill>
              <a:latin typeface="+mn-lt"/>
              <a:ea typeface="+mn-ea"/>
              <a:cs typeface="+mn-cs"/>
            </a:endParaRPr>
          </a:p>
          <a:p>
            <a:r>
              <a:rPr lang="zh-CN" altLang="en-US" sz="1200" kern="1200" dirty="0" smtClean="0">
                <a:solidFill>
                  <a:schemeClr val="tx1"/>
                </a:solidFill>
                <a:latin typeface="+mn-lt"/>
                <a:ea typeface="+mn-ea"/>
                <a:cs typeface="+mn-cs"/>
              </a:rPr>
              <a:t>①根据</a:t>
            </a:r>
            <a:r>
              <a:rPr lang="en-US" altLang="zh-CN" sz="1200" kern="1200" dirty="0" smtClean="0">
                <a:solidFill>
                  <a:schemeClr val="tx1"/>
                </a:solidFill>
                <a:latin typeface="+mn-lt"/>
                <a:ea typeface="+mn-ea"/>
                <a:cs typeface="+mn-cs"/>
              </a:rPr>
              <a:t>《</a:t>
            </a:r>
            <a:r>
              <a:rPr lang="zh-CN" altLang="en-US" sz="1200" kern="1200" dirty="0" smtClean="0">
                <a:solidFill>
                  <a:schemeClr val="tx1"/>
                </a:solidFill>
                <a:latin typeface="+mn-lt"/>
                <a:ea typeface="+mn-ea"/>
                <a:cs typeface="+mn-cs"/>
              </a:rPr>
              <a:t>民办非企业单位登记管理暂行条例</a:t>
            </a:r>
            <a:r>
              <a:rPr lang="en-US" altLang="zh-CN" sz="1200" kern="1200" dirty="0" smtClean="0">
                <a:solidFill>
                  <a:schemeClr val="tx1"/>
                </a:solidFill>
                <a:latin typeface="+mn-lt"/>
                <a:ea typeface="+mn-ea"/>
                <a:cs typeface="+mn-cs"/>
              </a:rPr>
              <a:t>》</a:t>
            </a:r>
            <a:r>
              <a:rPr lang="zh-CN" altLang="en-US" sz="1200" kern="1200" dirty="0" smtClean="0">
                <a:solidFill>
                  <a:schemeClr val="tx1"/>
                </a:solidFill>
                <a:latin typeface="+mn-lt"/>
                <a:ea typeface="+mn-ea"/>
                <a:cs typeface="+mn-cs"/>
              </a:rPr>
              <a:t>在民政部门登记，并取得</a:t>
            </a:r>
            <a:r>
              <a:rPr lang="en-US" altLang="zh-CN" sz="1200" kern="1200" dirty="0" smtClean="0">
                <a:solidFill>
                  <a:schemeClr val="tx1"/>
                </a:solidFill>
                <a:latin typeface="+mn-lt"/>
                <a:ea typeface="+mn-ea"/>
                <a:cs typeface="+mn-cs"/>
              </a:rPr>
              <a:t>《</a:t>
            </a:r>
            <a:r>
              <a:rPr lang="zh-CN" altLang="en-US" sz="1200" kern="1200" dirty="0" smtClean="0">
                <a:solidFill>
                  <a:schemeClr val="tx1"/>
                </a:solidFill>
                <a:latin typeface="+mn-lt"/>
                <a:ea typeface="+mn-ea"/>
                <a:cs typeface="+mn-cs"/>
              </a:rPr>
              <a:t>民办非企业单位登记证书</a:t>
            </a:r>
            <a:r>
              <a:rPr lang="en-US" altLang="zh-CN" sz="1200" kern="1200" dirty="0" smtClean="0">
                <a:solidFill>
                  <a:schemeClr val="tx1"/>
                </a:solidFill>
                <a:latin typeface="+mn-lt"/>
                <a:ea typeface="+mn-ea"/>
                <a:cs typeface="+mn-cs"/>
              </a:rPr>
              <a:t>》</a:t>
            </a:r>
            <a:r>
              <a:rPr lang="zh-CN" altLang="en-US" sz="1200" kern="1200" dirty="0" smtClean="0">
                <a:solidFill>
                  <a:schemeClr val="tx1"/>
                </a:solidFill>
                <a:latin typeface="+mn-lt"/>
                <a:ea typeface="+mn-ea"/>
                <a:cs typeface="+mn-cs"/>
              </a:rPr>
              <a:t>。</a:t>
            </a:r>
            <a:endParaRPr lang="zh-CN" altLang="en-US" sz="1200" kern="1200" dirty="0" smtClean="0">
              <a:solidFill>
                <a:schemeClr val="tx1"/>
              </a:solidFill>
              <a:latin typeface="+mn-lt"/>
              <a:ea typeface="+mn-ea"/>
              <a:cs typeface="+mn-cs"/>
            </a:endParaRPr>
          </a:p>
          <a:p>
            <a:r>
              <a:rPr lang="zh-CN" altLang="en-US" sz="1200" kern="1200" dirty="0" smtClean="0">
                <a:solidFill>
                  <a:schemeClr val="tx1"/>
                </a:solidFill>
                <a:latin typeface="+mn-lt"/>
                <a:ea typeface="+mn-ea"/>
                <a:cs typeface="+mn-cs"/>
              </a:rPr>
              <a:t>②对于民办非营利性科研机构，其</a:t>
            </a:r>
            <a:r>
              <a:rPr lang="en-US" altLang="zh-CN" sz="1200" kern="1200" dirty="0" smtClean="0">
                <a:solidFill>
                  <a:schemeClr val="tx1"/>
                </a:solidFill>
                <a:latin typeface="+mn-lt"/>
                <a:ea typeface="+mn-ea"/>
                <a:cs typeface="+mn-cs"/>
              </a:rPr>
              <a:t>《</a:t>
            </a:r>
            <a:r>
              <a:rPr lang="zh-CN" altLang="en-US" sz="1200" kern="1200" dirty="0" smtClean="0">
                <a:solidFill>
                  <a:schemeClr val="tx1"/>
                </a:solidFill>
                <a:latin typeface="+mn-lt"/>
                <a:ea typeface="+mn-ea"/>
                <a:cs typeface="+mn-cs"/>
              </a:rPr>
              <a:t>民办非企业单位登记证书</a:t>
            </a:r>
            <a:r>
              <a:rPr lang="en-US" altLang="zh-CN" sz="1200" kern="1200" dirty="0" smtClean="0">
                <a:solidFill>
                  <a:schemeClr val="tx1"/>
                </a:solidFill>
                <a:latin typeface="+mn-lt"/>
                <a:ea typeface="+mn-ea"/>
                <a:cs typeface="+mn-cs"/>
              </a:rPr>
              <a:t>》</a:t>
            </a:r>
            <a:r>
              <a:rPr lang="zh-CN" altLang="en-US" sz="1200" kern="1200" dirty="0" smtClean="0">
                <a:solidFill>
                  <a:schemeClr val="tx1"/>
                </a:solidFill>
                <a:latin typeface="+mn-lt"/>
                <a:ea typeface="+mn-ea"/>
                <a:cs typeface="+mn-cs"/>
              </a:rPr>
              <a:t>记载的业务范围应属于“科学研究与技术开发、成果转让、科技咨询与服务、科技成果评估”范围。对业务范围存在争议的，由税务机关转请县级（含）以上科技行政主管部门确认。</a:t>
            </a:r>
            <a:endParaRPr lang="zh-CN" altLang="en-US" sz="1200" kern="1200" dirty="0" smtClean="0">
              <a:solidFill>
                <a:schemeClr val="tx1"/>
              </a:solidFill>
              <a:latin typeface="+mn-lt"/>
              <a:ea typeface="+mn-ea"/>
              <a:cs typeface="+mn-cs"/>
            </a:endParaRPr>
          </a:p>
          <a:p>
            <a:r>
              <a:rPr lang="zh-CN" altLang="en-US" sz="1200" kern="1200" dirty="0" smtClean="0">
                <a:solidFill>
                  <a:schemeClr val="tx1"/>
                </a:solidFill>
                <a:latin typeface="+mn-lt"/>
                <a:ea typeface="+mn-ea"/>
                <a:cs typeface="+mn-cs"/>
              </a:rPr>
              <a:t>对于民办非营利性高校，应取得教育主管部门颁发的</a:t>
            </a:r>
            <a:r>
              <a:rPr lang="en-US" altLang="zh-CN" sz="1200" kern="1200" dirty="0" smtClean="0">
                <a:solidFill>
                  <a:schemeClr val="tx1"/>
                </a:solidFill>
                <a:latin typeface="+mn-lt"/>
                <a:ea typeface="+mn-ea"/>
                <a:cs typeface="+mn-cs"/>
              </a:rPr>
              <a:t>《</a:t>
            </a:r>
            <a:r>
              <a:rPr lang="zh-CN" altLang="en-US" sz="1200" kern="1200" dirty="0" smtClean="0">
                <a:solidFill>
                  <a:schemeClr val="tx1"/>
                </a:solidFill>
                <a:latin typeface="+mn-lt"/>
                <a:ea typeface="+mn-ea"/>
                <a:cs typeface="+mn-cs"/>
              </a:rPr>
              <a:t>民办学校办学许可证</a:t>
            </a:r>
            <a:r>
              <a:rPr lang="en-US" altLang="zh-CN" sz="1200" kern="1200" dirty="0" smtClean="0">
                <a:solidFill>
                  <a:schemeClr val="tx1"/>
                </a:solidFill>
                <a:latin typeface="+mn-lt"/>
                <a:ea typeface="+mn-ea"/>
                <a:cs typeface="+mn-cs"/>
              </a:rPr>
              <a:t>》</a:t>
            </a:r>
            <a:r>
              <a:rPr lang="zh-CN" altLang="en-US" sz="1200" kern="1200" dirty="0" smtClean="0">
                <a:solidFill>
                  <a:schemeClr val="tx1"/>
                </a:solidFill>
                <a:latin typeface="+mn-lt"/>
                <a:ea typeface="+mn-ea"/>
                <a:cs typeface="+mn-cs"/>
              </a:rPr>
              <a:t>，</a:t>
            </a:r>
            <a:r>
              <a:rPr lang="en-US" altLang="zh-CN" sz="1200" kern="1200" dirty="0" smtClean="0">
                <a:solidFill>
                  <a:schemeClr val="tx1"/>
                </a:solidFill>
                <a:latin typeface="+mn-lt"/>
                <a:ea typeface="+mn-ea"/>
                <a:cs typeface="+mn-cs"/>
              </a:rPr>
              <a:t>《</a:t>
            </a:r>
            <a:r>
              <a:rPr lang="zh-CN" altLang="en-US" sz="1200" kern="1200" dirty="0" smtClean="0">
                <a:solidFill>
                  <a:schemeClr val="tx1"/>
                </a:solidFill>
                <a:latin typeface="+mn-lt"/>
                <a:ea typeface="+mn-ea"/>
                <a:cs typeface="+mn-cs"/>
              </a:rPr>
              <a:t>民办学校办学许可证</a:t>
            </a:r>
            <a:r>
              <a:rPr lang="en-US" altLang="zh-CN" sz="1200" kern="1200" dirty="0" smtClean="0">
                <a:solidFill>
                  <a:schemeClr val="tx1"/>
                </a:solidFill>
                <a:latin typeface="+mn-lt"/>
                <a:ea typeface="+mn-ea"/>
                <a:cs typeface="+mn-cs"/>
              </a:rPr>
              <a:t>》</a:t>
            </a:r>
            <a:r>
              <a:rPr lang="zh-CN" altLang="en-US" sz="1200" kern="1200" dirty="0" smtClean="0">
                <a:solidFill>
                  <a:schemeClr val="tx1"/>
                </a:solidFill>
                <a:latin typeface="+mn-lt"/>
                <a:ea typeface="+mn-ea"/>
                <a:cs typeface="+mn-cs"/>
              </a:rPr>
              <a:t>记载学校类型为“高等学校”。</a:t>
            </a:r>
            <a:endParaRPr lang="zh-CN" altLang="en-US" sz="1200" kern="1200" dirty="0" smtClean="0">
              <a:solidFill>
                <a:schemeClr val="tx1"/>
              </a:solidFill>
              <a:latin typeface="+mn-lt"/>
              <a:ea typeface="+mn-ea"/>
              <a:cs typeface="+mn-cs"/>
            </a:endParaRPr>
          </a:p>
          <a:p>
            <a:br>
              <a:rPr lang="zh-CN" altLang="en-US" sz="1200" kern="1200" dirty="0" smtClean="0">
                <a:solidFill>
                  <a:schemeClr val="tx1"/>
                </a:solidFill>
                <a:latin typeface="+mn-lt"/>
                <a:ea typeface="+mn-ea"/>
                <a:cs typeface="+mn-cs"/>
              </a:rPr>
            </a:br>
            <a:r>
              <a:rPr lang="zh-CN" altLang="en-US" sz="1200" kern="1200" dirty="0" smtClean="0">
                <a:solidFill>
                  <a:schemeClr val="tx1"/>
                </a:solidFill>
                <a:latin typeface="+mn-lt"/>
                <a:ea typeface="+mn-ea"/>
                <a:cs typeface="+mn-cs"/>
              </a:rPr>
              <a:t> </a:t>
            </a:r>
            <a:endParaRPr lang="zh-CN" altLang="en-US" sz="1200" kern="1200" dirty="0" smtClean="0">
              <a:solidFill>
                <a:schemeClr val="tx1"/>
              </a:solidFill>
              <a:latin typeface="+mn-lt"/>
              <a:ea typeface="+mn-ea"/>
              <a:cs typeface="+mn-cs"/>
            </a:endParaRPr>
          </a:p>
          <a:p>
            <a:r>
              <a:rPr lang="zh-CN" altLang="en-US" sz="1200" kern="1200" dirty="0" smtClean="0">
                <a:solidFill>
                  <a:schemeClr val="tx1"/>
                </a:solidFill>
                <a:latin typeface="+mn-lt"/>
                <a:ea typeface="+mn-ea"/>
                <a:cs typeface="+mn-cs"/>
              </a:rPr>
              <a:t> </a:t>
            </a:r>
            <a:endParaRPr lang="zh-CN" altLang="en-US" sz="1200" kern="1200" dirty="0" smtClean="0">
              <a:solidFill>
                <a:schemeClr val="tx1"/>
              </a:solidFill>
              <a:latin typeface="+mn-lt"/>
              <a:ea typeface="+mn-ea"/>
              <a:cs typeface="+mn-cs"/>
            </a:endParaRPr>
          </a:p>
          <a:p>
            <a:r>
              <a:rPr lang="zh-CN" altLang="en-US" sz="1200" kern="1200" dirty="0" smtClean="0">
                <a:solidFill>
                  <a:schemeClr val="tx1"/>
                </a:solidFill>
                <a:latin typeface="+mn-lt"/>
                <a:ea typeface="+mn-ea"/>
                <a:cs typeface="+mn-cs"/>
              </a:rPr>
              <a:t>③经认定取得企业所得税非营利组织免税资格。</a:t>
            </a:r>
            <a:endParaRPr lang="zh-CN" altLang="en-US" sz="1200" kern="1200" dirty="0" smtClean="0">
              <a:solidFill>
                <a:schemeClr val="tx1"/>
              </a:solidFill>
              <a:latin typeface="+mn-lt"/>
              <a:ea typeface="+mn-ea"/>
              <a:cs typeface="+mn-cs"/>
            </a:endParaRPr>
          </a:p>
          <a:p>
            <a:r>
              <a:rPr lang="zh-CN" altLang="en-US" sz="1200" kern="1200" dirty="0" smtClean="0">
                <a:solidFill>
                  <a:schemeClr val="tx1"/>
                </a:solidFill>
                <a:latin typeface="+mn-lt"/>
                <a:ea typeface="+mn-ea"/>
                <a:cs typeface="+mn-cs"/>
              </a:rPr>
              <a:t>按照</a:t>
            </a:r>
            <a:r>
              <a:rPr lang="en-US" altLang="zh-CN" sz="1200" kern="1200" dirty="0" smtClean="0">
                <a:solidFill>
                  <a:schemeClr val="tx1"/>
                </a:solidFill>
                <a:latin typeface="+mn-lt"/>
                <a:ea typeface="+mn-ea"/>
                <a:cs typeface="+mn-cs"/>
              </a:rPr>
              <a:t>《</a:t>
            </a:r>
            <a:r>
              <a:rPr lang="zh-CN" altLang="en-US" sz="1200" kern="1200" dirty="0" smtClean="0">
                <a:solidFill>
                  <a:schemeClr val="tx1"/>
                </a:solidFill>
                <a:latin typeface="+mn-lt"/>
                <a:ea typeface="+mn-ea"/>
                <a:cs typeface="+mn-cs"/>
              </a:rPr>
              <a:t>关于非营利组织免税资格认定管理有关问题的通知</a:t>
            </a:r>
            <a:r>
              <a:rPr lang="en-US" altLang="zh-CN" sz="1200" kern="1200" dirty="0" smtClean="0">
                <a:solidFill>
                  <a:schemeClr val="tx1"/>
                </a:solidFill>
                <a:latin typeface="+mn-lt"/>
                <a:ea typeface="+mn-ea"/>
                <a:cs typeface="+mn-cs"/>
              </a:rPr>
              <a:t>》</a:t>
            </a:r>
            <a:r>
              <a:rPr lang="zh-CN" altLang="en-US" sz="1200" kern="1200" dirty="0" smtClean="0">
                <a:solidFill>
                  <a:schemeClr val="tx1"/>
                </a:solidFill>
                <a:latin typeface="+mn-lt"/>
                <a:ea typeface="+mn-ea"/>
                <a:cs typeface="+mn-cs"/>
              </a:rPr>
              <a:t>（财税</a:t>
            </a:r>
            <a:r>
              <a:rPr lang="en-US" altLang="zh-CN" sz="1200" kern="1200" dirty="0" smtClean="0">
                <a:solidFill>
                  <a:schemeClr val="tx1"/>
                </a:solidFill>
                <a:latin typeface="+mn-lt"/>
                <a:ea typeface="+mn-ea"/>
                <a:cs typeface="+mn-cs"/>
              </a:rPr>
              <a:t>〔2018〕13</a:t>
            </a:r>
            <a:r>
              <a:rPr lang="zh-CN" altLang="en-US" sz="1200" kern="1200" dirty="0" smtClean="0">
                <a:solidFill>
                  <a:schemeClr val="tx1"/>
                </a:solidFill>
                <a:latin typeface="+mn-lt"/>
                <a:ea typeface="+mn-ea"/>
                <a:cs typeface="+mn-cs"/>
              </a:rPr>
              <a:t>号）规定，同时符合八个条件，经过财政、税务部门按照管理权限联合审核，并公告确认取得企业所得税非营利组织免税资格。</a:t>
            </a:r>
            <a:endParaRPr lang="zh-CN" altLang="en-US" sz="1200" kern="1200" dirty="0" smtClean="0">
              <a:solidFill>
                <a:schemeClr val="tx1"/>
              </a:solidFill>
              <a:latin typeface="+mn-lt"/>
              <a:ea typeface="+mn-ea"/>
              <a:cs typeface="+mn-cs"/>
            </a:endParaRPr>
          </a:p>
          <a:p>
            <a:pPr lvl="0"/>
            <a:r>
              <a:rPr lang="zh-CN" altLang="en-US" sz="1200" b="1" kern="1200" dirty="0" smtClean="0">
                <a:solidFill>
                  <a:schemeClr val="tx1"/>
                </a:solidFill>
                <a:latin typeface="+mn-lt"/>
                <a:ea typeface="+mn-ea"/>
                <a:cs typeface="+mn-cs"/>
              </a:rPr>
              <a:t>转制科研院所</a:t>
            </a:r>
            <a:endParaRPr lang="zh-CN" altLang="en-US" sz="1200" kern="1200" dirty="0" smtClean="0">
              <a:solidFill>
                <a:schemeClr val="tx1"/>
              </a:solidFill>
              <a:latin typeface="+mn-lt"/>
              <a:ea typeface="+mn-ea"/>
              <a:cs typeface="+mn-cs"/>
            </a:endParaRPr>
          </a:p>
          <a:p>
            <a:r>
              <a:rPr lang="zh-CN" altLang="en-US" sz="1200" kern="1200" dirty="0" smtClean="0">
                <a:solidFill>
                  <a:schemeClr val="tx1"/>
                </a:solidFill>
                <a:latin typeface="+mn-lt"/>
                <a:ea typeface="+mn-ea"/>
                <a:cs typeface="+mn-cs"/>
              </a:rPr>
              <a:t>转制科研院所是指根据国家科技体制改革要求由事业单位转制为企业且具有独立法人资格、主要从事科学研究和技术开发的机构，包括国务院部门所属转制科研院所和各省、自治区、直辖市、计划单列市所属转制科研院所。享受税收优惠的转制科研院所实行清单制管理，具体名单由科技部会同财政部、税务总局、国资委制定。</a:t>
            </a:r>
            <a:endParaRPr lang="zh-CN" altLang="en-US" sz="1200" kern="1200" dirty="0" smtClean="0">
              <a:solidFill>
                <a:schemeClr val="tx1"/>
              </a:solidFill>
              <a:latin typeface="+mn-lt"/>
              <a:ea typeface="+mn-ea"/>
              <a:cs typeface="+mn-cs"/>
            </a:endParaRPr>
          </a:p>
        </p:txBody>
      </p:sp>
      <p:sp>
        <p:nvSpPr>
          <p:cNvPr id="4" name="灯片编号占位符 3"/>
          <p:cNvSpPr>
            <a:spLocks noGrp="1"/>
          </p:cNvSpPr>
          <p:nvPr>
            <p:ph type="sldNum" sz="quarter" idx="10"/>
          </p:nvPr>
        </p:nvSpPr>
        <p:spPr/>
        <p:txBody>
          <a:bodyPr/>
          <a:lstStyle/>
          <a:p>
            <a:fld id="{E2BBE80A-91A2-4471-8DF6-DA2659D7C0C6}"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fontScale="77500" lnSpcReduction="20000"/>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kern="1200" dirty="0" smtClean="0">
                <a:solidFill>
                  <a:schemeClr val="tx1"/>
                </a:solidFill>
                <a:latin typeface="+mn-lt"/>
                <a:ea typeface="+mn-ea"/>
                <a:cs typeface="+mn-cs"/>
              </a:rPr>
              <a:t>该规定自</a:t>
            </a:r>
            <a:r>
              <a:rPr lang="en-US" altLang="zh-CN" sz="1200" kern="1200" dirty="0" smtClean="0">
                <a:solidFill>
                  <a:schemeClr val="tx1"/>
                </a:solidFill>
                <a:latin typeface="+mn-lt"/>
                <a:ea typeface="+mn-ea"/>
                <a:cs typeface="+mn-cs"/>
              </a:rPr>
              <a:t>2018</a:t>
            </a:r>
            <a:r>
              <a:rPr lang="zh-CN" altLang="en-US" sz="1200" kern="1200" dirty="0" smtClean="0">
                <a:solidFill>
                  <a:schemeClr val="tx1"/>
                </a:solidFill>
                <a:latin typeface="+mn-lt"/>
                <a:ea typeface="+mn-ea"/>
                <a:cs typeface="+mn-cs"/>
              </a:rPr>
              <a:t>年</a:t>
            </a:r>
            <a:r>
              <a:rPr lang="en-US" altLang="zh-CN" sz="1200" kern="1200" dirty="0" smtClean="0">
                <a:solidFill>
                  <a:schemeClr val="tx1"/>
                </a:solidFill>
                <a:latin typeface="+mn-lt"/>
                <a:ea typeface="+mn-ea"/>
                <a:cs typeface="+mn-cs"/>
              </a:rPr>
              <a:t>7</a:t>
            </a:r>
            <a:r>
              <a:rPr lang="zh-CN" altLang="en-US" sz="1200" kern="1200" dirty="0" smtClean="0">
                <a:solidFill>
                  <a:schemeClr val="tx1"/>
                </a:solidFill>
                <a:latin typeface="+mn-lt"/>
                <a:ea typeface="+mn-ea"/>
                <a:cs typeface="+mn-cs"/>
              </a:rPr>
              <a:t>月</a:t>
            </a:r>
            <a:r>
              <a:rPr lang="en-US" altLang="zh-CN" sz="1200" kern="1200" dirty="0" smtClean="0">
                <a:solidFill>
                  <a:schemeClr val="tx1"/>
                </a:solidFill>
                <a:latin typeface="+mn-lt"/>
                <a:ea typeface="+mn-ea"/>
                <a:cs typeface="+mn-cs"/>
              </a:rPr>
              <a:t>1</a:t>
            </a:r>
            <a:r>
              <a:rPr lang="zh-CN" altLang="en-US" sz="1200" kern="1200" dirty="0" smtClean="0">
                <a:solidFill>
                  <a:schemeClr val="tx1"/>
                </a:solidFill>
                <a:latin typeface="+mn-lt"/>
                <a:ea typeface="+mn-ea"/>
                <a:cs typeface="+mn-cs"/>
              </a:rPr>
              <a:t>日起施行，这既不是科技成果的取得时间，也不是科技成果转让或是许可他人使用的转化时间，而是取得科技成果转化收入，给科技人员发放现金奖励的时间要求。</a:t>
            </a:r>
            <a:endParaRPr lang="zh-CN" altLang="en-US" sz="1200" kern="1200" dirty="0" smtClean="0">
              <a:solidFill>
                <a:schemeClr val="tx1"/>
              </a:solidFill>
              <a:latin typeface="+mn-lt"/>
              <a:ea typeface="+mn-ea"/>
              <a:cs typeface="+mn-cs"/>
            </a:endParaRPr>
          </a:p>
          <a:p>
            <a:pPr lvl="0"/>
            <a:endParaRPr lang="zh-CN" altLang="en-US" sz="1200" kern="1200" dirty="0" smtClean="0">
              <a:solidFill>
                <a:schemeClr val="tx1"/>
              </a:solidFill>
              <a:latin typeface="+mn-lt"/>
              <a:ea typeface="+mn-ea"/>
              <a:cs typeface="+mn-cs"/>
            </a:endParaRPr>
          </a:p>
        </p:txBody>
      </p:sp>
      <p:sp>
        <p:nvSpPr>
          <p:cNvPr id="4" name="灯片编号占位符 3"/>
          <p:cNvSpPr>
            <a:spLocks noGrp="1"/>
          </p:cNvSpPr>
          <p:nvPr>
            <p:ph type="sldNum" sz="quarter" idx="10"/>
          </p:nvPr>
        </p:nvSpPr>
        <p:spPr/>
        <p:txBody>
          <a:bodyPr/>
          <a:lstStyle/>
          <a:p>
            <a:fld id="{E2BBE80A-91A2-4471-8DF6-DA2659D7C0C6}"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fontScale="77500" lnSpcReduction="20000"/>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kern="1200" dirty="0" smtClean="0">
                <a:solidFill>
                  <a:schemeClr val="tx1"/>
                </a:solidFill>
                <a:latin typeface="+mn-lt"/>
                <a:ea typeface="+mn-ea"/>
                <a:cs typeface="+mn-cs"/>
              </a:rPr>
              <a:t>该规定自</a:t>
            </a:r>
            <a:r>
              <a:rPr lang="en-US" altLang="zh-CN" sz="1200" kern="1200" dirty="0" smtClean="0">
                <a:solidFill>
                  <a:schemeClr val="tx1"/>
                </a:solidFill>
                <a:latin typeface="+mn-lt"/>
                <a:ea typeface="+mn-ea"/>
                <a:cs typeface="+mn-cs"/>
              </a:rPr>
              <a:t>2018</a:t>
            </a:r>
            <a:r>
              <a:rPr lang="zh-CN" altLang="en-US" sz="1200" kern="1200" dirty="0" smtClean="0">
                <a:solidFill>
                  <a:schemeClr val="tx1"/>
                </a:solidFill>
                <a:latin typeface="+mn-lt"/>
                <a:ea typeface="+mn-ea"/>
                <a:cs typeface="+mn-cs"/>
              </a:rPr>
              <a:t>年</a:t>
            </a:r>
            <a:r>
              <a:rPr lang="en-US" altLang="zh-CN" sz="1200" kern="1200" dirty="0" smtClean="0">
                <a:solidFill>
                  <a:schemeClr val="tx1"/>
                </a:solidFill>
                <a:latin typeface="+mn-lt"/>
                <a:ea typeface="+mn-ea"/>
                <a:cs typeface="+mn-cs"/>
              </a:rPr>
              <a:t>7</a:t>
            </a:r>
            <a:r>
              <a:rPr lang="zh-CN" altLang="en-US" sz="1200" kern="1200" dirty="0" smtClean="0">
                <a:solidFill>
                  <a:schemeClr val="tx1"/>
                </a:solidFill>
                <a:latin typeface="+mn-lt"/>
                <a:ea typeface="+mn-ea"/>
                <a:cs typeface="+mn-cs"/>
              </a:rPr>
              <a:t>月</a:t>
            </a:r>
            <a:r>
              <a:rPr lang="en-US" altLang="zh-CN" sz="1200" kern="1200" dirty="0" smtClean="0">
                <a:solidFill>
                  <a:schemeClr val="tx1"/>
                </a:solidFill>
                <a:latin typeface="+mn-lt"/>
                <a:ea typeface="+mn-ea"/>
                <a:cs typeface="+mn-cs"/>
              </a:rPr>
              <a:t>1</a:t>
            </a:r>
            <a:r>
              <a:rPr lang="zh-CN" altLang="en-US" sz="1200" kern="1200" dirty="0" smtClean="0">
                <a:solidFill>
                  <a:schemeClr val="tx1"/>
                </a:solidFill>
                <a:latin typeface="+mn-lt"/>
                <a:ea typeface="+mn-ea"/>
                <a:cs typeface="+mn-cs"/>
              </a:rPr>
              <a:t>日起施行，这既不是科技成果的取得时间，也不是科技成果转让或是许可他人使用的转化时间，而是取得科技成果转化收入，给科技人员发放现金奖励的时间要求。</a:t>
            </a:r>
            <a:endParaRPr lang="zh-CN" altLang="en-US" sz="1200" kern="1200" dirty="0" smtClean="0">
              <a:solidFill>
                <a:schemeClr val="tx1"/>
              </a:solidFill>
              <a:latin typeface="+mn-lt"/>
              <a:ea typeface="+mn-ea"/>
              <a:cs typeface="+mn-cs"/>
            </a:endParaRPr>
          </a:p>
          <a:p>
            <a:pPr lvl="0"/>
            <a:endParaRPr lang="zh-CN" altLang="en-US" sz="1200" kern="1200" dirty="0" smtClean="0">
              <a:solidFill>
                <a:schemeClr val="tx1"/>
              </a:solidFill>
              <a:latin typeface="+mn-lt"/>
              <a:ea typeface="+mn-ea"/>
              <a:cs typeface="+mn-cs"/>
            </a:endParaRPr>
          </a:p>
        </p:txBody>
      </p:sp>
      <p:sp>
        <p:nvSpPr>
          <p:cNvPr id="4" name="灯片编号占位符 3"/>
          <p:cNvSpPr>
            <a:spLocks noGrp="1"/>
          </p:cNvSpPr>
          <p:nvPr>
            <p:ph type="sldNum" sz="quarter" idx="10"/>
          </p:nvPr>
        </p:nvSpPr>
        <p:spPr/>
        <p:txBody>
          <a:bodyPr/>
          <a:lstStyle/>
          <a:p>
            <a:fld id="{E2BBE80A-91A2-4471-8DF6-DA2659D7C0C6}"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fontScale="77500" lnSpcReduction="20000"/>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kern="1200" dirty="0" smtClean="0">
                <a:solidFill>
                  <a:schemeClr val="tx1"/>
                </a:solidFill>
                <a:latin typeface="+mn-lt"/>
                <a:ea typeface="+mn-ea"/>
                <a:cs typeface="+mn-cs"/>
              </a:rPr>
              <a:t>该规定自</a:t>
            </a:r>
            <a:r>
              <a:rPr lang="en-US" altLang="zh-CN" sz="1200" kern="1200" dirty="0" smtClean="0">
                <a:solidFill>
                  <a:schemeClr val="tx1"/>
                </a:solidFill>
                <a:latin typeface="+mn-lt"/>
                <a:ea typeface="+mn-ea"/>
                <a:cs typeface="+mn-cs"/>
              </a:rPr>
              <a:t>2018</a:t>
            </a:r>
            <a:r>
              <a:rPr lang="zh-CN" altLang="en-US" sz="1200" kern="1200" dirty="0" smtClean="0">
                <a:solidFill>
                  <a:schemeClr val="tx1"/>
                </a:solidFill>
                <a:latin typeface="+mn-lt"/>
                <a:ea typeface="+mn-ea"/>
                <a:cs typeface="+mn-cs"/>
              </a:rPr>
              <a:t>年</a:t>
            </a:r>
            <a:r>
              <a:rPr lang="en-US" altLang="zh-CN" sz="1200" kern="1200" dirty="0" smtClean="0">
                <a:solidFill>
                  <a:schemeClr val="tx1"/>
                </a:solidFill>
                <a:latin typeface="+mn-lt"/>
                <a:ea typeface="+mn-ea"/>
                <a:cs typeface="+mn-cs"/>
              </a:rPr>
              <a:t>7</a:t>
            </a:r>
            <a:r>
              <a:rPr lang="zh-CN" altLang="en-US" sz="1200" kern="1200" dirty="0" smtClean="0">
                <a:solidFill>
                  <a:schemeClr val="tx1"/>
                </a:solidFill>
                <a:latin typeface="+mn-lt"/>
                <a:ea typeface="+mn-ea"/>
                <a:cs typeface="+mn-cs"/>
              </a:rPr>
              <a:t>月</a:t>
            </a:r>
            <a:r>
              <a:rPr lang="en-US" altLang="zh-CN" sz="1200" kern="1200" dirty="0" smtClean="0">
                <a:solidFill>
                  <a:schemeClr val="tx1"/>
                </a:solidFill>
                <a:latin typeface="+mn-lt"/>
                <a:ea typeface="+mn-ea"/>
                <a:cs typeface="+mn-cs"/>
              </a:rPr>
              <a:t>1</a:t>
            </a:r>
            <a:r>
              <a:rPr lang="zh-CN" altLang="en-US" sz="1200" kern="1200" dirty="0" smtClean="0">
                <a:solidFill>
                  <a:schemeClr val="tx1"/>
                </a:solidFill>
                <a:latin typeface="+mn-lt"/>
                <a:ea typeface="+mn-ea"/>
                <a:cs typeface="+mn-cs"/>
              </a:rPr>
              <a:t>日起施行，这既不是科技成果的取得时间，也不是科技成果转让或是许可他人使用的转化时间，而是取得科技成果转化收入，给科技人员发放现金奖励的时间要求。</a:t>
            </a:r>
            <a:endParaRPr lang="zh-CN" altLang="en-US" sz="1200" kern="1200" dirty="0" smtClean="0">
              <a:solidFill>
                <a:schemeClr val="tx1"/>
              </a:solidFill>
              <a:latin typeface="+mn-lt"/>
              <a:ea typeface="+mn-ea"/>
              <a:cs typeface="+mn-cs"/>
            </a:endParaRPr>
          </a:p>
          <a:p>
            <a:pPr lvl="0"/>
            <a:endParaRPr lang="zh-CN" altLang="en-US" sz="1200" kern="1200" dirty="0" smtClean="0">
              <a:solidFill>
                <a:schemeClr val="tx1"/>
              </a:solidFill>
              <a:latin typeface="+mn-lt"/>
              <a:ea typeface="+mn-ea"/>
              <a:cs typeface="+mn-cs"/>
            </a:endParaRPr>
          </a:p>
        </p:txBody>
      </p:sp>
      <p:sp>
        <p:nvSpPr>
          <p:cNvPr id="4" name="灯片编号占位符 3"/>
          <p:cNvSpPr>
            <a:spLocks noGrp="1"/>
          </p:cNvSpPr>
          <p:nvPr>
            <p:ph type="sldNum" sz="quarter" idx="10"/>
          </p:nvPr>
        </p:nvSpPr>
        <p:spPr/>
        <p:txBody>
          <a:bodyPr/>
          <a:lstStyle/>
          <a:p>
            <a:fld id="{E2BBE80A-91A2-4471-8DF6-DA2659D7C0C6}"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p:sp>
      <p:sp>
        <p:nvSpPr>
          <p:cNvPr id="107523" name="Notes Placeholder 2"/>
          <p:cNvSpPr>
            <a:spLocks noGrp="1"/>
          </p:cNvSpPr>
          <p:nvPr>
            <p:ph type="body" idx="1"/>
          </p:nvPr>
        </p:nvSpPr>
        <p:spPr bwMode="auto">
          <a:xfrm>
            <a:off x="680720" y="4721186"/>
            <a:ext cx="5445760" cy="4472702"/>
          </a:xfrm>
          <a:prstGeom prst="rect">
            <a:avLst/>
          </a:prstGeom>
          <a:noFill/>
          <a:ln>
            <a:miter lim="800000"/>
          </a:ln>
        </p:spPr>
        <p:txBody>
          <a:bodyPr/>
          <a:lstStyle/>
          <a:p>
            <a:endParaRPr lang="en-US" altLang="zh-CN" smtClean="0"/>
          </a:p>
        </p:txBody>
      </p:sp>
      <p:sp>
        <p:nvSpPr>
          <p:cNvPr id="107524" name="Header Placeholder 3"/>
          <p:cNvSpPr>
            <a:spLocks noGrp="1"/>
          </p:cNvSpPr>
          <p:nvPr>
            <p:ph type="hdr" sz="quarter"/>
          </p:nvPr>
        </p:nvSpPr>
        <p:spPr bwMode="auto">
          <a:noFill/>
          <a:ln>
            <a:miter lim="800000"/>
          </a:ln>
        </p:spPr>
        <p:txBody>
          <a:bodyPr vert="horz" wrap="square" lIns="91440" tIns="45720" rIns="91440" bIns="45720" numCol="1" anchor="t" anchorCtr="0" compatLnSpc="1"/>
          <a:lstStyle/>
          <a:p>
            <a:r>
              <a:rPr lang="en-US" altLang="zh-CN" smtClean="0">
                <a:ea typeface="微软雅黑" panose="020B0503020204020204" pitchFamily="34" charset="-122"/>
              </a:rPr>
              <a:t>My First Template</a:t>
            </a:r>
            <a:endParaRPr lang="en-US" altLang="zh-CN" smtClean="0">
              <a:ea typeface="微软雅黑" panose="020B0503020204020204" pitchFamily="34" charset="-122"/>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p:sp>
      <p:sp>
        <p:nvSpPr>
          <p:cNvPr id="113667" name="Notes Placeholder 2"/>
          <p:cNvSpPr>
            <a:spLocks noGrp="1"/>
          </p:cNvSpPr>
          <p:nvPr>
            <p:ph type="body" idx="1"/>
          </p:nvPr>
        </p:nvSpPr>
        <p:spPr bwMode="auto">
          <a:xfrm>
            <a:off x="680720" y="4721186"/>
            <a:ext cx="5445760" cy="4472702"/>
          </a:xfrm>
          <a:prstGeom prst="rect">
            <a:avLst/>
          </a:prstGeom>
          <a:noFill/>
          <a:ln>
            <a:miter lim="800000"/>
          </a:ln>
        </p:spPr>
        <p:txBody>
          <a:bodyPr/>
          <a:lstStyle/>
          <a:p>
            <a:endParaRPr lang="en-US" altLang="zh-CN" smtClean="0"/>
          </a:p>
        </p:txBody>
      </p:sp>
      <p:sp>
        <p:nvSpPr>
          <p:cNvPr id="113668" name="Header Placeholder 3"/>
          <p:cNvSpPr>
            <a:spLocks noGrp="1"/>
          </p:cNvSpPr>
          <p:nvPr>
            <p:ph type="hdr" sz="quarter"/>
          </p:nvPr>
        </p:nvSpPr>
        <p:spPr bwMode="auto">
          <a:noFill/>
          <a:ln>
            <a:miter lim="800000"/>
          </a:ln>
        </p:spPr>
        <p:txBody>
          <a:bodyPr vert="horz" wrap="square" lIns="91440" tIns="45720" rIns="91440" bIns="45720" numCol="1" anchor="t" anchorCtr="0" compatLnSpc="1"/>
          <a:lstStyle/>
          <a:p>
            <a:r>
              <a:rPr lang="en-US" altLang="zh-CN" smtClean="0">
                <a:ea typeface="微软雅黑" panose="020B0503020204020204" pitchFamily="34" charset="-122"/>
              </a:rPr>
              <a:t>My First Template</a:t>
            </a:r>
            <a:endParaRPr lang="en-US" altLang="zh-CN" smtClean="0">
              <a:ea typeface="微软雅黑" panose="020B0503020204020204" pitchFamily="34" charset="-122"/>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p:sp>
      <p:sp>
        <p:nvSpPr>
          <p:cNvPr id="113667" name="Notes Placeholder 2"/>
          <p:cNvSpPr>
            <a:spLocks noGrp="1"/>
          </p:cNvSpPr>
          <p:nvPr>
            <p:ph type="body" idx="1"/>
          </p:nvPr>
        </p:nvSpPr>
        <p:spPr bwMode="auto">
          <a:xfrm>
            <a:off x="680720" y="4721186"/>
            <a:ext cx="5445760" cy="4472702"/>
          </a:xfrm>
          <a:prstGeom prst="rect">
            <a:avLst/>
          </a:prstGeom>
          <a:noFill/>
          <a:ln>
            <a:miter lim="800000"/>
          </a:ln>
        </p:spPr>
        <p:txBody>
          <a:bodyPr/>
          <a:lstStyle/>
          <a:p>
            <a:endParaRPr lang="en-US" altLang="zh-CN" smtClean="0"/>
          </a:p>
        </p:txBody>
      </p:sp>
      <p:sp>
        <p:nvSpPr>
          <p:cNvPr id="113668" name="Header Placeholder 3"/>
          <p:cNvSpPr>
            <a:spLocks noGrp="1"/>
          </p:cNvSpPr>
          <p:nvPr>
            <p:ph type="hdr" sz="quarter"/>
          </p:nvPr>
        </p:nvSpPr>
        <p:spPr bwMode="auto">
          <a:noFill/>
          <a:ln>
            <a:miter lim="800000"/>
          </a:ln>
        </p:spPr>
        <p:txBody>
          <a:bodyPr vert="horz" wrap="square" lIns="91440" tIns="45720" rIns="91440" bIns="45720" numCol="1" anchor="t" anchorCtr="0" compatLnSpc="1"/>
          <a:lstStyle/>
          <a:p>
            <a:r>
              <a:rPr lang="en-US" altLang="zh-CN" smtClean="0">
                <a:ea typeface="微软雅黑" panose="020B0503020204020204" pitchFamily="34" charset="-122"/>
              </a:rPr>
              <a:t>My First Template</a:t>
            </a:r>
            <a:endParaRPr lang="en-US" altLang="zh-CN" smtClean="0">
              <a:ea typeface="微软雅黑" panose="020B0503020204020204" pitchFamily="34" charset="-122"/>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p:sp>
      <p:sp>
        <p:nvSpPr>
          <p:cNvPr id="113667" name="Notes Placeholder 2"/>
          <p:cNvSpPr>
            <a:spLocks noGrp="1"/>
          </p:cNvSpPr>
          <p:nvPr>
            <p:ph type="body" idx="1"/>
          </p:nvPr>
        </p:nvSpPr>
        <p:spPr bwMode="auto">
          <a:xfrm>
            <a:off x="680720" y="4721186"/>
            <a:ext cx="5445760" cy="4472702"/>
          </a:xfrm>
          <a:prstGeom prst="rect">
            <a:avLst/>
          </a:prstGeom>
          <a:noFill/>
          <a:ln>
            <a:miter lim="800000"/>
          </a:ln>
        </p:spPr>
        <p:txBody>
          <a:bodyPr/>
          <a:lstStyle/>
          <a:p>
            <a:endParaRPr lang="en-US" altLang="zh-CN" smtClean="0"/>
          </a:p>
        </p:txBody>
      </p:sp>
      <p:sp>
        <p:nvSpPr>
          <p:cNvPr id="113668" name="Header Placeholder 3"/>
          <p:cNvSpPr>
            <a:spLocks noGrp="1"/>
          </p:cNvSpPr>
          <p:nvPr>
            <p:ph type="hdr" sz="quarter"/>
          </p:nvPr>
        </p:nvSpPr>
        <p:spPr bwMode="auto">
          <a:noFill/>
          <a:ln>
            <a:miter lim="800000"/>
          </a:ln>
        </p:spPr>
        <p:txBody>
          <a:bodyPr vert="horz" wrap="square" lIns="91440" tIns="45720" rIns="91440" bIns="45720" numCol="1" anchor="t" anchorCtr="0" compatLnSpc="1"/>
          <a:lstStyle/>
          <a:p>
            <a:r>
              <a:rPr lang="en-US" altLang="zh-CN" smtClean="0">
                <a:ea typeface="微软雅黑" panose="020B0503020204020204" pitchFamily="34" charset="-122"/>
              </a:rPr>
              <a:t>My First Template</a:t>
            </a:r>
            <a:endParaRPr lang="en-US" altLang="zh-CN" smtClean="0">
              <a:ea typeface="微软雅黑" panose="020B0503020204020204" pitchFamily="34" charset="-122"/>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p:sp>
      <p:sp>
        <p:nvSpPr>
          <p:cNvPr id="113667" name="Notes Placeholder 2"/>
          <p:cNvSpPr>
            <a:spLocks noGrp="1"/>
          </p:cNvSpPr>
          <p:nvPr>
            <p:ph type="body" idx="1"/>
          </p:nvPr>
        </p:nvSpPr>
        <p:spPr bwMode="auto">
          <a:xfrm>
            <a:off x="680720" y="4721186"/>
            <a:ext cx="5445760" cy="4472702"/>
          </a:xfrm>
          <a:prstGeom prst="rect">
            <a:avLst/>
          </a:prstGeom>
          <a:noFill/>
          <a:ln>
            <a:miter lim="800000"/>
          </a:ln>
        </p:spPr>
        <p:txBody>
          <a:bodyPr/>
          <a:lstStyle/>
          <a:p>
            <a:endParaRPr lang="en-US" altLang="zh-CN" smtClean="0"/>
          </a:p>
        </p:txBody>
      </p:sp>
      <p:sp>
        <p:nvSpPr>
          <p:cNvPr id="113668" name="Header Placeholder 3"/>
          <p:cNvSpPr>
            <a:spLocks noGrp="1"/>
          </p:cNvSpPr>
          <p:nvPr>
            <p:ph type="hdr" sz="quarter"/>
          </p:nvPr>
        </p:nvSpPr>
        <p:spPr bwMode="auto">
          <a:noFill/>
          <a:ln>
            <a:miter lim="800000"/>
          </a:ln>
        </p:spPr>
        <p:txBody>
          <a:bodyPr vert="horz" wrap="square" lIns="91440" tIns="45720" rIns="91440" bIns="45720" numCol="1" anchor="t" anchorCtr="0" compatLnSpc="1"/>
          <a:lstStyle/>
          <a:p>
            <a:r>
              <a:rPr lang="en-US" altLang="zh-CN" smtClean="0">
                <a:ea typeface="微软雅黑" panose="020B0503020204020204" pitchFamily="34" charset="-122"/>
              </a:rPr>
              <a:t>My First Template</a:t>
            </a:r>
            <a:endParaRPr lang="en-US" altLang="zh-CN" smtClean="0">
              <a:ea typeface="微软雅黑" panose="020B0503020204020204" pitchFamily="34" charset="-122"/>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lvl="0"/>
            <a:endParaRPr lang="zh-CN" altLang="en-US" dirty="0"/>
          </a:p>
        </p:txBody>
      </p:sp>
      <p:sp>
        <p:nvSpPr>
          <p:cNvPr id="4" name="灯片编号占位符 3"/>
          <p:cNvSpPr>
            <a:spLocks noGrp="1"/>
          </p:cNvSpPr>
          <p:nvPr>
            <p:ph type="sldNum" sz="quarter" idx="10"/>
          </p:nvPr>
        </p:nvSpPr>
        <p:spPr/>
        <p:txBody>
          <a:bodyPr/>
          <a:lstStyle/>
          <a:p>
            <a:fld id="{E2BBE80A-91A2-4471-8DF6-DA2659D7C0C6}"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lvl="0"/>
            <a:endParaRPr lang="zh-CN" altLang="en-US" dirty="0"/>
          </a:p>
        </p:txBody>
      </p:sp>
      <p:sp>
        <p:nvSpPr>
          <p:cNvPr id="4" name="灯片编号占位符 3"/>
          <p:cNvSpPr>
            <a:spLocks noGrp="1"/>
          </p:cNvSpPr>
          <p:nvPr>
            <p:ph type="sldNum" sz="quarter" idx="10"/>
          </p:nvPr>
        </p:nvSpPr>
        <p:spPr/>
        <p:txBody>
          <a:bodyPr/>
          <a:lstStyle/>
          <a:p>
            <a:fld id="{E2BBE80A-91A2-4471-8DF6-DA2659D7C0C6}"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lvl="0"/>
            <a:endParaRPr lang="zh-CN" altLang="en-US" dirty="0"/>
          </a:p>
        </p:txBody>
      </p:sp>
      <p:sp>
        <p:nvSpPr>
          <p:cNvPr id="4" name="灯片编号占位符 3"/>
          <p:cNvSpPr>
            <a:spLocks noGrp="1"/>
          </p:cNvSpPr>
          <p:nvPr>
            <p:ph type="sldNum" sz="quarter" idx="10"/>
          </p:nvPr>
        </p:nvSpPr>
        <p:spPr/>
        <p:txBody>
          <a:bodyPr/>
          <a:lstStyle/>
          <a:p>
            <a:fld id="{E2BBE80A-91A2-4471-8DF6-DA2659D7C0C6}"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lvl="0"/>
            <a:endParaRPr lang="zh-CN" altLang="en-US" dirty="0"/>
          </a:p>
        </p:txBody>
      </p:sp>
      <p:sp>
        <p:nvSpPr>
          <p:cNvPr id="4" name="灯片编号占位符 3"/>
          <p:cNvSpPr>
            <a:spLocks noGrp="1"/>
          </p:cNvSpPr>
          <p:nvPr>
            <p:ph type="sldNum" sz="quarter" idx="10"/>
          </p:nvPr>
        </p:nvSpPr>
        <p:spPr/>
        <p:txBody>
          <a:bodyPr/>
          <a:lstStyle/>
          <a:p>
            <a:fld id="{E2BBE80A-91A2-4471-8DF6-DA2659D7C0C6}"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lvl="0"/>
            <a:endParaRPr lang="zh-CN" altLang="en-US" dirty="0"/>
          </a:p>
        </p:txBody>
      </p:sp>
      <p:sp>
        <p:nvSpPr>
          <p:cNvPr id="4" name="灯片编号占位符 3"/>
          <p:cNvSpPr>
            <a:spLocks noGrp="1"/>
          </p:cNvSpPr>
          <p:nvPr>
            <p:ph type="sldNum" sz="quarter" idx="10"/>
          </p:nvPr>
        </p:nvSpPr>
        <p:spPr/>
        <p:txBody>
          <a:bodyPr/>
          <a:lstStyle/>
          <a:p>
            <a:fld id="{E2BBE80A-91A2-4471-8DF6-DA2659D7C0C6}"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lvl="0"/>
            <a:endParaRPr lang="zh-CN" altLang="en-US" dirty="0"/>
          </a:p>
        </p:txBody>
      </p:sp>
      <p:sp>
        <p:nvSpPr>
          <p:cNvPr id="4" name="灯片编号占位符 3"/>
          <p:cNvSpPr>
            <a:spLocks noGrp="1"/>
          </p:cNvSpPr>
          <p:nvPr>
            <p:ph type="sldNum" sz="quarter" idx="10"/>
          </p:nvPr>
        </p:nvSpPr>
        <p:spPr/>
        <p:txBody>
          <a:bodyPr/>
          <a:lstStyle/>
          <a:p>
            <a:fld id="{E2BBE80A-91A2-4471-8DF6-DA2659D7C0C6}"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fontScale="77500" lnSpcReduction="20000"/>
          </a:bodyPr>
          <a:lstStyle/>
          <a:p>
            <a:pPr lvl="0"/>
            <a:r>
              <a:rPr lang="zh-CN" altLang="en-US" sz="1200" b="1" kern="1200" dirty="0" smtClean="0">
                <a:solidFill>
                  <a:schemeClr val="tx1"/>
                </a:solidFill>
                <a:latin typeface="+mn-lt"/>
                <a:ea typeface="+mn-ea"/>
                <a:cs typeface="+mn-cs"/>
              </a:rPr>
              <a:t>非营利性科研机构和高校</a:t>
            </a:r>
            <a:endParaRPr lang="zh-CN" altLang="en-US" sz="1200" kern="1200" dirty="0" smtClean="0">
              <a:solidFill>
                <a:schemeClr val="tx1"/>
              </a:solidFill>
              <a:latin typeface="+mn-lt"/>
              <a:ea typeface="+mn-ea"/>
              <a:cs typeface="+mn-cs"/>
            </a:endParaRPr>
          </a:p>
          <a:p>
            <a:r>
              <a:rPr lang="zh-CN" altLang="en-US" sz="1200" kern="1200" dirty="0" smtClean="0">
                <a:solidFill>
                  <a:schemeClr val="tx1"/>
                </a:solidFill>
                <a:latin typeface="+mn-lt"/>
                <a:ea typeface="+mn-ea"/>
                <a:cs typeface="+mn-cs"/>
              </a:rPr>
              <a:t>非营利性科研机构和高校包括国家设立的科研机构和高校、民办非营利性科研机构和高校。</a:t>
            </a:r>
            <a:endParaRPr lang="zh-CN" altLang="en-US" sz="1200" kern="1200" dirty="0" smtClean="0">
              <a:solidFill>
                <a:schemeClr val="tx1"/>
              </a:solidFill>
              <a:latin typeface="+mn-lt"/>
              <a:ea typeface="+mn-ea"/>
              <a:cs typeface="+mn-cs"/>
            </a:endParaRPr>
          </a:p>
          <a:p>
            <a:pPr lvl="0"/>
            <a:r>
              <a:rPr lang="zh-CN" altLang="en-US" sz="1200" kern="1200" dirty="0" smtClean="0">
                <a:solidFill>
                  <a:schemeClr val="tx1"/>
                </a:solidFill>
                <a:latin typeface="+mn-lt"/>
                <a:ea typeface="+mn-ea"/>
                <a:cs typeface="+mn-cs"/>
              </a:rPr>
              <a:t>国家设立的科研机构和高校是指利用财政性资金设立的、取得</a:t>
            </a:r>
            <a:r>
              <a:rPr lang="en-US" altLang="zh-CN" sz="1200" kern="1200" dirty="0" smtClean="0">
                <a:solidFill>
                  <a:schemeClr val="tx1"/>
                </a:solidFill>
                <a:latin typeface="+mn-lt"/>
                <a:ea typeface="+mn-ea"/>
                <a:cs typeface="+mn-cs"/>
              </a:rPr>
              <a:t>《</a:t>
            </a:r>
            <a:r>
              <a:rPr lang="zh-CN" altLang="en-US" sz="1200" kern="1200" dirty="0" smtClean="0">
                <a:solidFill>
                  <a:schemeClr val="tx1"/>
                </a:solidFill>
                <a:latin typeface="+mn-lt"/>
                <a:ea typeface="+mn-ea"/>
                <a:cs typeface="+mn-cs"/>
              </a:rPr>
              <a:t>事业单位法人证书</a:t>
            </a:r>
            <a:r>
              <a:rPr lang="en-US" altLang="zh-CN" sz="1200" kern="1200" dirty="0" smtClean="0">
                <a:solidFill>
                  <a:schemeClr val="tx1"/>
                </a:solidFill>
                <a:latin typeface="+mn-lt"/>
                <a:ea typeface="+mn-ea"/>
                <a:cs typeface="+mn-cs"/>
              </a:rPr>
              <a:t>》</a:t>
            </a:r>
            <a:r>
              <a:rPr lang="zh-CN" altLang="en-US" sz="1200" kern="1200" dirty="0" smtClean="0">
                <a:solidFill>
                  <a:schemeClr val="tx1"/>
                </a:solidFill>
                <a:latin typeface="+mn-lt"/>
                <a:ea typeface="+mn-ea"/>
                <a:cs typeface="+mn-cs"/>
              </a:rPr>
              <a:t>的科研机构和公办高校，包括中央和地方所属科研机构和高校。</a:t>
            </a:r>
            <a:endParaRPr lang="zh-CN" altLang="en-US" sz="1200" kern="1200" dirty="0" smtClean="0">
              <a:solidFill>
                <a:schemeClr val="tx1"/>
              </a:solidFill>
              <a:latin typeface="+mn-lt"/>
              <a:ea typeface="+mn-ea"/>
              <a:cs typeface="+mn-cs"/>
            </a:endParaRPr>
          </a:p>
          <a:p>
            <a:pPr lvl="0"/>
            <a:r>
              <a:rPr lang="zh-CN" altLang="en-US" sz="1200" kern="1200" dirty="0" smtClean="0">
                <a:solidFill>
                  <a:schemeClr val="tx1"/>
                </a:solidFill>
                <a:latin typeface="+mn-lt"/>
                <a:ea typeface="+mn-ea"/>
                <a:cs typeface="+mn-cs"/>
              </a:rPr>
              <a:t>民办非营利性科研机构和高校，是指同时满足以下条件的科研机构和高校：</a:t>
            </a:r>
            <a:endParaRPr lang="zh-CN" altLang="en-US" sz="1200" kern="1200" dirty="0" smtClean="0">
              <a:solidFill>
                <a:schemeClr val="tx1"/>
              </a:solidFill>
              <a:latin typeface="+mn-lt"/>
              <a:ea typeface="+mn-ea"/>
              <a:cs typeface="+mn-cs"/>
            </a:endParaRPr>
          </a:p>
          <a:p>
            <a:r>
              <a:rPr lang="zh-CN" altLang="en-US" sz="1200" kern="1200" dirty="0" smtClean="0">
                <a:solidFill>
                  <a:schemeClr val="tx1"/>
                </a:solidFill>
                <a:latin typeface="+mn-lt"/>
                <a:ea typeface="+mn-ea"/>
                <a:cs typeface="+mn-cs"/>
              </a:rPr>
              <a:t>①根据</a:t>
            </a:r>
            <a:r>
              <a:rPr lang="en-US" altLang="zh-CN" sz="1200" kern="1200" dirty="0" smtClean="0">
                <a:solidFill>
                  <a:schemeClr val="tx1"/>
                </a:solidFill>
                <a:latin typeface="+mn-lt"/>
                <a:ea typeface="+mn-ea"/>
                <a:cs typeface="+mn-cs"/>
              </a:rPr>
              <a:t>《</a:t>
            </a:r>
            <a:r>
              <a:rPr lang="zh-CN" altLang="en-US" sz="1200" kern="1200" dirty="0" smtClean="0">
                <a:solidFill>
                  <a:schemeClr val="tx1"/>
                </a:solidFill>
                <a:latin typeface="+mn-lt"/>
                <a:ea typeface="+mn-ea"/>
                <a:cs typeface="+mn-cs"/>
              </a:rPr>
              <a:t>民办非企业单位登记管理暂行条例</a:t>
            </a:r>
            <a:r>
              <a:rPr lang="en-US" altLang="zh-CN" sz="1200" kern="1200" dirty="0" smtClean="0">
                <a:solidFill>
                  <a:schemeClr val="tx1"/>
                </a:solidFill>
                <a:latin typeface="+mn-lt"/>
                <a:ea typeface="+mn-ea"/>
                <a:cs typeface="+mn-cs"/>
              </a:rPr>
              <a:t>》</a:t>
            </a:r>
            <a:r>
              <a:rPr lang="zh-CN" altLang="en-US" sz="1200" kern="1200" dirty="0" smtClean="0">
                <a:solidFill>
                  <a:schemeClr val="tx1"/>
                </a:solidFill>
                <a:latin typeface="+mn-lt"/>
                <a:ea typeface="+mn-ea"/>
                <a:cs typeface="+mn-cs"/>
              </a:rPr>
              <a:t>在民政部门登记，并取得</a:t>
            </a:r>
            <a:r>
              <a:rPr lang="en-US" altLang="zh-CN" sz="1200" kern="1200" dirty="0" smtClean="0">
                <a:solidFill>
                  <a:schemeClr val="tx1"/>
                </a:solidFill>
                <a:latin typeface="+mn-lt"/>
                <a:ea typeface="+mn-ea"/>
                <a:cs typeface="+mn-cs"/>
              </a:rPr>
              <a:t>《</a:t>
            </a:r>
            <a:r>
              <a:rPr lang="zh-CN" altLang="en-US" sz="1200" kern="1200" dirty="0" smtClean="0">
                <a:solidFill>
                  <a:schemeClr val="tx1"/>
                </a:solidFill>
                <a:latin typeface="+mn-lt"/>
                <a:ea typeface="+mn-ea"/>
                <a:cs typeface="+mn-cs"/>
              </a:rPr>
              <a:t>民办非企业单位登记证书</a:t>
            </a:r>
            <a:r>
              <a:rPr lang="en-US" altLang="zh-CN" sz="1200" kern="1200" dirty="0" smtClean="0">
                <a:solidFill>
                  <a:schemeClr val="tx1"/>
                </a:solidFill>
                <a:latin typeface="+mn-lt"/>
                <a:ea typeface="+mn-ea"/>
                <a:cs typeface="+mn-cs"/>
              </a:rPr>
              <a:t>》</a:t>
            </a:r>
            <a:r>
              <a:rPr lang="zh-CN" altLang="en-US" sz="1200" kern="1200" dirty="0" smtClean="0">
                <a:solidFill>
                  <a:schemeClr val="tx1"/>
                </a:solidFill>
                <a:latin typeface="+mn-lt"/>
                <a:ea typeface="+mn-ea"/>
                <a:cs typeface="+mn-cs"/>
              </a:rPr>
              <a:t>。</a:t>
            </a:r>
            <a:endParaRPr lang="zh-CN" altLang="en-US" sz="1200" kern="1200" dirty="0" smtClean="0">
              <a:solidFill>
                <a:schemeClr val="tx1"/>
              </a:solidFill>
              <a:latin typeface="+mn-lt"/>
              <a:ea typeface="+mn-ea"/>
              <a:cs typeface="+mn-cs"/>
            </a:endParaRPr>
          </a:p>
          <a:p>
            <a:r>
              <a:rPr lang="zh-CN" altLang="en-US" sz="1200" kern="1200" dirty="0" smtClean="0">
                <a:solidFill>
                  <a:schemeClr val="tx1"/>
                </a:solidFill>
                <a:latin typeface="+mn-lt"/>
                <a:ea typeface="+mn-ea"/>
                <a:cs typeface="+mn-cs"/>
              </a:rPr>
              <a:t>②对于民办非营利性科研机构，其</a:t>
            </a:r>
            <a:r>
              <a:rPr lang="en-US" altLang="zh-CN" sz="1200" kern="1200" dirty="0" smtClean="0">
                <a:solidFill>
                  <a:schemeClr val="tx1"/>
                </a:solidFill>
                <a:latin typeface="+mn-lt"/>
                <a:ea typeface="+mn-ea"/>
                <a:cs typeface="+mn-cs"/>
              </a:rPr>
              <a:t>《</a:t>
            </a:r>
            <a:r>
              <a:rPr lang="zh-CN" altLang="en-US" sz="1200" kern="1200" dirty="0" smtClean="0">
                <a:solidFill>
                  <a:schemeClr val="tx1"/>
                </a:solidFill>
                <a:latin typeface="+mn-lt"/>
                <a:ea typeface="+mn-ea"/>
                <a:cs typeface="+mn-cs"/>
              </a:rPr>
              <a:t>民办非企业单位登记证书</a:t>
            </a:r>
            <a:r>
              <a:rPr lang="en-US" altLang="zh-CN" sz="1200" kern="1200" dirty="0" smtClean="0">
                <a:solidFill>
                  <a:schemeClr val="tx1"/>
                </a:solidFill>
                <a:latin typeface="+mn-lt"/>
                <a:ea typeface="+mn-ea"/>
                <a:cs typeface="+mn-cs"/>
              </a:rPr>
              <a:t>》</a:t>
            </a:r>
            <a:r>
              <a:rPr lang="zh-CN" altLang="en-US" sz="1200" kern="1200" dirty="0" smtClean="0">
                <a:solidFill>
                  <a:schemeClr val="tx1"/>
                </a:solidFill>
                <a:latin typeface="+mn-lt"/>
                <a:ea typeface="+mn-ea"/>
                <a:cs typeface="+mn-cs"/>
              </a:rPr>
              <a:t>记载的业务范围应属于“科学研究与技术开发、成果转让、科技咨询与服务、科技成果评估”范围。对业务范围存在争议的，由税务机关转请县级（含）以上科技行政主管部门确认。</a:t>
            </a:r>
            <a:endParaRPr lang="zh-CN" altLang="en-US" sz="1200" kern="1200" dirty="0" smtClean="0">
              <a:solidFill>
                <a:schemeClr val="tx1"/>
              </a:solidFill>
              <a:latin typeface="+mn-lt"/>
              <a:ea typeface="+mn-ea"/>
              <a:cs typeface="+mn-cs"/>
            </a:endParaRPr>
          </a:p>
          <a:p>
            <a:r>
              <a:rPr lang="zh-CN" altLang="en-US" sz="1200" kern="1200" dirty="0" smtClean="0">
                <a:solidFill>
                  <a:schemeClr val="tx1"/>
                </a:solidFill>
                <a:latin typeface="+mn-lt"/>
                <a:ea typeface="+mn-ea"/>
                <a:cs typeface="+mn-cs"/>
              </a:rPr>
              <a:t>对于民办非营利性高校，应取得教育主管部门颁发的</a:t>
            </a:r>
            <a:r>
              <a:rPr lang="en-US" altLang="zh-CN" sz="1200" kern="1200" dirty="0" smtClean="0">
                <a:solidFill>
                  <a:schemeClr val="tx1"/>
                </a:solidFill>
                <a:latin typeface="+mn-lt"/>
                <a:ea typeface="+mn-ea"/>
                <a:cs typeface="+mn-cs"/>
              </a:rPr>
              <a:t>《</a:t>
            </a:r>
            <a:r>
              <a:rPr lang="zh-CN" altLang="en-US" sz="1200" kern="1200" dirty="0" smtClean="0">
                <a:solidFill>
                  <a:schemeClr val="tx1"/>
                </a:solidFill>
                <a:latin typeface="+mn-lt"/>
                <a:ea typeface="+mn-ea"/>
                <a:cs typeface="+mn-cs"/>
              </a:rPr>
              <a:t>民办学校办学许可证</a:t>
            </a:r>
            <a:r>
              <a:rPr lang="en-US" altLang="zh-CN" sz="1200" kern="1200" dirty="0" smtClean="0">
                <a:solidFill>
                  <a:schemeClr val="tx1"/>
                </a:solidFill>
                <a:latin typeface="+mn-lt"/>
                <a:ea typeface="+mn-ea"/>
                <a:cs typeface="+mn-cs"/>
              </a:rPr>
              <a:t>》</a:t>
            </a:r>
            <a:r>
              <a:rPr lang="zh-CN" altLang="en-US" sz="1200" kern="1200" dirty="0" smtClean="0">
                <a:solidFill>
                  <a:schemeClr val="tx1"/>
                </a:solidFill>
                <a:latin typeface="+mn-lt"/>
                <a:ea typeface="+mn-ea"/>
                <a:cs typeface="+mn-cs"/>
              </a:rPr>
              <a:t>，</a:t>
            </a:r>
            <a:r>
              <a:rPr lang="en-US" altLang="zh-CN" sz="1200" kern="1200" dirty="0" smtClean="0">
                <a:solidFill>
                  <a:schemeClr val="tx1"/>
                </a:solidFill>
                <a:latin typeface="+mn-lt"/>
                <a:ea typeface="+mn-ea"/>
                <a:cs typeface="+mn-cs"/>
              </a:rPr>
              <a:t>《</a:t>
            </a:r>
            <a:r>
              <a:rPr lang="zh-CN" altLang="en-US" sz="1200" kern="1200" dirty="0" smtClean="0">
                <a:solidFill>
                  <a:schemeClr val="tx1"/>
                </a:solidFill>
                <a:latin typeface="+mn-lt"/>
                <a:ea typeface="+mn-ea"/>
                <a:cs typeface="+mn-cs"/>
              </a:rPr>
              <a:t>民办学校办学许可证</a:t>
            </a:r>
            <a:r>
              <a:rPr lang="en-US" altLang="zh-CN" sz="1200" kern="1200" dirty="0" smtClean="0">
                <a:solidFill>
                  <a:schemeClr val="tx1"/>
                </a:solidFill>
                <a:latin typeface="+mn-lt"/>
                <a:ea typeface="+mn-ea"/>
                <a:cs typeface="+mn-cs"/>
              </a:rPr>
              <a:t>》</a:t>
            </a:r>
            <a:r>
              <a:rPr lang="zh-CN" altLang="en-US" sz="1200" kern="1200" dirty="0" smtClean="0">
                <a:solidFill>
                  <a:schemeClr val="tx1"/>
                </a:solidFill>
                <a:latin typeface="+mn-lt"/>
                <a:ea typeface="+mn-ea"/>
                <a:cs typeface="+mn-cs"/>
              </a:rPr>
              <a:t>记载学校类型为“高等学校”。</a:t>
            </a:r>
            <a:endParaRPr lang="zh-CN" altLang="en-US" sz="1200" kern="1200" dirty="0" smtClean="0">
              <a:solidFill>
                <a:schemeClr val="tx1"/>
              </a:solidFill>
              <a:latin typeface="+mn-lt"/>
              <a:ea typeface="+mn-ea"/>
              <a:cs typeface="+mn-cs"/>
            </a:endParaRPr>
          </a:p>
          <a:p>
            <a:br>
              <a:rPr lang="zh-CN" altLang="en-US" sz="1200" kern="1200" dirty="0" smtClean="0">
                <a:solidFill>
                  <a:schemeClr val="tx1"/>
                </a:solidFill>
                <a:latin typeface="+mn-lt"/>
                <a:ea typeface="+mn-ea"/>
                <a:cs typeface="+mn-cs"/>
              </a:rPr>
            </a:br>
            <a:r>
              <a:rPr lang="zh-CN" altLang="en-US" sz="1200" kern="1200" dirty="0" smtClean="0">
                <a:solidFill>
                  <a:schemeClr val="tx1"/>
                </a:solidFill>
                <a:latin typeface="+mn-lt"/>
                <a:ea typeface="+mn-ea"/>
                <a:cs typeface="+mn-cs"/>
              </a:rPr>
              <a:t> </a:t>
            </a:r>
            <a:endParaRPr lang="zh-CN" altLang="en-US" sz="1200" kern="1200" dirty="0" smtClean="0">
              <a:solidFill>
                <a:schemeClr val="tx1"/>
              </a:solidFill>
              <a:latin typeface="+mn-lt"/>
              <a:ea typeface="+mn-ea"/>
              <a:cs typeface="+mn-cs"/>
            </a:endParaRPr>
          </a:p>
          <a:p>
            <a:r>
              <a:rPr lang="zh-CN" altLang="en-US" sz="1200" kern="1200" dirty="0" smtClean="0">
                <a:solidFill>
                  <a:schemeClr val="tx1"/>
                </a:solidFill>
                <a:latin typeface="+mn-lt"/>
                <a:ea typeface="+mn-ea"/>
                <a:cs typeface="+mn-cs"/>
              </a:rPr>
              <a:t> </a:t>
            </a:r>
            <a:endParaRPr lang="zh-CN" altLang="en-US" sz="1200" kern="1200" dirty="0" smtClean="0">
              <a:solidFill>
                <a:schemeClr val="tx1"/>
              </a:solidFill>
              <a:latin typeface="+mn-lt"/>
              <a:ea typeface="+mn-ea"/>
              <a:cs typeface="+mn-cs"/>
            </a:endParaRPr>
          </a:p>
          <a:p>
            <a:r>
              <a:rPr lang="zh-CN" altLang="en-US" sz="1200" kern="1200" dirty="0" smtClean="0">
                <a:solidFill>
                  <a:schemeClr val="tx1"/>
                </a:solidFill>
                <a:latin typeface="+mn-lt"/>
                <a:ea typeface="+mn-ea"/>
                <a:cs typeface="+mn-cs"/>
              </a:rPr>
              <a:t>③经认定取得企业所得税非营利组织免税资格。</a:t>
            </a:r>
            <a:endParaRPr lang="zh-CN" altLang="en-US" sz="1200" kern="1200" dirty="0" smtClean="0">
              <a:solidFill>
                <a:schemeClr val="tx1"/>
              </a:solidFill>
              <a:latin typeface="+mn-lt"/>
              <a:ea typeface="+mn-ea"/>
              <a:cs typeface="+mn-cs"/>
            </a:endParaRPr>
          </a:p>
          <a:p>
            <a:r>
              <a:rPr lang="zh-CN" altLang="en-US" sz="1200" kern="1200" dirty="0" smtClean="0">
                <a:solidFill>
                  <a:schemeClr val="tx1"/>
                </a:solidFill>
                <a:latin typeface="+mn-lt"/>
                <a:ea typeface="+mn-ea"/>
                <a:cs typeface="+mn-cs"/>
              </a:rPr>
              <a:t>按照</a:t>
            </a:r>
            <a:r>
              <a:rPr lang="en-US" altLang="zh-CN" sz="1200" kern="1200" dirty="0" smtClean="0">
                <a:solidFill>
                  <a:schemeClr val="tx1"/>
                </a:solidFill>
                <a:latin typeface="+mn-lt"/>
                <a:ea typeface="+mn-ea"/>
                <a:cs typeface="+mn-cs"/>
              </a:rPr>
              <a:t>《</a:t>
            </a:r>
            <a:r>
              <a:rPr lang="zh-CN" altLang="en-US" sz="1200" kern="1200" dirty="0" smtClean="0">
                <a:solidFill>
                  <a:schemeClr val="tx1"/>
                </a:solidFill>
                <a:latin typeface="+mn-lt"/>
                <a:ea typeface="+mn-ea"/>
                <a:cs typeface="+mn-cs"/>
              </a:rPr>
              <a:t>关于非营利组织免税资格认定管理有关问题的通知</a:t>
            </a:r>
            <a:r>
              <a:rPr lang="en-US" altLang="zh-CN" sz="1200" kern="1200" dirty="0" smtClean="0">
                <a:solidFill>
                  <a:schemeClr val="tx1"/>
                </a:solidFill>
                <a:latin typeface="+mn-lt"/>
                <a:ea typeface="+mn-ea"/>
                <a:cs typeface="+mn-cs"/>
              </a:rPr>
              <a:t>》</a:t>
            </a:r>
            <a:r>
              <a:rPr lang="zh-CN" altLang="en-US" sz="1200" kern="1200" dirty="0" smtClean="0">
                <a:solidFill>
                  <a:schemeClr val="tx1"/>
                </a:solidFill>
                <a:latin typeface="+mn-lt"/>
                <a:ea typeface="+mn-ea"/>
                <a:cs typeface="+mn-cs"/>
              </a:rPr>
              <a:t>（财税</a:t>
            </a:r>
            <a:r>
              <a:rPr lang="en-US" altLang="zh-CN" sz="1200" kern="1200" dirty="0" smtClean="0">
                <a:solidFill>
                  <a:schemeClr val="tx1"/>
                </a:solidFill>
                <a:latin typeface="+mn-lt"/>
                <a:ea typeface="+mn-ea"/>
                <a:cs typeface="+mn-cs"/>
              </a:rPr>
              <a:t>〔2018〕13</a:t>
            </a:r>
            <a:r>
              <a:rPr lang="zh-CN" altLang="en-US" sz="1200" kern="1200" dirty="0" smtClean="0">
                <a:solidFill>
                  <a:schemeClr val="tx1"/>
                </a:solidFill>
                <a:latin typeface="+mn-lt"/>
                <a:ea typeface="+mn-ea"/>
                <a:cs typeface="+mn-cs"/>
              </a:rPr>
              <a:t>号）规定，同时符合八个条件，经过财政、税务部门按照管理权限联合审核，并公告确认取得企业所得税非营利组织免税资格。</a:t>
            </a:r>
            <a:endParaRPr lang="zh-CN" altLang="en-US" sz="1200" kern="1200" dirty="0" smtClean="0">
              <a:solidFill>
                <a:schemeClr val="tx1"/>
              </a:solidFill>
              <a:latin typeface="+mn-lt"/>
              <a:ea typeface="+mn-ea"/>
              <a:cs typeface="+mn-cs"/>
            </a:endParaRPr>
          </a:p>
          <a:p>
            <a:pPr lvl="0"/>
            <a:r>
              <a:rPr lang="zh-CN" altLang="en-US" sz="1200" b="1" kern="1200" dirty="0" smtClean="0">
                <a:solidFill>
                  <a:schemeClr val="tx1"/>
                </a:solidFill>
                <a:latin typeface="+mn-lt"/>
                <a:ea typeface="+mn-ea"/>
                <a:cs typeface="+mn-cs"/>
              </a:rPr>
              <a:t>转制科研院所</a:t>
            </a:r>
            <a:endParaRPr lang="zh-CN" altLang="en-US" sz="1200" kern="1200" dirty="0" smtClean="0">
              <a:solidFill>
                <a:schemeClr val="tx1"/>
              </a:solidFill>
              <a:latin typeface="+mn-lt"/>
              <a:ea typeface="+mn-ea"/>
              <a:cs typeface="+mn-cs"/>
            </a:endParaRPr>
          </a:p>
          <a:p>
            <a:r>
              <a:rPr lang="zh-CN" altLang="en-US" sz="1200" kern="1200" dirty="0" smtClean="0">
                <a:solidFill>
                  <a:schemeClr val="tx1"/>
                </a:solidFill>
                <a:latin typeface="+mn-lt"/>
                <a:ea typeface="+mn-ea"/>
                <a:cs typeface="+mn-cs"/>
              </a:rPr>
              <a:t>转制科研院所是指根据国家科技体制改革要求由事业单位转制为企业且具有独立法人资格、主要从事科学研究和技术开发的机构，包括国务院部门所属转制科研院所和各省、自治区、直辖市、计划单列市所属转制科研院所。享受税收优惠的转制科研院所实行清单制管理，具体名单由科技部会同财政部、税务总局、国资委制定。</a:t>
            </a:r>
            <a:endParaRPr lang="zh-CN" altLang="en-US" sz="1200" kern="1200" dirty="0" smtClean="0">
              <a:solidFill>
                <a:schemeClr val="tx1"/>
              </a:solidFill>
              <a:latin typeface="+mn-lt"/>
              <a:ea typeface="+mn-ea"/>
              <a:cs typeface="+mn-cs"/>
            </a:endParaRPr>
          </a:p>
        </p:txBody>
      </p:sp>
      <p:sp>
        <p:nvSpPr>
          <p:cNvPr id="4" name="灯片编号占位符 3"/>
          <p:cNvSpPr>
            <a:spLocks noGrp="1"/>
          </p:cNvSpPr>
          <p:nvPr>
            <p:ph type="sldNum" sz="quarter" idx="10"/>
          </p:nvPr>
        </p:nvSpPr>
        <p:spPr/>
        <p:txBody>
          <a:bodyPr/>
          <a:lstStyle/>
          <a:p>
            <a:fld id="{E2BBE80A-91A2-4471-8DF6-DA2659D7C0C6}"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C99373C7-4F70-431D-A1D1-1B716C0F2E8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304BC17-DEB8-4D62-B565-7E94FE8FCA07}"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C99373C7-4F70-431D-A1D1-1B716C0F2E8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304BC17-DEB8-4D62-B565-7E94FE8FCA07}"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781"/>
            <a:ext cx="2057400" cy="329088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54781"/>
            <a:ext cx="6019800" cy="329088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C99373C7-4F70-431D-A1D1-1B716C0F2E8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304BC17-DEB8-4D62-B565-7E94FE8FCA07}"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空白">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节标题">
    <p:bg>
      <p:bgPr>
        <a:blipFill dpi="0" rotWithShape="1">
          <a:blip r:embed="rId2" cstate="print">
            <a:lum/>
          </a:blip>
          <a:srcRect/>
          <a:stretch>
            <a:fillRect t="-3000" b="-3000"/>
          </a:stretch>
        </a:blip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pPr>
              <a:defRPr/>
            </a:pPr>
            <a:fld id="{40A1FB0E-8FC7-409C-A333-47FF84D209F8}" type="datetimeFigureOut">
              <a:rPr lang="zh-CN" altLang="en-US"/>
            </a:fld>
            <a:endParaRPr lang="zh-CN" altLang="en-US"/>
          </a:p>
        </p:txBody>
      </p:sp>
      <p:sp>
        <p:nvSpPr>
          <p:cNvPr id="3" name="页脚占位符 2"/>
          <p:cNvSpPr>
            <a:spLocks noGrp="1"/>
          </p:cNvSpPr>
          <p:nvPr>
            <p:ph type="ftr" sz="quarter" idx="11"/>
          </p:nvPr>
        </p:nvSpPr>
        <p:spPr/>
        <p:txBody>
          <a:bodyPr/>
          <a:lstStyle>
            <a:lvl1pPr>
              <a:defRPr/>
            </a:lvl1pPr>
          </a:lstStyle>
          <a:p>
            <a:pPr>
              <a:defRPr/>
            </a:pPr>
            <a:endParaRPr lang="zh-CN" altLang="en-US"/>
          </a:p>
        </p:txBody>
      </p:sp>
      <p:sp>
        <p:nvSpPr>
          <p:cNvPr id="4" name="灯片编号占位符 3"/>
          <p:cNvSpPr>
            <a:spLocks noGrp="1"/>
          </p:cNvSpPr>
          <p:nvPr>
            <p:ph type="sldNum" sz="quarter" idx="12"/>
          </p:nvPr>
        </p:nvSpPr>
        <p:spPr/>
        <p:txBody>
          <a:bodyPr/>
          <a:lstStyle>
            <a:lvl1pPr>
              <a:defRPr/>
            </a:lvl1pPr>
          </a:lstStyle>
          <a:p>
            <a:fld id="{EEF26916-E51C-4936-855C-86C167BBAC00}" type="slidenum">
              <a:rPr lang="zh-CN" altLang="en-US"/>
            </a:fld>
            <a:endParaRPr lang="zh-CN" altLang="en-US"/>
          </a:p>
        </p:txBody>
      </p:sp>
      <p:pic>
        <p:nvPicPr>
          <p:cNvPr id="6" name="图片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17743" y="383367"/>
            <a:ext cx="3326678" cy="580849"/>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标题幻灯片">
    <p:bg>
      <p:bgPr>
        <a:blipFill dpi="0" rotWithShape="1">
          <a:blip r:embed="rId2" cstate="print">
            <a:lum/>
          </a:blip>
          <a:srcRect/>
          <a:stretch>
            <a:fillRect t="-3000" b="-3000"/>
          </a:stretch>
        </a:blip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pPr>
              <a:defRPr/>
            </a:pPr>
            <a:fld id="{40A1FB0E-8FC7-409C-A333-47FF84D209F8}" type="datetimeFigureOut">
              <a:rPr lang="zh-CN" altLang="en-US"/>
            </a:fld>
            <a:endParaRPr lang="zh-CN" altLang="en-US"/>
          </a:p>
        </p:txBody>
      </p:sp>
      <p:sp>
        <p:nvSpPr>
          <p:cNvPr id="3" name="页脚占位符 2"/>
          <p:cNvSpPr>
            <a:spLocks noGrp="1"/>
          </p:cNvSpPr>
          <p:nvPr>
            <p:ph type="ftr" sz="quarter" idx="11"/>
          </p:nvPr>
        </p:nvSpPr>
        <p:spPr/>
        <p:txBody>
          <a:bodyPr/>
          <a:lstStyle>
            <a:lvl1pPr>
              <a:defRPr/>
            </a:lvl1pPr>
          </a:lstStyle>
          <a:p>
            <a:pPr>
              <a:defRPr/>
            </a:pPr>
            <a:endParaRPr lang="zh-CN" altLang="en-US"/>
          </a:p>
        </p:txBody>
      </p:sp>
      <p:sp>
        <p:nvSpPr>
          <p:cNvPr id="4" name="灯片编号占位符 3"/>
          <p:cNvSpPr>
            <a:spLocks noGrp="1"/>
          </p:cNvSpPr>
          <p:nvPr>
            <p:ph type="sldNum" sz="quarter" idx="12"/>
          </p:nvPr>
        </p:nvSpPr>
        <p:spPr/>
        <p:txBody>
          <a:bodyPr/>
          <a:lstStyle>
            <a:lvl1pPr>
              <a:defRPr/>
            </a:lvl1pPr>
          </a:lstStyle>
          <a:p>
            <a:fld id="{9CBF1D59-6679-4F02-8841-45BA52CBB40D}" type="slidenum">
              <a:rPr lang="zh-CN" altLang="en-US"/>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标题和内容">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552988" y="178232"/>
            <a:ext cx="5878051" cy="455204"/>
          </a:xfrm>
        </p:spPr>
        <p:txBody>
          <a:bodyPr>
            <a:normAutofit/>
          </a:bodyPr>
          <a:lstStyle>
            <a:lvl1pPr>
              <a:defRPr sz="2700" b="1">
                <a:solidFill>
                  <a:schemeClr val="accent5"/>
                </a:solidFill>
                <a:effectLst/>
                <a:latin typeface="微软雅黑" panose="020B0503020204020204" pitchFamily="34" charset="-122"/>
                <a:ea typeface="微软雅黑" panose="020B0503020204020204" pitchFamily="34" charset="-122"/>
              </a:defRPr>
            </a:lvl1pPr>
          </a:lstStyle>
          <a:p>
            <a:r>
              <a:rPr lang="zh-CN" altLang="en-US" noProof="1"/>
              <a:t>单击此处编辑母版标题样式</a:t>
            </a:r>
            <a:endParaRPr lang="en-US" noProof="1"/>
          </a:p>
        </p:txBody>
      </p:sp>
      <p:sp>
        <p:nvSpPr>
          <p:cNvPr id="3" name="Content Placeholder 3"/>
          <p:cNvSpPr>
            <a:spLocks noGrp="1"/>
          </p:cNvSpPr>
          <p:nvPr>
            <p:ph sz="half" idx="2"/>
          </p:nvPr>
        </p:nvSpPr>
        <p:spPr>
          <a:xfrm>
            <a:off x="572178" y="748163"/>
            <a:ext cx="8044601" cy="4052437"/>
          </a:xfrm>
        </p:spPr>
        <p:txBody>
          <a:bodyPr/>
          <a:lstStyle>
            <a:lvl1pPr marL="0" indent="0">
              <a:lnSpc>
                <a:spcPct val="150000"/>
              </a:lnSpc>
              <a:buNone/>
              <a:defRPr sz="1800" b="1">
                <a:solidFill>
                  <a:schemeClr val="accent1">
                    <a:lumMod val="75000"/>
                  </a:schemeClr>
                </a:solidFill>
                <a:latin typeface="微软雅黑" panose="020B0503020204020204" pitchFamily="34" charset="-122"/>
                <a:ea typeface="微软雅黑" panose="020B0503020204020204" pitchFamily="34" charset="-122"/>
              </a:defRPr>
            </a:lvl1pPr>
            <a:lvl2pPr marL="342900" indent="0">
              <a:lnSpc>
                <a:spcPct val="150000"/>
              </a:lnSpc>
              <a:buNone/>
              <a:defRPr b="1">
                <a:solidFill>
                  <a:schemeClr val="tx1"/>
                </a:solidFill>
                <a:latin typeface="微软雅黑" panose="020B0503020204020204" pitchFamily="34" charset="-122"/>
                <a:ea typeface="微软雅黑" panose="020B0503020204020204" pitchFamily="34" charset="-122"/>
              </a:defRPr>
            </a:lvl2pPr>
            <a:lvl3pPr marL="685800" indent="0">
              <a:lnSpc>
                <a:spcPct val="150000"/>
              </a:lnSpc>
              <a:buNone/>
              <a:defRPr b="0">
                <a:solidFill>
                  <a:schemeClr val="tx1"/>
                </a:solidFill>
                <a:latin typeface="微软雅黑" panose="020B0503020204020204" pitchFamily="34" charset="-122"/>
                <a:ea typeface="微软雅黑" panose="020B0503020204020204" pitchFamily="34" charset="-122"/>
              </a:defRPr>
            </a:lvl3pPr>
            <a:lvl4pPr marL="1028700" indent="0">
              <a:lnSpc>
                <a:spcPct val="150000"/>
              </a:lnSpc>
              <a:buNone/>
              <a:defRPr b="0">
                <a:solidFill>
                  <a:schemeClr val="tx1"/>
                </a:solidFill>
                <a:latin typeface="微软雅黑" panose="020B0503020204020204" pitchFamily="34" charset="-122"/>
                <a:ea typeface="微软雅黑" panose="020B0503020204020204" pitchFamily="34" charset="-122"/>
              </a:defRPr>
            </a:lvl4pPr>
            <a:lvl5pPr marL="1371600" indent="0">
              <a:lnSpc>
                <a:spcPct val="150000"/>
              </a:lnSpc>
              <a:buNone/>
              <a:defRPr b="0">
                <a:solidFill>
                  <a:schemeClr val="tx1"/>
                </a:solidFill>
                <a:latin typeface="微软雅黑" panose="020B0503020204020204" pitchFamily="34" charset="-122"/>
                <a:ea typeface="微软雅黑" panose="020B0503020204020204" pitchFamily="34" charset="-122"/>
              </a:defRPr>
            </a:lvl5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en-US" noProof="1"/>
          </a:p>
        </p:txBody>
      </p:sp>
      <p:sp>
        <p:nvSpPr>
          <p:cNvPr id="4" name="日期占位符 1"/>
          <p:cNvSpPr>
            <a:spLocks noGrp="1"/>
          </p:cNvSpPr>
          <p:nvPr>
            <p:ph type="dt" sz="half" idx="10"/>
          </p:nvPr>
        </p:nvSpPr>
        <p:spPr/>
        <p:txBody>
          <a:bodyPr/>
          <a:lstStyle>
            <a:lvl1pPr>
              <a:defRPr/>
            </a:lvl1pPr>
          </a:lstStyle>
          <a:p>
            <a:pPr>
              <a:defRPr/>
            </a:pPr>
            <a:fld id="{40A1FB0E-8FC7-409C-A333-47FF84D209F8}" type="datetimeFigureOut">
              <a:rPr lang="zh-CN" altLang="en-US"/>
            </a:fld>
            <a:endParaRPr lang="zh-CN" altLang="en-US"/>
          </a:p>
        </p:txBody>
      </p:sp>
      <p:sp>
        <p:nvSpPr>
          <p:cNvPr id="5" name="页脚占位符 3"/>
          <p:cNvSpPr>
            <a:spLocks noGrp="1"/>
          </p:cNvSpPr>
          <p:nvPr>
            <p:ph type="ftr" sz="quarter" idx="11"/>
          </p:nvPr>
        </p:nvSpPr>
        <p:spPr/>
        <p:txBody>
          <a:bodyPr/>
          <a:lstStyle>
            <a:lvl1pPr>
              <a:defRPr/>
            </a:lvl1pPr>
          </a:lstStyle>
          <a:p>
            <a:pPr>
              <a:defRPr/>
            </a:pPr>
            <a:endParaRPr lang="zh-CN" altLang="en-US"/>
          </a:p>
        </p:txBody>
      </p:sp>
      <p:sp>
        <p:nvSpPr>
          <p:cNvPr id="6" name="灯片编号占位符 4"/>
          <p:cNvSpPr>
            <a:spLocks noGrp="1"/>
          </p:cNvSpPr>
          <p:nvPr>
            <p:ph type="sldNum" sz="quarter" idx="12"/>
          </p:nvPr>
        </p:nvSpPr>
        <p:spPr/>
        <p:txBody>
          <a:bodyPr/>
          <a:lstStyle>
            <a:lvl1pPr>
              <a:defRPr/>
            </a:lvl1pPr>
          </a:lstStyle>
          <a:p>
            <a:fld id="{5CEDBD12-D35E-4C56-B83A-6169BAF057D0}" type="slidenum">
              <a:rPr lang="zh-CN" altLang="en-US"/>
            </a:fld>
            <a:endParaRPr lang="zh-CN" altLang="en-US"/>
          </a:p>
        </p:txBody>
      </p:sp>
      <p:cxnSp>
        <p:nvCxnSpPr>
          <p:cNvPr id="8" name="直接连接符 7"/>
          <p:cNvCxnSpPr/>
          <p:nvPr userDrawn="1"/>
        </p:nvCxnSpPr>
        <p:spPr>
          <a:xfrm>
            <a:off x="223162" y="789552"/>
            <a:ext cx="5866209" cy="0"/>
          </a:xfrm>
          <a:prstGeom prst="line">
            <a:avLst/>
          </a:prstGeom>
          <a:ln w="28575">
            <a:solidFill>
              <a:srgbClr val="0093DD"/>
            </a:solidFill>
          </a:ln>
        </p:spPr>
        <p:style>
          <a:lnRef idx="1">
            <a:schemeClr val="accent5"/>
          </a:lnRef>
          <a:fillRef idx="0">
            <a:schemeClr val="accent5"/>
          </a:fillRef>
          <a:effectRef idx="0">
            <a:schemeClr val="accent5"/>
          </a:effectRef>
          <a:fontRef idx="minor">
            <a:schemeClr val="tx1"/>
          </a:fontRef>
        </p:style>
      </p:cxnSp>
      <p:cxnSp>
        <p:nvCxnSpPr>
          <p:cNvPr id="9" name="直接连接符 8"/>
          <p:cNvCxnSpPr/>
          <p:nvPr userDrawn="1"/>
        </p:nvCxnSpPr>
        <p:spPr>
          <a:xfrm flipV="1">
            <a:off x="-1910" y="727162"/>
            <a:ext cx="5841717" cy="8384"/>
          </a:xfrm>
          <a:prstGeom prst="line">
            <a:avLst/>
          </a:prstGeom>
          <a:ln w="9525">
            <a:solidFill>
              <a:srgbClr val="0093DD"/>
            </a:solidFill>
          </a:ln>
        </p:spPr>
        <p:style>
          <a:lnRef idx="1">
            <a:schemeClr val="accent5"/>
          </a:lnRef>
          <a:fillRef idx="0">
            <a:schemeClr val="accent5"/>
          </a:fillRef>
          <a:effectRef idx="0">
            <a:schemeClr val="accent5"/>
          </a:effectRef>
          <a:fontRef idx="minor">
            <a:schemeClr val="tx1"/>
          </a:fontRef>
        </p:style>
      </p:cxnSp>
      <p:grpSp>
        <p:nvGrpSpPr>
          <p:cNvPr id="2" name="组合 9"/>
          <p:cNvGrpSpPr/>
          <p:nvPr userDrawn="1"/>
        </p:nvGrpSpPr>
        <p:grpSpPr>
          <a:xfrm>
            <a:off x="1" y="19"/>
            <a:ext cx="635793" cy="735527"/>
            <a:chOff x="0" y="25"/>
            <a:chExt cx="3600450" cy="3600450"/>
          </a:xfrm>
        </p:grpSpPr>
        <p:sp>
          <p:nvSpPr>
            <p:cNvPr id="11" name="直角三角形 10"/>
            <p:cNvSpPr/>
            <p:nvPr/>
          </p:nvSpPr>
          <p:spPr>
            <a:xfrm rot="5400000">
              <a:off x="0" y="25"/>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b="1">
                <a:ea typeface="微软雅黑" panose="020B0503020204020204" pitchFamily="34" charset="-122"/>
              </a:endParaRPr>
            </a:p>
          </p:txBody>
        </p:sp>
        <p:sp>
          <p:nvSpPr>
            <p:cNvPr id="12" name="直角三角形 11"/>
            <p:cNvSpPr/>
            <p:nvPr/>
          </p:nvSpPr>
          <p:spPr>
            <a:xfrm rot="5400000">
              <a:off x="0" y="25"/>
              <a:ext cx="2971800" cy="2971800"/>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b="1">
                <a:ea typeface="微软雅黑" panose="020B0503020204020204" pitchFamily="34" charset="-122"/>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过渡页">
    <p:spTree>
      <p:nvGrpSpPr>
        <p:cNvPr id="1" name=""/>
        <p:cNvGrpSpPr/>
        <p:nvPr/>
      </p:nvGrpSpPr>
      <p:grpSpPr>
        <a:xfrm>
          <a:off x="0" y="0"/>
          <a:ext cx="0" cy="0"/>
          <a:chOff x="0" y="0"/>
          <a:chExt cx="0" cy="0"/>
        </a:xfrm>
      </p:grpSpPr>
      <p:sp>
        <p:nvSpPr>
          <p:cNvPr id="2" name="矩形 1"/>
          <p:cNvSpPr>
            <a:spLocks noChangeArrowheads="1"/>
          </p:cNvSpPr>
          <p:nvPr/>
        </p:nvSpPr>
        <p:spPr bwMode="auto">
          <a:xfrm>
            <a:off x="4032647" y="21569363"/>
            <a:ext cx="1777603" cy="274955"/>
          </a:xfrm>
          <a:prstGeom prst="rect">
            <a:avLst/>
          </a:prstGeom>
          <a:noFill/>
          <a:ln w="9525">
            <a:noFill/>
            <a:miter lim="800000"/>
          </a:ln>
        </p:spPr>
        <p:txBody>
          <a:bodyPr lIns="68577" tIns="34288" rIns="68577" bIns="34288">
            <a:spAutoFit/>
          </a:bodyPr>
          <a:lstStyle/>
          <a:p>
            <a:pPr fontAlgn="auto">
              <a:spcBef>
                <a:spcPts val="0"/>
              </a:spcBef>
              <a:spcAft>
                <a:spcPts val="0"/>
              </a:spcAft>
              <a:defRPr/>
            </a:pPr>
            <a:endParaRPr lang="en-US" altLang="zh-CN" sz="1350">
              <a:latin typeface="微软雅黑" panose="020B0503020204020204" pitchFamily="34" charset="-122"/>
              <a:ea typeface="+mn-ea"/>
            </a:endParaRPr>
          </a:p>
        </p:txBody>
      </p:sp>
    </p:spTree>
  </p:cSld>
  <p:clrMapOvr>
    <a:masterClrMapping/>
  </p:clrMapOvr>
  <p:transition spd="slow" advTm="2000">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699968"/>
          </a:xfrm>
        </p:spPr>
        <p:txBody>
          <a:bodyPr>
            <a:noAutofit/>
          </a:bodyPr>
          <a:lstStyle>
            <a:lvl1pPr>
              <a:defRPr sz="4000">
                <a:latin typeface="黑体" panose="02010609060101010101" pitchFamily="2" charset="-122"/>
                <a:ea typeface="黑体" panose="02010609060101010101" pitchFamily="2" charset="-122"/>
              </a:defRPr>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p:txBody>
          <a:bodyPr/>
          <a:lstStyle>
            <a:lvl1pPr marL="342900" indent="-342900">
              <a:spcBef>
                <a:spcPts val="800"/>
              </a:spcBef>
              <a:buFont typeface="Wingdings" panose="05000000000000000000" pitchFamily="2" charset="2"/>
              <a:buChar char="Ø"/>
              <a:defRPr>
                <a:latin typeface="黑体" panose="02010609060101010101" pitchFamily="2" charset="-122"/>
                <a:ea typeface="黑体" panose="02010609060101010101" pitchFamily="2" charset="-122"/>
              </a:defRPr>
            </a:lvl1pPr>
            <a:lvl2pPr marL="742950" indent="-285750">
              <a:spcBef>
                <a:spcPts val="800"/>
              </a:spcBef>
              <a:buFont typeface="Wingdings" panose="05000000000000000000" pitchFamily="2" charset="2"/>
              <a:buChar char="p"/>
              <a:defRPr>
                <a:latin typeface="黑体" panose="02010609060101010101" pitchFamily="2" charset="-122"/>
                <a:ea typeface="黑体" panose="02010609060101010101" pitchFamily="2" charset="-122"/>
              </a:defRPr>
            </a:lvl2pPr>
            <a:lvl3pPr marL="1143000" indent="-228600">
              <a:spcBef>
                <a:spcPts val="800"/>
              </a:spcBef>
              <a:buFont typeface="Wingdings" panose="05000000000000000000" pitchFamily="2" charset="2"/>
              <a:buChar char="u"/>
              <a:defRPr>
                <a:latin typeface="黑体" panose="02010609060101010101" pitchFamily="2" charset="-122"/>
                <a:ea typeface="黑体" panose="02010609060101010101" pitchFamily="2" charset="-122"/>
              </a:defRPr>
            </a:lvl3pPr>
            <a:lvl4pPr marL="1600200" indent="-228600">
              <a:spcBef>
                <a:spcPts val="800"/>
              </a:spcBef>
              <a:buFont typeface="Wingdings" panose="05000000000000000000" pitchFamily="2" charset="2"/>
              <a:buChar char="l"/>
              <a:defRPr>
                <a:latin typeface="黑体" panose="02010609060101010101" pitchFamily="2" charset="-122"/>
                <a:ea typeface="黑体" panose="02010609060101010101" pitchFamily="2" charset="-122"/>
              </a:defRPr>
            </a:lvl4pPr>
            <a:lvl5pPr marL="2057400" indent="-228600">
              <a:spcBef>
                <a:spcPts val="800"/>
              </a:spcBef>
              <a:buFont typeface="Wingdings" panose="05000000000000000000" pitchFamily="2" charset="2"/>
              <a:buChar char="ü"/>
              <a:defRPr>
                <a:latin typeface="黑体" panose="02010609060101010101" pitchFamily="2" charset="-122"/>
                <a:ea typeface="黑体" panose="02010609060101010101" pitchFamily="2"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p>
            <a:fld id="{C99373C7-4F70-431D-A1D1-1B716C0F2E8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304BC17-DEB8-4D62-B565-7E94FE8FCA07}" type="slidenum">
              <a:rPr lang="zh-CN" altLang="en-US" smtClean="0"/>
            </a:fld>
            <a:endParaRPr lang="zh-CN" altLang="en-US"/>
          </a:p>
        </p:txBody>
      </p:sp>
      <p:cxnSp>
        <p:nvCxnSpPr>
          <p:cNvPr id="7" name="直接连接符 6"/>
          <p:cNvCxnSpPr/>
          <p:nvPr userDrawn="1"/>
        </p:nvCxnSpPr>
        <p:spPr>
          <a:xfrm flipV="1">
            <a:off x="953128" y="915565"/>
            <a:ext cx="7859428" cy="1"/>
          </a:xfrm>
          <a:prstGeom prst="line">
            <a:avLst/>
          </a:prstGeom>
          <a:ln w="15875" cmpd="sng">
            <a:solidFill>
              <a:schemeClr val="accent1"/>
            </a:solidFill>
          </a:ln>
          <a:effectLst/>
        </p:spPr>
        <p:style>
          <a:lnRef idx="2">
            <a:schemeClr val="accent1"/>
          </a:lnRef>
          <a:fillRef idx="0">
            <a:schemeClr val="accent1"/>
          </a:fillRef>
          <a:effectRef idx="1">
            <a:schemeClr val="accent1"/>
          </a:effectRef>
          <a:fontRef idx="minor">
            <a:schemeClr val="tx1"/>
          </a:fontRef>
        </p:style>
      </p:cxnSp>
      <p:grpSp>
        <p:nvGrpSpPr>
          <p:cNvPr id="8" name="组合 7"/>
          <p:cNvGrpSpPr/>
          <p:nvPr userDrawn="1"/>
        </p:nvGrpSpPr>
        <p:grpSpPr>
          <a:xfrm>
            <a:off x="395576" y="509947"/>
            <a:ext cx="396000" cy="396000"/>
            <a:chOff x="406574" y="236732"/>
            <a:chExt cx="612048" cy="593261"/>
          </a:xfrm>
        </p:grpSpPr>
        <p:sp>
          <p:nvSpPr>
            <p:cNvPr id="9" name="矩形 8"/>
            <p:cNvSpPr/>
            <p:nvPr userDrawn="1"/>
          </p:nvSpPr>
          <p:spPr>
            <a:xfrm>
              <a:off x="406574" y="236732"/>
              <a:ext cx="504000" cy="50400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694606" y="512239"/>
              <a:ext cx="324016" cy="3177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wipe(up)">
                                      <p:cBhvr>
                                        <p:cTn id="24" dur="500"/>
                                        <p:tgtEl>
                                          <p:spTgt spid="3">
                                            <p:txEl>
                                              <p:pRg st="0" end="0"/>
                                            </p:txEl>
                                          </p:spTgt>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wipe(up)">
                                      <p:cBhvr>
                                        <p:cTn id="27" dur="500"/>
                                        <p:tgtEl>
                                          <p:spTgt spid="3">
                                            <p:txEl>
                                              <p:pRg st="1" end="1"/>
                                            </p:txEl>
                                          </p:spTgt>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wipe(up)">
                                      <p:cBhvr>
                                        <p:cTn id="30" dur="500"/>
                                        <p:tgtEl>
                                          <p:spTgt spid="3">
                                            <p:txEl>
                                              <p:pRg st="2" end="2"/>
                                            </p:txEl>
                                          </p:spTgt>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wipe(up)">
                                      <p:cBhvr>
                                        <p:cTn id="33" dur="500"/>
                                        <p:tgtEl>
                                          <p:spTgt spid="3">
                                            <p:txEl>
                                              <p:pRg st="3" end="3"/>
                                            </p:txEl>
                                          </p:spTgt>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wipe(up)">
                                      <p:cBhvr>
                                        <p:cTn id="3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2">
            <p:tnLst>
              <p:par>
                <p:cTn presetID="22" presetClass="entr" presetSubtype="1"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3">
            <p:tnLst>
              <p:par>
                <p:cTn presetID="22" presetClass="entr" presetSubtype="1"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4">
            <p:tnLst>
              <p:par>
                <p:cTn presetID="22" presetClass="entr" presetSubtype="1"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5">
            <p:tnLst>
              <p:par>
                <p:cTn presetID="22" presetClass="entr" presetSubtype="1"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Lst>
      </p:bldP>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5"/>
            <a:ext cx="7772400" cy="1021556"/>
          </a:xfrm>
        </p:spPr>
        <p:txBody>
          <a:bodyPr anchor="t"/>
          <a:lstStyle>
            <a:lvl1pPr algn="l">
              <a:defRPr sz="3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1200150"/>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1200150"/>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25"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25"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788"/>
            <a:ext cx="3008313" cy="871538"/>
          </a:xfrm>
        </p:spPr>
        <p:txBody>
          <a:bodyPr anchor="b"/>
          <a:lstStyle>
            <a:lvl1pPr algn="l">
              <a:defRPr sz="15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0" y="1076325"/>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15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1792288" y="4025504"/>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过渡页">
    <p:spTree>
      <p:nvGrpSpPr>
        <p:cNvPr id="1" name=""/>
        <p:cNvGrpSpPr/>
        <p:nvPr/>
      </p:nvGrpSpPr>
      <p:grpSpPr>
        <a:xfrm>
          <a:off x="0" y="0"/>
          <a:ext cx="0" cy="0"/>
          <a:chOff x="0" y="0"/>
          <a:chExt cx="0" cy="0"/>
        </a:xfrm>
      </p:grpSpPr>
      <p:sp>
        <p:nvSpPr>
          <p:cNvPr id="2" name="矩形 1"/>
          <p:cNvSpPr>
            <a:spLocks noChangeArrowheads="1"/>
          </p:cNvSpPr>
          <p:nvPr/>
        </p:nvSpPr>
        <p:spPr bwMode="auto">
          <a:xfrm>
            <a:off x="4032647" y="21569363"/>
            <a:ext cx="1777603" cy="274955"/>
          </a:xfrm>
          <a:prstGeom prst="rect">
            <a:avLst/>
          </a:prstGeom>
          <a:noFill/>
          <a:ln w="9525">
            <a:noFill/>
            <a:miter lim="800000"/>
          </a:ln>
        </p:spPr>
        <p:txBody>
          <a:bodyPr lIns="68577" tIns="34288" rIns="68577" bIns="34288">
            <a:spAutoFit/>
          </a:bodyPr>
          <a:lstStyle/>
          <a:p>
            <a:pPr fontAlgn="auto">
              <a:spcBef>
                <a:spcPts val="0"/>
              </a:spcBef>
              <a:spcAft>
                <a:spcPts val="0"/>
              </a:spcAft>
              <a:defRPr/>
            </a:pPr>
            <a:endParaRPr lang="en-US" altLang="zh-CN" sz="1350">
              <a:latin typeface="微软雅黑" panose="020B0503020204020204" pitchFamily="34" charset="-122"/>
              <a:ea typeface="+mn-ea"/>
            </a:endParaRPr>
          </a:p>
        </p:txBody>
      </p:sp>
    </p:spTree>
  </p:cSld>
  <p:clrMapOvr>
    <a:masterClrMapping/>
  </p:clrMapOvr>
  <p:transition spd="slow" advTm="2000">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C99373C7-4F70-431D-A1D1-1B716C0F2E8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304BC17-DEB8-4D62-B565-7E94FE8FCA07}" type="slidenum">
              <a:rPr lang="zh-CN" altLang="en-US" smtClean="0"/>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内容页">
    <p:spTree>
      <p:nvGrpSpPr>
        <p:cNvPr id="1" name=""/>
        <p:cNvGrpSpPr/>
        <p:nvPr/>
      </p:nvGrpSpPr>
      <p:grpSpPr>
        <a:xfrm>
          <a:off x="0" y="0"/>
          <a:ext cx="0" cy="0"/>
          <a:chOff x="0" y="0"/>
          <a:chExt cx="0" cy="0"/>
        </a:xfrm>
      </p:grpSpPr>
    </p:spTree>
  </p:cSld>
  <p:clrMapOvr>
    <a:masterClrMapping/>
  </p:clrMapOvr>
  <p:transition spd="slow" advTm="2000">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C99373C7-4F70-431D-A1D1-1B716C0F2E8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304BC17-DEB8-4D62-B565-7E94FE8FCA07}"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C99373C7-4F70-431D-A1D1-1B716C0F2E89}"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304BC17-DEB8-4D62-B565-7E94FE8FCA07}"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C99373C7-4F70-431D-A1D1-1B716C0F2E89}"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304BC17-DEB8-4D62-B565-7E94FE8FCA07}"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99373C7-4F70-431D-A1D1-1B716C0F2E89}"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304BC17-DEB8-4D62-B565-7E94FE8FCA07}"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C99373C7-4F70-431D-A1D1-1B716C0F2E8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304BC17-DEB8-4D62-B565-7E94FE8FCA07}"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C99373C7-4F70-431D-A1D1-1B716C0F2E8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304BC17-DEB8-4D62-B565-7E94FE8FCA07}"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6.xml"/><Relationship Id="rId8" Type="http://schemas.openxmlformats.org/officeDocument/2006/relationships/slideLayout" Target="../slideLayouts/slideLayout25.xml"/><Relationship Id="rId7" Type="http://schemas.openxmlformats.org/officeDocument/2006/relationships/slideLayout" Target="../slideLayouts/slideLayout24.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 Id="rId3" Type="http://schemas.openxmlformats.org/officeDocument/2006/relationships/slideLayout" Target="../slideLayouts/slideLayout20.xml"/><Relationship Id="rId2" Type="http://schemas.openxmlformats.org/officeDocument/2006/relationships/slideLayout" Target="../slideLayouts/slideLayout19.xml"/><Relationship Id="rId17" Type="http://schemas.openxmlformats.org/officeDocument/2006/relationships/theme" Target="../theme/theme2.xml"/><Relationship Id="rId16" Type="http://schemas.openxmlformats.org/officeDocument/2006/relationships/image" Target="../media/image6.png"/><Relationship Id="rId15" Type="http://schemas.openxmlformats.org/officeDocument/2006/relationships/image" Target="../media/image5.png"/><Relationship Id="rId14" Type="http://schemas.openxmlformats.org/officeDocument/2006/relationships/slideLayout" Target="../slideLayouts/slideLayout31.xml"/><Relationship Id="rId13" Type="http://schemas.openxmlformats.org/officeDocument/2006/relationships/slideLayout" Target="../slideLayouts/slideLayout30.xml"/><Relationship Id="rId12" Type="http://schemas.openxmlformats.org/officeDocument/2006/relationships/slideLayout" Target="../slideLayouts/slideLayout29.xml"/><Relationship Id="rId11" Type="http://schemas.openxmlformats.org/officeDocument/2006/relationships/slideLayout" Target="../slideLayouts/slideLayout28.xml"/><Relationship Id="rId10" Type="http://schemas.openxmlformats.org/officeDocument/2006/relationships/slideLayout" Target="../slideLayouts/slideLayout27.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373C7-4F70-431D-A1D1-1B716C0F2E89}" type="datetimeFigureOut">
              <a:rPr lang="zh-CN" altLang="en-US" smtClean="0"/>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304BC17-DEB8-4D62-B565-7E94FE8FCA07}"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黑体" panose="02010609060101010101" pitchFamily="2" charset="-122"/>
          <a:ea typeface="黑体" panose="02010609060101010101" pitchFamily="2" charset="-122"/>
          <a:cs typeface="+mj-cs"/>
        </a:defRPr>
      </a:lvl1pPr>
    </p:titleStyle>
    <p:bodyStyle>
      <a:lvl1pPr marL="342900" indent="-342900" algn="l" defTabSz="914400" rtl="0" eaLnBrk="1" latinLnBrk="0" hangingPunct="1">
        <a:spcBef>
          <a:spcPts val="800"/>
        </a:spcBef>
        <a:buFont typeface="Arial" panose="020B0604020202020204" pitchFamily="34" charset="0"/>
        <a:buChar char="•"/>
        <a:defRPr sz="3200" kern="1200">
          <a:solidFill>
            <a:schemeClr val="tx1"/>
          </a:solidFill>
          <a:latin typeface="黑体" panose="02010609060101010101" pitchFamily="2" charset="-122"/>
          <a:ea typeface="黑体" panose="02010609060101010101" pitchFamily="2" charset="-122"/>
          <a:cs typeface="+mn-cs"/>
        </a:defRPr>
      </a:lvl1pPr>
      <a:lvl2pPr marL="742950" indent="-285750" algn="l" defTabSz="914400" rtl="0" eaLnBrk="1" latinLnBrk="0" hangingPunct="1">
        <a:spcBef>
          <a:spcPts val="800"/>
        </a:spcBef>
        <a:buFont typeface="Arial" panose="020B0604020202020204" pitchFamily="34" charset="0"/>
        <a:buChar char="–"/>
        <a:defRPr sz="2800" kern="1200">
          <a:solidFill>
            <a:schemeClr val="tx1"/>
          </a:solidFill>
          <a:latin typeface="黑体" panose="02010609060101010101" pitchFamily="2" charset="-122"/>
          <a:ea typeface="黑体" panose="02010609060101010101" pitchFamily="2" charset="-122"/>
          <a:cs typeface="+mn-cs"/>
        </a:defRPr>
      </a:lvl2pPr>
      <a:lvl3pPr marL="1143000" indent="-228600" algn="l" defTabSz="914400" rtl="0" eaLnBrk="1" latinLnBrk="0" hangingPunct="1">
        <a:spcBef>
          <a:spcPts val="800"/>
        </a:spcBef>
        <a:buFont typeface="Arial" panose="020B0604020202020204" pitchFamily="34" charset="0"/>
        <a:buChar char="•"/>
        <a:defRPr sz="2400" kern="1200">
          <a:solidFill>
            <a:schemeClr val="tx1"/>
          </a:solidFill>
          <a:latin typeface="黑体" panose="02010609060101010101" pitchFamily="2" charset="-122"/>
          <a:ea typeface="黑体" panose="02010609060101010101" pitchFamily="2" charset="-122"/>
          <a:cs typeface="+mn-cs"/>
        </a:defRPr>
      </a:lvl3pPr>
      <a:lvl4pPr marL="1600200" indent="-228600" algn="l" defTabSz="914400" rtl="0" eaLnBrk="1" latinLnBrk="0" hangingPunct="1">
        <a:spcBef>
          <a:spcPts val="800"/>
        </a:spcBef>
        <a:buFont typeface="Arial" panose="020B0604020202020204" pitchFamily="34" charset="0"/>
        <a:buChar char="–"/>
        <a:defRPr sz="2000" kern="1200">
          <a:solidFill>
            <a:schemeClr val="tx1"/>
          </a:solidFill>
          <a:latin typeface="黑体" panose="02010609060101010101" pitchFamily="2" charset="-122"/>
          <a:ea typeface="黑体" panose="02010609060101010101" pitchFamily="2" charset="-122"/>
          <a:cs typeface="+mn-cs"/>
        </a:defRPr>
      </a:lvl4pPr>
      <a:lvl5pPr marL="2057400" indent="-228600" algn="l" defTabSz="914400" rtl="0" eaLnBrk="1" latinLnBrk="0" hangingPunct="1">
        <a:spcBef>
          <a:spcPts val="800"/>
        </a:spcBef>
        <a:buFont typeface="Arial" panose="020B0604020202020204" pitchFamily="34" charset="0"/>
        <a:buChar char="»"/>
        <a:defRPr sz="2000" kern="1200">
          <a:solidFill>
            <a:schemeClr val="tx1"/>
          </a:solidFill>
          <a:latin typeface="黑体" panose="02010609060101010101" pitchFamily="2" charset="-122"/>
          <a:ea typeface="黑体" panose="02010609060101010101" pitchFamily="2"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530820CF-B880-4189-942D-D702A7CBA730}" type="datetimeFigureOut">
              <a:rPr lang="zh-CN" altLang="en-US" smtClean="0"/>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C913308-F349-4B6D-A68A-DD1791B4A57B}" type="slidenum">
              <a:rPr lang="zh-CN" altLang="en-US" smtClean="0"/>
            </a:fld>
            <a:endParaRPr lang="zh-CN" altLang="en-US"/>
          </a:p>
        </p:txBody>
      </p:sp>
      <p:pic>
        <p:nvPicPr>
          <p:cNvPr id="7" name="图片 6" descr="封面"/>
          <p:cNvPicPr>
            <a:picLocks noChangeAspect="1"/>
          </p:cNvPicPr>
          <p:nvPr userDrawn="1"/>
        </p:nvPicPr>
        <p:blipFill>
          <a:blip r:embed="rId15"/>
          <a:stretch>
            <a:fillRect/>
          </a:stretch>
        </p:blipFill>
        <p:spPr>
          <a:xfrm>
            <a:off x="-18097" y="0"/>
            <a:ext cx="9175909" cy="5143500"/>
          </a:xfrm>
          <a:prstGeom prst="rect">
            <a:avLst/>
          </a:prstGeom>
        </p:spPr>
      </p:pic>
      <p:pic>
        <p:nvPicPr>
          <p:cNvPr id="8" name="图片 7" descr="标识"/>
          <p:cNvPicPr>
            <a:picLocks noChangeAspect="1"/>
          </p:cNvPicPr>
          <p:nvPr userDrawn="1"/>
        </p:nvPicPr>
        <p:blipFill>
          <a:blip r:embed="rId16"/>
          <a:stretch>
            <a:fillRect/>
          </a:stretch>
        </p:blipFill>
        <p:spPr>
          <a:xfrm>
            <a:off x="7380446" y="141446"/>
            <a:ext cx="1571625" cy="371475"/>
          </a:xfrm>
          <a:prstGeom prst="rect">
            <a:avLst/>
          </a:prstGeom>
          <a:effectLst>
            <a:outerShdw blurRad="50800" dist="63500" dir="2700000" algn="tl" rotWithShape="0">
              <a:prstClr val="black">
                <a:alpha val="40000"/>
              </a:prstClr>
            </a:outerShdw>
          </a:effectLst>
        </p:spPr>
      </p:pic>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15000"/>
        </a:spcBef>
        <a:buFont typeface="Arial" panose="020B0604020202020204" pitchFamily="34" charset="0"/>
        <a:buChar char="•"/>
        <a:defRPr sz="2400" kern="1200">
          <a:solidFill>
            <a:schemeClr val="tx1"/>
          </a:solidFill>
          <a:latin typeface="+mn-lt"/>
          <a:ea typeface="+mn-ea"/>
          <a:cs typeface="+mn-cs"/>
        </a:defRPr>
      </a:lvl1pPr>
      <a:lvl2pPr marL="557530" indent="-213995" algn="l" defTabSz="685800" rtl="0" eaLnBrk="1" latinLnBrk="0" hangingPunct="1">
        <a:spcBef>
          <a:spcPct val="15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15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15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15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15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15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15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15000"/>
        </a:spcBef>
        <a:buFont typeface="Arial" panose="020B0604020202020204" pitchFamily="34" charset="0"/>
        <a:buChar char="•"/>
        <a:defRPr sz="150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29.xml"/><Relationship Id="rId3" Type="http://schemas.openxmlformats.org/officeDocument/2006/relationships/image" Target="../media/image7.png"/><Relationship Id="rId2" Type="http://schemas.openxmlformats.org/officeDocument/2006/relationships/tags" Target="../tags/tag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8" Type="http://schemas.openxmlformats.org/officeDocument/2006/relationships/notesSlide" Target="../notesSlides/notesSlide4.xml"/><Relationship Id="rId7" Type="http://schemas.openxmlformats.org/officeDocument/2006/relationships/slideLayout" Target="../slideLayouts/slideLayout16.xml"/><Relationship Id="rId6" Type="http://schemas.openxmlformats.org/officeDocument/2006/relationships/image" Target="../media/image8.jpeg"/><Relationship Id="rId5" Type="http://schemas.microsoft.com/office/2007/relationships/diagramDrawing" Target="../diagrams/drawing4.xml"/><Relationship Id="rId4" Type="http://schemas.openxmlformats.org/officeDocument/2006/relationships/diagramColors" Target="../diagrams/colors4.xml"/><Relationship Id="rId3" Type="http://schemas.openxmlformats.org/officeDocument/2006/relationships/diagramQuickStyle" Target="../diagrams/quickStyle4.xml"/><Relationship Id="rId2" Type="http://schemas.openxmlformats.org/officeDocument/2006/relationships/diagramLayout" Target="../diagrams/layout4.xml"/><Relationship Id="rId1" Type="http://schemas.openxmlformats.org/officeDocument/2006/relationships/diagramData" Target="../diagrams/data4.xml"/></Relationships>
</file>

<file path=ppt/slides/_rels/slide11.xml.rels><?xml version="1.0" encoding="UTF-8" standalone="yes"?>
<Relationships xmlns="http://schemas.openxmlformats.org/package/2006/relationships"><Relationship Id="rId8" Type="http://schemas.openxmlformats.org/officeDocument/2006/relationships/notesSlide" Target="../notesSlides/notesSlide5.xml"/><Relationship Id="rId7" Type="http://schemas.openxmlformats.org/officeDocument/2006/relationships/slideLayout" Target="../slideLayouts/slideLayout16.xml"/><Relationship Id="rId6" Type="http://schemas.openxmlformats.org/officeDocument/2006/relationships/image" Target="../media/image8.jpeg"/><Relationship Id="rId5" Type="http://schemas.microsoft.com/office/2007/relationships/diagramDrawing" Target="../diagrams/drawing5.xml"/><Relationship Id="rId4" Type="http://schemas.openxmlformats.org/officeDocument/2006/relationships/diagramColors" Target="../diagrams/colors5.xml"/><Relationship Id="rId3" Type="http://schemas.openxmlformats.org/officeDocument/2006/relationships/diagramQuickStyle" Target="../diagrams/quickStyle5.xml"/><Relationship Id="rId2" Type="http://schemas.openxmlformats.org/officeDocument/2006/relationships/diagramLayout" Target="../diagrams/layout5.xml"/><Relationship Id="rId1" Type="http://schemas.openxmlformats.org/officeDocument/2006/relationships/diagramData" Target="../diagrams/data5.xml"/></Relationships>
</file>

<file path=ppt/slides/_rels/slide12.xml.rels><?xml version="1.0" encoding="UTF-8" standalone="yes"?>
<Relationships xmlns="http://schemas.openxmlformats.org/package/2006/relationships"><Relationship Id="rId8" Type="http://schemas.openxmlformats.org/officeDocument/2006/relationships/notesSlide" Target="../notesSlides/notesSlide6.xml"/><Relationship Id="rId7" Type="http://schemas.openxmlformats.org/officeDocument/2006/relationships/slideLayout" Target="../slideLayouts/slideLayout16.xml"/><Relationship Id="rId6" Type="http://schemas.openxmlformats.org/officeDocument/2006/relationships/image" Target="../media/image8.jpeg"/><Relationship Id="rId5" Type="http://schemas.microsoft.com/office/2007/relationships/diagramDrawing" Target="../diagrams/drawing6.xml"/><Relationship Id="rId4" Type="http://schemas.openxmlformats.org/officeDocument/2006/relationships/diagramColors" Target="../diagrams/colors6.xml"/><Relationship Id="rId3" Type="http://schemas.openxmlformats.org/officeDocument/2006/relationships/diagramQuickStyle" Target="../diagrams/quickStyle6.xml"/><Relationship Id="rId2" Type="http://schemas.openxmlformats.org/officeDocument/2006/relationships/diagramLayout" Target="../diagrams/layout6.xml"/><Relationship Id="rId1" Type="http://schemas.openxmlformats.org/officeDocument/2006/relationships/diagramData" Target="../diagrams/data6.xml"/></Relationships>
</file>

<file path=ppt/slides/_rels/slide13.xml.rels><?xml version="1.0" encoding="UTF-8" standalone="yes"?>
<Relationships xmlns="http://schemas.openxmlformats.org/package/2006/relationships"><Relationship Id="rId8" Type="http://schemas.openxmlformats.org/officeDocument/2006/relationships/notesSlide" Target="../notesSlides/notesSlide7.xml"/><Relationship Id="rId7" Type="http://schemas.openxmlformats.org/officeDocument/2006/relationships/slideLayout" Target="../slideLayouts/slideLayout16.xml"/><Relationship Id="rId6" Type="http://schemas.openxmlformats.org/officeDocument/2006/relationships/image" Target="../media/image8.jpeg"/><Relationship Id="rId5" Type="http://schemas.microsoft.com/office/2007/relationships/diagramDrawing" Target="../diagrams/drawing7.xml"/><Relationship Id="rId4" Type="http://schemas.openxmlformats.org/officeDocument/2006/relationships/diagramColors" Target="../diagrams/colors7.xml"/><Relationship Id="rId3" Type="http://schemas.openxmlformats.org/officeDocument/2006/relationships/diagramQuickStyle" Target="../diagrams/quickStyle7.xml"/><Relationship Id="rId2" Type="http://schemas.openxmlformats.org/officeDocument/2006/relationships/diagramLayout" Target="../diagrams/layout7.xml"/><Relationship Id="rId1" Type="http://schemas.openxmlformats.org/officeDocument/2006/relationships/diagramData" Target="../diagrams/data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6.xml"/><Relationship Id="rId1" Type="http://schemas.openxmlformats.org/officeDocument/2006/relationships/image" Target="../media/image8.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image" Target="../media/image8.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image" Target="../media/image8.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image" Target="../media/image8.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image" Target="../media/image8.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image" Target="../media/image8.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3.xml"/><Relationship Id="rId1" Type="http://schemas.openxmlformats.org/officeDocument/2006/relationships/image" Target="../media/image8.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6.xml"/><Relationship Id="rId1" Type="http://schemas.openxmlformats.org/officeDocument/2006/relationships/image" Target="../media/image8.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6.xml"/><Relationship Id="rId1" Type="http://schemas.openxmlformats.org/officeDocument/2006/relationships/image" Target="../media/image8.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6.xml"/><Relationship Id="rId1" Type="http://schemas.openxmlformats.org/officeDocument/2006/relationships/image" Target="../media/image8.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6.xml"/><Relationship Id="rId1" Type="http://schemas.openxmlformats.org/officeDocument/2006/relationships/image" Target="../media/image8.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6.xml"/><Relationship Id="rId1" Type="http://schemas.openxmlformats.org/officeDocument/2006/relationships/image" Target="../media/image8.jpeg"/></Relationships>
</file>

<file path=ppt/slides/_rels/slide25.xml.rels><?xml version="1.0" encoding="UTF-8" standalone="yes"?>
<Relationships xmlns="http://schemas.openxmlformats.org/package/2006/relationships"><Relationship Id="rId9" Type="http://schemas.openxmlformats.org/officeDocument/2006/relationships/slideLayout" Target="../slideLayouts/slideLayout15.xml"/><Relationship Id="rId8" Type="http://schemas.openxmlformats.org/officeDocument/2006/relationships/tags" Target="../tags/tag16.xml"/><Relationship Id="rId7" Type="http://schemas.openxmlformats.org/officeDocument/2006/relationships/image" Target="../media/image8.jpeg"/><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6.xml"/><Relationship Id="rId1" Type="http://schemas.openxmlformats.org/officeDocument/2006/relationships/image" Target="../media/image8.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6.xml"/><Relationship Id="rId1" Type="http://schemas.openxmlformats.org/officeDocument/2006/relationships/image" Target="../media/image8.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6.xml"/><Relationship Id="rId1" Type="http://schemas.openxmlformats.org/officeDocument/2006/relationships/image" Target="../media/image8.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6.xml"/><Relationship Id="rId1" Type="http://schemas.openxmlformats.org/officeDocument/2006/relationships/image" Target="../media/image8.jpeg"/></Relationships>
</file>

<file path=ppt/slides/_rels/slide3.xml.rels><?xml version="1.0" encoding="UTF-8" standalone="yes"?>
<Relationships xmlns="http://schemas.openxmlformats.org/package/2006/relationships"><Relationship Id="rId8" Type="http://schemas.openxmlformats.org/officeDocument/2006/relationships/slideLayout" Target="../slideLayouts/slideLayout15.xml"/><Relationship Id="rId7" Type="http://schemas.openxmlformats.org/officeDocument/2006/relationships/tags" Target="../tags/tag9.xml"/><Relationship Id="rId6" Type="http://schemas.openxmlformats.org/officeDocument/2006/relationships/image" Target="../media/image8.jpeg"/><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6.xml"/><Relationship Id="rId1" Type="http://schemas.openxmlformats.org/officeDocument/2006/relationships/image" Target="../media/image8.jpe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6.xml"/><Relationship Id="rId1" Type="http://schemas.openxmlformats.org/officeDocument/2006/relationships/image" Target="../media/image8.jpeg"/></Relationships>
</file>

<file path=ppt/slides/_rels/slide32.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13.png"/><Relationship Id="rId4" Type="http://schemas.openxmlformats.org/officeDocument/2006/relationships/image" Target="../media/image12.png"/><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slides/_rels/slide33.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18.png"/><Relationship Id="rId4" Type="http://schemas.openxmlformats.org/officeDocument/2006/relationships/image" Target="../media/image17.png"/><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image" Target="../media/image8.jpe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image" Target="../media/image8.jpe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image" Target="../media/image8.jpe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image" Target="../media/image8.jpe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jpeg"/></Relationships>
</file>

<file path=ppt/slides/_rels/slide39.xml.rels><?xml version="1.0" encoding="UTF-8" standalone="yes"?>
<Relationships xmlns="http://schemas.openxmlformats.org/package/2006/relationships"><Relationship Id="rId8" Type="http://schemas.openxmlformats.org/officeDocument/2006/relationships/slideLayout" Target="../slideLayouts/slideLayout15.xml"/><Relationship Id="rId7" Type="http://schemas.openxmlformats.org/officeDocument/2006/relationships/tags" Target="../tags/tag22.xml"/><Relationship Id="rId6" Type="http://schemas.openxmlformats.org/officeDocument/2006/relationships/image" Target="../media/image8.jpeg"/><Relationship Id="rId5" Type="http://schemas.openxmlformats.org/officeDocument/2006/relationships/tags" Target="../tags/tag21.xml"/><Relationship Id="rId4" Type="http://schemas.openxmlformats.org/officeDocument/2006/relationships/tags" Target="../tags/tag20.xml"/><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s>
</file>

<file path=ppt/slides/_rels/slide4.xml.rels><?xml version="1.0" encoding="UTF-8" standalone="yes"?>
<Relationships xmlns="http://schemas.openxmlformats.org/package/2006/relationships"><Relationship Id="rId7" Type="http://schemas.openxmlformats.org/officeDocument/2006/relationships/slideLayout" Target="../slideLayouts/slideLayout16.xml"/><Relationship Id="rId6" Type="http://schemas.openxmlformats.org/officeDocument/2006/relationships/image" Target="../media/image8.jpeg"/><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41.xml.rels><?xml version="1.0" encoding="UTF-8" standalone="yes"?>
<Relationships xmlns="http://schemas.openxmlformats.org/package/2006/relationships"><Relationship Id="rId8" Type="http://schemas.openxmlformats.org/officeDocument/2006/relationships/slideLayout" Target="../slideLayouts/slideLayout15.xml"/><Relationship Id="rId7" Type="http://schemas.openxmlformats.org/officeDocument/2006/relationships/tags" Target="../tags/tag28.xml"/><Relationship Id="rId6" Type="http://schemas.openxmlformats.org/officeDocument/2006/relationships/image" Target="../media/image8.jpeg"/><Relationship Id="rId5" Type="http://schemas.openxmlformats.org/officeDocument/2006/relationships/tags" Target="../tags/tag27.xml"/><Relationship Id="rId4" Type="http://schemas.openxmlformats.org/officeDocument/2006/relationships/tags" Target="../tags/tag26.xml"/><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43.xml.rels><?xml version="1.0" encoding="UTF-8" standalone="yes"?>
<Relationships xmlns="http://schemas.openxmlformats.org/package/2006/relationships"><Relationship Id="rId4" Type="http://schemas.openxmlformats.org/officeDocument/2006/relationships/slideLayout" Target="../slideLayouts/slideLayout29.xml"/><Relationship Id="rId3" Type="http://schemas.openxmlformats.org/officeDocument/2006/relationships/image" Target="../media/image7.png"/><Relationship Id="rId2" Type="http://schemas.openxmlformats.org/officeDocument/2006/relationships/tags" Target="../tags/tag30.xml"/><Relationship Id="rId1" Type="http://schemas.openxmlformats.org/officeDocument/2006/relationships/tags" Target="../tags/tag29.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image" Target="../media/image8.jpeg"/></Relationships>
</file>

<file path=ppt/slides/_rels/slide6.xml.rels><?xml version="1.0" encoding="UTF-8" standalone="yes"?>
<Relationships xmlns="http://schemas.openxmlformats.org/package/2006/relationships"><Relationship Id="rId8" Type="http://schemas.openxmlformats.org/officeDocument/2006/relationships/notesSlide" Target="../notesSlides/notesSlide1.xml"/><Relationship Id="rId7" Type="http://schemas.openxmlformats.org/officeDocument/2006/relationships/slideLayout" Target="../slideLayouts/slideLayout16.xml"/><Relationship Id="rId6" Type="http://schemas.openxmlformats.org/officeDocument/2006/relationships/image" Target="../media/image8.jpeg"/><Relationship Id="rId5" Type="http://schemas.microsoft.com/office/2007/relationships/diagramDrawing" Target="../diagrams/drawing2.xml"/><Relationship Id="rId4" Type="http://schemas.openxmlformats.org/officeDocument/2006/relationships/diagramColors" Target="../diagrams/colors2.xml"/><Relationship Id="rId3" Type="http://schemas.openxmlformats.org/officeDocument/2006/relationships/diagramQuickStyle" Target="../diagrams/quickStyle2.xml"/><Relationship Id="rId2" Type="http://schemas.openxmlformats.org/officeDocument/2006/relationships/diagramLayout" Target="../diagrams/layout2.xml"/><Relationship Id="rId1"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6.xml"/><Relationship Id="rId1" Type="http://schemas.openxmlformats.org/officeDocument/2006/relationships/image" Target="../media/image8.jpeg"/></Relationships>
</file>

<file path=ppt/slides/_rels/slide9.xml.rels><?xml version="1.0" encoding="UTF-8" standalone="yes"?>
<Relationships xmlns="http://schemas.openxmlformats.org/package/2006/relationships"><Relationship Id="rId8" Type="http://schemas.openxmlformats.org/officeDocument/2006/relationships/notesSlide" Target="../notesSlides/notesSlide3.xml"/><Relationship Id="rId7" Type="http://schemas.openxmlformats.org/officeDocument/2006/relationships/slideLayout" Target="../slideLayouts/slideLayout16.xml"/><Relationship Id="rId6" Type="http://schemas.openxmlformats.org/officeDocument/2006/relationships/image" Target="../media/image8.jpeg"/><Relationship Id="rId5" Type="http://schemas.microsoft.com/office/2007/relationships/diagramDrawing" Target="../diagrams/drawing3.xml"/><Relationship Id="rId4" Type="http://schemas.openxmlformats.org/officeDocument/2006/relationships/diagramColors" Target="../diagrams/colors3.xml"/><Relationship Id="rId3" Type="http://schemas.openxmlformats.org/officeDocument/2006/relationships/diagramQuickStyle" Target="../diagrams/quickStyle3.xml"/><Relationship Id="rId2" Type="http://schemas.openxmlformats.org/officeDocument/2006/relationships/diagramLayout" Target="../diagrams/layout3.xml"/><Relationship Id="rId1" Type="http://schemas.openxmlformats.org/officeDocument/2006/relationships/diagramData" Target="../diagrams/data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5"/>
          <p:cNvSpPr txBox="1"/>
          <p:nvPr>
            <p:custDataLst>
              <p:tags r:id="rId1"/>
            </p:custDataLst>
          </p:nvPr>
        </p:nvSpPr>
        <p:spPr>
          <a:xfrm>
            <a:off x="772478" y="771208"/>
            <a:ext cx="7599045" cy="1826895"/>
          </a:xfrm>
          <a:prstGeom prst="rect">
            <a:avLst/>
          </a:prstGeom>
          <a:noFill/>
          <a:effectLst>
            <a:outerShdw blurRad="50800" dist="38100" dir="2700000" algn="tl" rotWithShape="0">
              <a:prstClr val="black">
                <a:alpha val="40000"/>
              </a:prstClr>
            </a:outerShdw>
          </a:effectLst>
        </p:spPr>
        <p:txBody>
          <a:bodyPr wrap="square" lIns="0" tIns="0" rIns="0" bIns="0" anchor="t" anchorCtr="0">
            <a:spAutoFit/>
          </a:bodyPr>
          <a:lstStyle>
            <a:lvl1pPr algn="ctr">
              <a:lnSpc>
                <a:spcPct val="90000"/>
              </a:lnSpc>
              <a:spcBef>
                <a:spcPct val="0"/>
              </a:spcBef>
              <a:buNone/>
              <a:defRPr sz="4000">
                <a:latin typeface="+mj-lt"/>
                <a:ea typeface="+mj-ea"/>
                <a:cs typeface="+mj-cs"/>
              </a:defRPr>
            </a:lvl1pPr>
          </a:lstStyle>
          <a:p>
            <a:pPr algn="ctr">
              <a:lnSpc>
                <a:spcPct val="120000"/>
              </a:lnSpc>
              <a:defRPr/>
            </a:pPr>
            <a:r>
              <a:rPr lang="zh-CN" altLang="en-US" sz="4950" b="1" dirty="0">
                <a:solidFill>
                  <a:schemeClr val="bg1"/>
                </a:solidFill>
                <a:latin typeface="微软雅黑" panose="020B0503020204020204" pitchFamily="34" charset="-122"/>
                <a:ea typeface="微软雅黑" panose="020B0503020204020204" pitchFamily="34" charset="-122"/>
                <a:sym typeface="+mn-ea"/>
              </a:rPr>
              <a:t>促进科技创新个人所得税</a:t>
            </a:r>
            <a:endParaRPr lang="zh-CN" altLang="en-US" sz="4950" b="1" dirty="0">
              <a:solidFill>
                <a:schemeClr val="bg1"/>
              </a:solidFill>
              <a:latin typeface="微软雅黑" panose="020B0503020204020204" pitchFamily="34" charset="-122"/>
              <a:ea typeface="微软雅黑" panose="020B0503020204020204" pitchFamily="34" charset="-122"/>
              <a:sym typeface="+mn-ea"/>
            </a:endParaRPr>
          </a:p>
          <a:p>
            <a:pPr algn="ctr">
              <a:lnSpc>
                <a:spcPct val="120000"/>
              </a:lnSpc>
              <a:defRPr/>
            </a:pPr>
            <a:r>
              <a:rPr lang="zh-CN" altLang="en-US" sz="4950" b="1" dirty="0">
                <a:solidFill>
                  <a:schemeClr val="bg1"/>
                </a:solidFill>
                <a:latin typeface="微软雅黑" panose="020B0503020204020204" pitchFamily="34" charset="-122"/>
                <a:ea typeface="微软雅黑" panose="020B0503020204020204" pitchFamily="34" charset="-122"/>
                <a:sym typeface="+mn-ea"/>
              </a:rPr>
              <a:t>优惠政策介绍</a:t>
            </a:r>
            <a:endParaRPr lang="zh-CN" altLang="en-US" sz="4950" b="1" dirty="0">
              <a:solidFill>
                <a:schemeClr val="bg1"/>
              </a:solidFill>
              <a:latin typeface="微软雅黑" panose="020B0503020204020204" pitchFamily="34" charset="-122"/>
              <a:ea typeface="微软雅黑" panose="020B0503020204020204" pitchFamily="34" charset="-122"/>
              <a:sym typeface="+mn-ea"/>
            </a:endParaRPr>
          </a:p>
        </p:txBody>
      </p:sp>
      <p:sp>
        <p:nvSpPr>
          <p:cNvPr id="6" name="标题 5"/>
          <p:cNvSpPr txBox="1"/>
          <p:nvPr>
            <p:custDataLst>
              <p:tags r:id="rId2"/>
            </p:custDataLst>
          </p:nvPr>
        </p:nvSpPr>
        <p:spPr>
          <a:xfrm>
            <a:off x="2601016" y="2859591"/>
            <a:ext cx="3942398" cy="738505"/>
          </a:xfrm>
          <a:prstGeom prst="rect">
            <a:avLst/>
          </a:prstGeom>
          <a:noFill/>
        </p:spPr>
        <p:txBody>
          <a:bodyPr wrap="square" lIns="0" tIns="0" rIns="0" bIns="0" anchor="t" anchorCtr="0">
            <a:spAutoFit/>
          </a:bodyPr>
          <a:lstStyle>
            <a:lvl1pPr algn="ctr">
              <a:lnSpc>
                <a:spcPct val="90000"/>
              </a:lnSpc>
              <a:spcBef>
                <a:spcPct val="0"/>
              </a:spcBef>
              <a:buNone/>
              <a:defRPr sz="4000">
                <a:latin typeface="+mj-lt"/>
                <a:ea typeface="+mj-ea"/>
                <a:cs typeface="+mj-cs"/>
              </a:defRPr>
            </a:lvl1pPr>
          </a:lstStyle>
          <a:p>
            <a:pPr indent="0" algn="ctr" fontAlgn="auto">
              <a:lnSpc>
                <a:spcPct val="150000"/>
              </a:lnSpc>
              <a:defRPr/>
            </a:pPr>
            <a:r>
              <a:rPr lang="zh-CN" sz="1600" b="1" dirty="0">
                <a:solidFill>
                  <a:schemeClr val="bg1"/>
                </a:solidFill>
                <a:latin typeface="微软雅黑" panose="020B0503020204020204" pitchFamily="34" charset="-122"/>
                <a:ea typeface="微软雅黑" panose="020B0503020204020204" pitchFamily="34" charset="-122"/>
                <a:sym typeface="+mn-ea"/>
              </a:rPr>
              <a:t>国家税务总局广州市税务局</a:t>
            </a:r>
            <a:endParaRPr lang="zh-CN" sz="1600" b="1" dirty="0">
              <a:solidFill>
                <a:schemeClr val="bg1"/>
              </a:solidFill>
              <a:latin typeface="微软雅黑" panose="020B0503020204020204" pitchFamily="34" charset="-122"/>
              <a:ea typeface="微软雅黑" panose="020B0503020204020204" pitchFamily="34" charset="-122"/>
              <a:sym typeface="+mn-ea"/>
            </a:endParaRPr>
          </a:p>
          <a:p>
            <a:pPr indent="0" algn="ctr" fontAlgn="auto">
              <a:lnSpc>
                <a:spcPct val="150000"/>
              </a:lnSpc>
              <a:defRPr/>
            </a:pPr>
            <a:r>
              <a:rPr lang="zh-CN" sz="1600" b="1" dirty="0">
                <a:solidFill>
                  <a:schemeClr val="bg1"/>
                </a:solidFill>
                <a:latin typeface="微软雅黑" panose="020B0503020204020204" pitchFamily="34" charset="-122"/>
                <a:ea typeface="微软雅黑" panose="020B0503020204020204" pitchFamily="34" charset="-122"/>
                <a:sym typeface="+mn-ea"/>
              </a:rPr>
              <a:t>国家税务总局广州市天河区税务局</a:t>
            </a:r>
            <a:endParaRPr lang="zh-CN" sz="1600" b="1" dirty="0">
              <a:solidFill>
                <a:schemeClr val="bg1"/>
              </a:solidFill>
              <a:latin typeface="微软雅黑" panose="020B0503020204020204" pitchFamily="34" charset="-122"/>
              <a:ea typeface="微软雅黑" panose="020B0503020204020204" pitchFamily="34" charset="-122"/>
              <a:sym typeface="+mn-ea"/>
            </a:endParaRPr>
          </a:p>
        </p:txBody>
      </p:sp>
      <p:pic>
        <p:nvPicPr>
          <p:cNvPr id="7" name="图片 6" descr="图片2"/>
          <p:cNvPicPr>
            <a:picLocks noChangeAspect="1"/>
          </p:cNvPicPr>
          <p:nvPr/>
        </p:nvPicPr>
        <p:blipFill>
          <a:blip r:embed="rId3"/>
          <a:stretch>
            <a:fillRect/>
          </a:stretch>
        </p:blipFill>
        <p:spPr>
          <a:xfrm>
            <a:off x="305753" y="87630"/>
            <a:ext cx="591503" cy="591503"/>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advTm="2000"/>
    </mc:Choice>
    <mc:Fallback>
      <p:transition advTm="2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内容占位符 2"/>
          <p:cNvSpPr>
            <a:spLocks noGrp="1"/>
          </p:cNvSpPr>
          <p:nvPr>
            <p:ph sz="half" idx="2"/>
          </p:nvPr>
        </p:nvSpPr>
        <p:spPr/>
        <p:txBody>
          <a:bodyPr/>
          <a:lstStyle/>
          <a:p>
            <a:pPr>
              <a:buFont typeface="Arial" panose="020B0604020202020204" pitchFamily="34" charset="0"/>
              <a:buChar char="•"/>
              <a:defRPr/>
            </a:pPr>
            <a:endParaRPr lang="zh-CN" altLang="zh-CN" sz="2200" dirty="0"/>
          </a:p>
          <a:p>
            <a:pPr>
              <a:buFont typeface="Arial" panose="020B0604020202020204" pitchFamily="34" charset="0"/>
              <a:buChar char="•"/>
              <a:defRPr/>
            </a:pPr>
            <a:endParaRPr lang="zh-CN" altLang="zh-CN" sz="2200" b="1" dirty="0">
              <a:latin typeface="微软雅黑" panose="020B0503020204020204" pitchFamily="34" charset="-122"/>
              <a:ea typeface="微软雅黑" panose="020B0503020204020204" pitchFamily="34" charset="-122"/>
            </a:endParaRPr>
          </a:p>
          <a:p>
            <a:pPr>
              <a:buFont typeface="Arial" panose="020B0604020202020204" pitchFamily="34" charset="0"/>
              <a:buChar char="•"/>
              <a:defRPr/>
            </a:pPr>
            <a:endParaRPr lang="zh-CN" altLang="en-US" sz="2200" dirty="0" smtClean="0"/>
          </a:p>
        </p:txBody>
      </p:sp>
      <p:sp>
        <p:nvSpPr>
          <p:cNvPr id="8" name="标题 26"/>
          <p:cNvSpPr txBox="1"/>
          <p:nvPr/>
        </p:nvSpPr>
        <p:spPr>
          <a:xfrm>
            <a:off x="642910" y="285734"/>
            <a:ext cx="5878051" cy="455204"/>
          </a:xfrm>
          <a:prstGeom prst="rect">
            <a:avLst/>
          </a:prstGeom>
        </p:spPr>
        <p:txBody>
          <a:bodyPr vert="horz" lIns="91440" tIns="45720" rIns="91440" bIns="45720" rtlCol="0" anchor="ctr">
            <a:normAutofit fontScale="80000"/>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altLang="zh-CN" sz="2700" b="1" i="0" u="none" strike="noStrike" kern="1200" cap="none" spc="0" normalizeH="0" baseline="0" noProof="0" dirty="0" smtClean="0">
                <a:ln>
                  <a:noFill/>
                </a:ln>
                <a:solidFill>
                  <a:schemeClr val="accent5"/>
                </a:solidFill>
                <a:effectLst/>
                <a:uLnTx/>
                <a:uFillTx/>
                <a:latin typeface="微软雅黑" panose="020B0503020204020204" pitchFamily="34" charset="-122"/>
                <a:ea typeface="微软雅黑" panose="020B0503020204020204" pitchFamily="34" charset="-122"/>
                <a:cs typeface="+mj-cs"/>
              </a:rPr>
              <a:t>2.</a:t>
            </a:r>
            <a:r>
              <a:rPr kumimoji="0" lang="zh-CN" altLang="en-US" sz="2700" b="1" i="0" u="none" strike="noStrike" kern="1200" cap="none" spc="0" normalizeH="0" baseline="0" noProof="0" dirty="0" smtClean="0">
                <a:ln>
                  <a:noFill/>
                </a:ln>
                <a:solidFill>
                  <a:schemeClr val="accent5"/>
                </a:solidFill>
                <a:effectLst/>
                <a:uLnTx/>
                <a:uFillTx/>
                <a:latin typeface="微软雅黑" panose="020B0503020204020204" pitchFamily="34" charset="-122"/>
                <a:ea typeface="微软雅黑" panose="020B0503020204020204" pitchFamily="34" charset="-122"/>
                <a:cs typeface="+mj-cs"/>
              </a:rPr>
              <a:t>高新技术企业转化科技成果分期缴税</a:t>
            </a:r>
            <a:endParaRPr kumimoji="0" lang="zh-CN" altLang="en-US" sz="2700" b="1" i="0" u="none" strike="noStrike" kern="1200" cap="none" spc="0" normalizeH="0" baseline="0" noProof="0" dirty="0">
              <a:ln>
                <a:noFill/>
              </a:ln>
              <a:solidFill>
                <a:schemeClr val="accent5"/>
              </a:solidFill>
              <a:effectLst/>
              <a:uLnTx/>
              <a:uFillTx/>
              <a:latin typeface="微软雅黑" panose="020B0503020204020204" pitchFamily="34" charset="-122"/>
              <a:ea typeface="微软雅黑" panose="020B0503020204020204" pitchFamily="34" charset="-122"/>
              <a:cs typeface="+mj-cs"/>
            </a:endParaRPr>
          </a:p>
        </p:txBody>
      </p:sp>
      <p:graphicFrame>
        <p:nvGraphicFramePr>
          <p:cNvPr id="5" name="图示 4"/>
          <p:cNvGraphicFramePr/>
          <p:nvPr/>
        </p:nvGraphicFramePr>
        <p:xfrm>
          <a:off x="558165" y="1347470"/>
          <a:ext cx="8072755" cy="2416175"/>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7" name="矩形 6"/>
          <p:cNvSpPr/>
          <p:nvPr/>
        </p:nvSpPr>
        <p:spPr>
          <a:xfrm>
            <a:off x="572108" y="915658"/>
            <a:ext cx="2000264" cy="3571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latin typeface="微软雅黑" panose="020B0503020204020204" pitchFamily="34" charset="-122"/>
                <a:ea typeface="微软雅黑" panose="020B0503020204020204" pitchFamily="34" charset="-122"/>
              </a:rPr>
              <a:t>政策内容</a:t>
            </a:r>
            <a:endParaRPr lang="zh-CN" altLang="en-US" b="1" dirty="0">
              <a:latin typeface="微软雅黑" panose="020B0503020204020204" pitchFamily="34" charset="-122"/>
              <a:ea typeface="微软雅黑" panose="020B0503020204020204" pitchFamily="34" charset="-122"/>
            </a:endParaRPr>
          </a:p>
        </p:txBody>
      </p:sp>
      <p:pic>
        <p:nvPicPr>
          <p:cNvPr id="10" name="图片 9" descr="9171865865049174021"/>
          <p:cNvPicPr>
            <a:picLocks noChangeAspect="1"/>
          </p:cNvPicPr>
          <p:nvPr/>
        </p:nvPicPr>
        <p:blipFill>
          <a:blip r:embed="rId6">
            <a:clrChange>
              <a:clrFrom>
                <a:srgbClr val="FFFFFF">
                  <a:alpha val="100000"/>
                </a:srgbClr>
              </a:clrFrom>
              <a:clrTo>
                <a:srgbClr val="FFFFFF">
                  <a:alpha val="100000"/>
                  <a:alpha val="0"/>
                </a:srgbClr>
              </a:clrTo>
            </a:clrChange>
          </a:blip>
          <a:stretch>
            <a:fillRect/>
          </a:stretch>
        </p:blipFill>
        <p:spPr>
          <a:xfrm>
            <a:off x="7308215" y="123190"/>
            <a:ext cx="1691005" cy="431165"/>
          </a:xfrm>
          <a:prstGeom prst="rect">
            <a:avLst/>
          </a:prstGeom>
        </p:spPr>
      </p:pic>
    </p:spTree>
  </p:cSld>
  <p:clrMapOvr>
    <a:masterClrMapping/>
  </p:clrMapOvr>
  <p:transition spd="slow" advTm="0">
    <p:cove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内容占位符 2"/>
          <p:cNvSpPr>
            <a:spLocks noGrp="1"/>
          </p:cNvSpPr>
          <p:nvPr>
            <p:ph sz="half" idx="2"/>
          </p:nvPr>
        </p:nvSpPr>
        <p:spPr/>
        <p:txBody>
          <a:bodyPr/>
          <a:lstStyle/>
          <a:p>
            <a:pPr>
              <a:buFont typeface="Arial" panose="020B0604020202020204" pitchFamily="34" charset="0"/>
              <a:buChar char="•"/>
              <a:defRPr/>
            </a:pPr>
            <a:endParaRPr lang="zh-CN" altLang="zh-CN" sz="2200" dirty="0"/>
          </a:p>
          <a:p>
            <a:pPr>
              <a:buFont typeface="Arial" panose="020B0604020202020204" pitchFamily="34" charset="0"/>
              <a:buChar char="•"/>
              <a:defRPr/>
            </a:pPr>
            <a:endParaRPr lang="zh-CN" altLang="zh-CN" sz="2200" b="1" dirty="0">
              <a:latin typeface="微软雅黑" panose="020B0503020204020204" pitchFamily="34" charset="-122"/>
              <a:ea typeface="微软雅黑" panose="020B0503020204020204" pitchFamily="34" charset="-122"/>
            </a:endParaRPr>
          </a:p>
          <a:p>
            <a:pPr>
              <a:buFont typeface="Arial" panose="020B0604020202020204" pitchFamily="34" charset="0"/>
              <a:buChar char="•"/>
              <a:defRPr/>
            </a:pPr>
            <a:endParaRPr lang="zh-CN" altLang="en-US" sz="2200" dirty="0" smtClean="0"/>
          </a:p>
        </p:txBody>
      </p:sp>
      <p:sp>
        <p:nvSpPr>
          <p:cNvPr id="8" name="标题 26"/>
          <p:cNvSpPr txBox="1"/>
          <p:nvPr/>
        </p:nvSpPr>
        <p:spPr>
          <a:xfrm>
            <a:off x="642910" y="285734"/>
            <a:ext cx="5878051" cy="455204"/>
          </a:xfrm>
          <a:prstGeom prst="rect">
            <a:avLst/>
          </a:prstGeom>
        </p:spPr>
        <p:txBody>
          <a:bodyPr vert="horz" lIns="91440" tIns="45720" rIns="91440" bIns="45720" rtlCol="0" anchor="ctr">
            <a:normAutofit fontScale="80000"/>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altLang="zh-CN" sz="2700" b="1" i="0" u="none" strike="noStrike" kern="1200" cap="none" spc="0" normalizeH="0" baseline="0" noProof="0" dirty="0" smtClean="0">
                <a:ln>
                  <a:noFill/>
                </a:ln>
                <a:solidFill>
                  <a:schemeClr val="accent5"/>
                </a:solidFill>
                <a:effectLst/>
                <a:uLnTx/>
                <a:uFillTx/>
                <a:latin typeface="微软雅黑" panose="020B0503020204020204" pitchFamily="34" charset="-122"/>
                <a:ea typeface="微软雅黑" panose="020B0503020204020204" pitchFamily="34" charset="-122"/>
                <a:cs typeface="+mj-cs"/>
              </a:rPr>
              <a:t>2.</a:t>
            </a:r>
            <a:r>
              <a:rPr kumimoji="0" lang="zh-CN" altLang="en-US" sz="2700" b="1" i="0" u="none" strike="noStrike" kern="1200" cap="none" spc="0" normalizeH="0" baseline="0" noProof="0" dirty="0" smtClean="0">
                <a:ln>
                  <a:noFill/>
                </a:ln>
                <a:solidFill>
                  <a:schemeClr val="accent5"/>
                </a:solidFill>
                <a:effectLst/>
                <a:uLnTx/>
                <a:uFillTx/>
                <a:latin typeface="微软雅黑" panose="020B0503020204020204" pitchFamily="34" charset="-122"/>
                <a:ea typeface="微软雅黑" panose="020B0503020204020204" pitchFamily="34" charset="-122"/>
                <a:cs typeface="+mj-cs"/>
              </a:rPr>
              <a:t>高新技术企业转化科技成果分期缴税</a:t>
            </a:r>
            <a:endParaRPr kumimoji="0" lang="zh-CN" altLang="en-US" sz="2700" b="1" i="0" u="none" strike="noStrike" kern="1200" cap="none" spc="0" normalizeH="0" baseline="0" noProof="0" dirty="0">
              <a:ln>
                <a:noFill/>
              </a:ln>
              <a:solidFill>
                <a:schemeClr val="accent5"/>
              </a:solidFill>
              <a:effectLst/>
              <a:uLnTx/>
              <a:uFillTx/>
              <a:latin typeface="微软雅黑" panose="020B0503020204020204" pitchFamily="34" charset="-122"/>
              <a:ea typeface="微软雅黑" panose="020B0503020204020204" pitchFamily="34" charset="-122"/>
              <a:cs typeface="+mj-cs"/>
            </a:endParaRPr>
          </a:p>
        </p:txBody>
      </p:sp>
      <p:graphicFrame>
        <p:nvGraphicFramePr>
          <p:cNvPr id="5" name="图示 4"/>
          <p:cNvGraphicFramePr/>
          <p:nvPr/>
        </p:nvGraphicFramePr>
        <p:xfrm>
          <a:off x="558165" y="1347470"/>
          <a:ext cx="8072755" cy="2012315"/>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7" name="矩形 6"/>
          <p:cNvSpPr/>
          <p:nvPr/>
        </p:nvSpPr>
        <p:spPr>
          <a:xfrm>
            <a:off x="572108" y="915658"/>
            <a:ext cx="2000264" cy="3571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latin typeface="微软雅黑" panose="020B0503020204020204" pitchFamily="34" charset="-122"/>
                <a:ea typeface="微软雅黑" panose="020B0503020204020204" pitchFamily="34" charset="-122"/>
              </a:rPr>
              <a:t>政策内容</a:t>
            </a:r>
            <a:endParaRPr lang="zh-CN" altLang="en-US" b="1" dirty="0">
              <a:latin typeface="微软雅黑" panose="020B0503020204020204" pitchFamily="34" charset="-122"/>
              <a:ea typeface="微软雅黑" panose="020B0503020204020204" pitchFamily="34" charset="-122"/>
            </a:endParaRPr>
          </a:p>
        </p:txBody>
      </p:sp>
      <p:pic>
        <p:nvPicPr>
          <p:cNvPr id="10" name="图片 9" descr="9171865865049174021"/>
          <p:cNvPicPr>
            <a:picLocks noChangeAspect="1"/>
          </p:cNvPicPr>
          <p:nvPr/>
        </p:nvPicPr>
        <p:blipFill>
          <a:blip r:embed="rId6">
            <a:clrChange>
              <a:clrFrom>
                <a:srgbClr val="FFFFFF">
                  <a:alpha val="100000"/>
                </a:srgbClr>
              </a:clrFrom>
              <a:clrTo>
                <a:srgbClr val="FFFFFF">
                  <a:alpha val="100000"/>
                  <a:alpha val="0"/>
                </a:srgbClr>
              </a:clrTo>
            </a:clrChange>
          </a:blip>
          <a:stretch>
            <a:fillRect/>
          </a:stretch>
        </p:blipFill>
        <p:spPr>
          <a:xfrm>
            <a:off x="7308215" y="123190"/>
            <a:ext cx="1691005" cy="431165"/>
          </a:xfrm>
          <a:prstGeom prst="rect">
            <a:avLst/>
          </a:prstGeom>
        </p:spPr>
      </p:pic>
    </p:spTree>
  </p:cSld>
  <p:clrMapOvr>
    <a:masterClrMapping/>
  </p:clrMapOvr>
  <p:transition spd="slow" advTm="0">
    <p:cove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内容占位符 2"/>
          <p:cNvSpPr>
            <a:spLocks noGrp="1"/>
          </p:cNvSpPr>
          <p:nvPr>
            <p:ph sz="half" idx="2"/>
          </p:nvPr>
        </p:nvSpPr>
        <p:spPr/>
        <p:txBody>
          <a:bodyPr/>
          <a:lstStyle/>
          <a:p>
            <a:pPr>
              <a:buFont typeface="Arial" panose="020B0604020202020204" pitchFamily="34" charset="0"/>
              <a:buChar char="•"/>
              <a:defRPr/>
            </a:pPr>
            <a:endParaRPr lang="zh-CN" altLang="zh-CN" sz="2200" dirty="0"/>
          </a:p>
          <a:p>
            <a:pPr>
              <a:buFont typeface="Arial" panose="020B0604020202020204" pitchFamily="34" charset="0"/>
              <a:buChar char="•"/>
              <a:defRPr/>
            </a:pPr>
            <a:endParaRPr lang="zh-CN" altLang="zh-CN" sz="2200" b="1" dirty="0">
              <a:latin typeface="微软雅黑" panose="020B0503020204020204" pitchFamily="34" charset="-122"/>
              <a:ea typeface="微软雅黑" panose="020B0503020204020204" pitchFamily="34" charset="-122"/>
            </a:endParaRPr>
          </a:p>
          <a:p>
            <a:pPr>
              <a:buFont typeface="Arial" panose="020B0604020202020204" pitchFamily="34" charset="0"/>
              <a:buChar char="•"/>
              <a:defRPr/>
            </a:pPr>
            <a:endParaRPr lang="zh-CN" altLang="en-US" sz="2200" dirty="0" smtClean="0"/>
          </a:p>
        </p:txBody>
      </p:sp>
      <p:sp>
        <p:nvSpPr>
          <p:cNvPr id="8" name="标题 26"/>
          <p:cNvSpPr txBox="1"/>
          <p:nvPr/>
        </p:nvSpPr>
        <p:spPr>
          <a:xfrm>
            <a:off x="642910" y="285734"/>
            <a:ext cx="5878051" cy="455204"/>
          </a:xfrm>
          <a:prstGeom prst="rect">
            <a:avLst/>
          </a:prstGeom>
        </p:spPr>
        <p:txBody>
          <a:bodyPr vert="horz" lIns="91440" tIns="45720" rIns="91440" bIns="45720" rtlCol="0" anchor="ctr">
            <a:normAutofit fontScale="80000"/>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altLang="zh-CN" sz="2700" b="1" i="0" u="none" strike="noStrike" kern="1200" cap="none" spc="0" normalizeH="0" baseline="0" noProof="0" dirty="0" smtClean="0">
                <a:ln>
                  <a:noFill/>
                </a:ln>
                <a:solidFill>
                  <a:schemeClr val="accent5"/>
                </a:solidFill>
                <a:effectLst/>
                <a:uLnTx/>
                <a:uFillTx/>
                <a:latin typeface="微软雅黑" panose="020B0503020204020204" pitchFamily="34" charset="-122"/>
                <a:ea typeface="微软雅黑" panose="020B0503020204020204" pitchFamily="34" charset="-122"/>
                <a:cs typeface="+mj-cs"/>
              </a:rPr>
              <a:t>2.</a:t>
            </a:r>
            <a:r>
              <a:rPr kumimoji="0" lang="zh-CN" altLang="en-US" sz="2700" b="1" i="0" u="none" strike="noStrike" kern="1200" cap="none" spc="0" normalizeH="0" baseline="0" noProof="0" dirty="0" smtClean="0">
                <a:ln>
                  <a:noFill/>
                </a:ln>
                <a:solidFill>
                  <a:schemeClr val="accent5"/>
                </a:solidFill>
                <a:effectLst/>
                <a:uLnTx/>
                <a:uFillTx/>
                <a:latin typeface="微软雅黑" panose="020B0503020204020204" pitchFamily="34" charset="-122"/>
                <a:ea typeface="微软雅黑" panose="020B0503020204020204" pitchFamily="34" charset="-122"/>
                <a:cs typeface="+mj-cs"/>
              </a:rPr>
              <a:t>高新技术企业转化科技成果分期缴税</a:t>
            </a:r>
            <a:endParaRPr kumimoji="0" lang="zh-CN" altLang="en-US" sz="2700" b="1" i="0" u="none" strike="noStrike" kern="1200" cap="none" spc="0" normalizeH="0" baseline="0" noProof="0" dirty="0">
              <a:ln>
                <a:noFill/>
              </a:ln>
              <a:solidFill>
                <a:schemeClr val="accent5"/>
              </a:solidFill>
              <a:effectLst/>
              <a:uLnTx/>
              <a:uFillTx/>
              <a:latin typeface="微软雅黑" panose="020B0503020204020204" pitchFamily="34" charset="-122"/>
              <a:ea typeface="微软雅黑" panose="020B0503020204020204" pitchFamily="34" charset="-122"/>
              <a:cs typeface="+mj-cs"/>
            </a:endParaRPr>
          </a:p>
        </p:txBody>
      </p:sp>
      <p:graphicFrame>
        <p:nvGraphicFramePr>
          <p:cNvPr id="5" name="图示 4"/>
          <p:cNvGraphicFramePr/>
          <p:nvPr/>
        </p:nvGraphicFramePr>
        <p:xfrm>
          <a:off x="571500" y="1428750"/>
          <a:ext cx="8072755" cy="215900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6" name="矩形 5"/>
          <p:cNvSpPr/>
          <p:nvPr/>
        </p:nvSpPr>
        <p:spPr>
          <a:xfrm>
            <a:off x="571472" y="857238"/>
            <a:ext cx="2000264" cy="3571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latin typeface="微软雅黑" panose="020B0503020204020204" pitchFamily="34" charset="-122"/>
                <a:ea typeface="微软雅黑" panose="020B0503020204020204" pitchFamily="34" charset="-122"/>
              </a:rPr>
              <a:t>办理方式</a:t>
            </a:r>
            <a:endParaRPr lang="zh-CN" altLang="en-US" b="1" dirty="0">
              <a:latin typeface="微软雅黑" panose="020B0503020204020204" pitchFamily="34" charset="-122"/>
              <a:ea typeface="微软雅黑" panose="020B0503020204020204" pitchFamily="34" charset="-122"/>
            </a:endParaRPr>
          </a:p>
        </p:txBody>
      </p:sp>
      <p:pic>
        <p:nvPicPr>
          <p:cNvPr id="10" name="图片 9" descr="9171865865049174021"/>
          <p:cNvPicPr>
            <a:picLocks noChangeAspect="1"/>
          </p:cNvPicPr>
          <p:nvPr/>
        </p:nvPicPr>
        <p:blipFill>
          <a:blip r:embed="rId6">
            <a:clrChange>
              <a:clrFrom>
                <a:srgbClr val="FFFFFF">
                  <a:alpha val="100000"/>
                </a:srgbClr>
              </a:clrFrom>
              <a:clrTo>
                <a:srgbClr val="FFFFFF">
                  <a:alpha val="100000"/>
                  <a:alpha val="0"/>
                </a:srgbClr>
              </a:clrTo>
            </a:clrChange>
          </a:blip>
          <a:stretch>
            <a:fillRect/>
          </a:stretch>
        </p:blipFill>
        <p:spPr>
          <a:xfrm>
            <a:off x="7308215" y="123190"/>
            <a:ext cx="1691005" cy="431165"/>
          </a:xfrm>
          <a:prstGeom prst="rect">
            <a:avLst/>
          </a:prstGeom>
        </p:spPr>
      </p:pic>
    </p:spTree>
  </p:cSld>
  <p:clrMapOvr>
    <a:masterClrMapping/>
  </p:clrMapOvr>
  <p:transition spd="slow" advTm="0">
    <p:cove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内容占位符 2"/>
          <p:cNvSpPr>
            <a:spLocks noGrp="1"/>
          </p:cNvSpPr>
          <p:nvPr>
            <p:ph sz="half" idx="2"/>
          </p:nvPr>
        </p:nvSpPr>
        <p:spPr/>
        <p:txBody>
          <a:bodyPr/>
          <a:lstStyle/>
          <a:p>
            <a:pPr>
              <a:buFont typeface="Arial" panose="020B0604020202020204" pitchFamily="34" charset="0"/>
              <a:buChar char="•"/>
              <a:defRPr/>
            </a:pPr>
            <a:endParaRPr lang="zh-CN" altLang="zh-CN" sz="2200" dirty="0"/>
          </a:p>
          <a:p>
            <a:pPr>
              <a:buFont typeface="Arial" panose="020B0604020202020204" pitchFamily="34" charset="0"/>
              <a:buChar char="•"/>
              <a:defRPr/>
            </a:pPr>
            <a:endParaRPr lang="zh-CN" altLang="zh-CN" sz="2200" b="1" dirty="0">
              <a:latin typeface="微软雅黑" panose="020B0503020204020204" pitchFamily="34" charset="-122"/>
              <a:ea typeface="微软雅黑" panose="020B0503020204020204" pitchFamily="34" charset="-122"/>
            </a:endParaRPr>
          </a:p>
          <a:p>
            <a:pPr>
              <a:buFont typeface="Arial" panose="020B0604020202020204" pitchFamily="34" charset="0"/>
              <a:buChar char="•"/>
              <a:defRPr/>
            </a:pPr>
            <a:endParaRPr lang="zh-CN" altLang="en-US" sz="2200" dirty="0" smtClean="0"/>
          </a:p>
        </p:txBody>
      </p:sp>
      <p:sp>
        <p:nvSpPr>
          <p:cNvPr id="8" name="标题 26"/>
          <p:cNvSpPr txBox="1"/>
          <p:nvPr/>
        </p:nvSpPr>
        <p:spPr>
          <a:xfrm>
            <a:off x="642910" y="285734"/>
            <a:ext cx="5878051" cy="455204"/>
          </a:xfrm>
          <a:prstGeom prst="rect">
            <a:avLst/>
          </a:prstGeom>
        </p:spPr>
        <p:txBody>
          <a:bodyPr vert="horz" lIns="91440" tIns="45720" rIns="91440" bIns="45720" rtlCol="0" anchor="ctr">
            <a:normAutofit fontScale="80000"/>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altLang="zh-CN" sz="2700" b="1" i="0" u="none" strike="noStrike" kern="1200" cap="none" spc="0" normalizeH="0" baseline="0" noProof="0" dirty="0" smtClean="0">
                <a:ln>
                  <a:noFill/>
                </a:ln>
                <a:solidFill>
                  <a:schemeClr val="accent5"/>
                </a:solidFill>
                <a:effectLst/>
                <a:uLnTx/>
                <a:uFillTx/>
                <a:latin typeface="微软雅黑" panose="020B0503020204020204" pitchFamily="34" charset="-122"/>
                <a:ea typeface="微软雅黑" panose="020B0503020204020204" pitchFamily="34" charset="-122"/>
                <a:cs typeface="+mj-cs"/>
              </a:rPr>
              <a:t>2.</a:t>
            </a:r>
            <a:r>
              <a:rPr kumimoji="0" lang="zh-CN" altLang="en-US" sz="2700" b="1" i="0" u="none" strike="noStrike" kern="1200" cap="none" spc="0" normalizeH="0" baseline="0" noProof="0" dirty="0" smtClean="0">
                <a:ln>
                  <a:noFill/>
                </a:ln>
                <a:solidFill>
                  <a:schemeClr val="accent5"/>
                </a:solidFill>
                <a:effectLst/>
                <a:uLnTx/>
                <a:uFillTx/>
                <a:latin typeface="微软雅黑" panose="020B0503020204020204" pitchFamily="34" charset="-122"/>
                <a:ea typeface="微软雅黑" panose="020B0503020204020204" pitchFamily="34" charset="-122"/>
                <a:cs typeface="+mj-cs"/>
              </a:rPr>
              <a:t>高新技术企业转化科技成果分期缴税</a:t>
            </a:r>
            <a:endParaRPr kumimoji="0" lang="zh-CN" altLang="en-US" sz="2700" b="1" i="0" u="none" strike="noStrike" kern="1200" cap="none" spc="0" normalizeH="0" baseline="0" noProof="0" dirty="0">
              <a:ln>
                <a:noFill/>
              </a:ln>
              <a:solidFill>
                <a:schemeClr val="accent5"/>
              </a:solidFill>
              <a:effectLst/>
              <a:uLnTx/>
              <a:uFillTx/>
              <a:latin typeface="微软雅黑" panose="020B0503020204020204" pitchFamily="34" charset="-122"/>
              <a:ea typeface="微软雅黑" panose="020B0503020204020204" pitchFamily="34" charset="-122"/>
              <a:cs typeface="+mj-cs"/>
            </a:endParaRPr>
          </a:p>
        </p:txBody>
      </p:sp>
      <p:graphicFrame>
        <p:nvGraphicFramePr>
          <p:cNvPr id="5" name="图示 4"/>
          <p:cNvGraphicFramePr/>
          <p:nvPr/>
        </p:nvGraphicFramePr>
        <p:xfrm>
          <a:off x="571500" y="1428750"/>
          <a:ext cx="8072755" cy="1641475"/>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6" name="矩形 5"/>
          <p:cNvSpPr/>
          <p:nvPr/>
        </p:nvSpPr>
        <p:spPr>
          <a:xfrm>
            <a:off x="571472" y="857238"/>
            <a:ext cx="2000264" cy="3571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latin typeface="微软雅黑" panose="020B0503020204020204" pitchFamily="34" charset="-122"/>
                <a:ea typeface="微软雅黑" panose="020B0503020204020204" pitchFamily="34" charset="-122"/>
              </a:rPr>
              <a:t>办理方式</a:t>
            </a:r>
            <a:endParaRPr lang="zh-CN" altLang="en-US" b="1" dirty="0">
              <a:latin typeface="微软雅黑" panose="020B0503020204020204" pitchFamily="34" charset="-122"/>
              <a:ea typeface="微软雅黑" panose="020B0503020204020204" pitchFamily="34" charset="-122"/>
            </a:endParaRPr>
          </a:p>
        </p:txBody>
      </p:sp>
      <p:pic>
        <p:nvPicPr>
          <p:cNvPr id="10" name="图片 9" descr="9171865865049174021"/>
          <p:cNvPicPr>
            <a:picLocks noChangeAspect="1"/>
          </p:cNvPicPr>
          <p:nvPr/>
        </p:nvPicPr>
        <p:blipFill>
          <a:blip r:embed="rId6">
            <a:clrChange>
              <a:clrFrom>
                <a:srgbClr val="FFFFFF">
                  <a:alpha val="100000"/>
                </a:srgbClr>
              </a:clrFrom>
              <a:clrTo>
                <a:srgbClr val="FFFFFF">
                  <a:alpha val="100000"/>
                  <a:alpha val="0"/>
                </a:srgbClr>
              </a:clrTo>
            </a:clrChange>
          </a:blip>
          <a:stretch>
            <a:fillRect/>
          </a:stretch>
        </p:blipFill>
        <p:spPr>
          <a:xfrm>
            <a:off x="7308215" y="123190"/>
            <a:ext cx="1691005" cy="431165"/>
          </a:xfrm>
          <a:prstGeom prst="rect">
            <a:avLst/>
          </a:prstGeom>
        </p:spPr>
      </p:pic>
    </p:spTree>
  </p:cSld>
  <p:clrMapOvr>
    <a:masterClrMapping/>
  </p:clrMapOvr>
  <p:transition spd="slow" advTm="0">
    <p:cove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内容占位符 2"/>
          <p:cNvSpPr>
            <a:spLocks noGrp="1"/>
          </p:cNvSpPr>
          <p:nvPr>
            <p:ph sz="half" idx="2"/>
          </p:nvPr>
        </p:nvSpPr>
        <p:spPr/>
        <p:txBody>
          <a:bodyPr/>
          <a:lstStyle/>
          <a:p>
            <a:pPr>
              <a:buFont typeface="Arial" panose="020B0604020202020204" pitchFamily="34" charset="0"/>
              <a:buChar char="•"/>
              <a:defRPr/>
            </a:pPr>
            <a:endParaRPr lang="zh-CN" altLang="zh-CN" sz="2200" dirty="0"/>
          </a:p>
          <a:p>
            <a:pPr>
              <a:buFont typeface="Arial" panose="020B0604020202020204" pitchFamily="34" charset="0"/>
              <a:buChar char="•"/>
              <a:defRPr/>
            </a:pPr>
            <a:endParaRPr lang="zh-CN" altLang="zh-CN" sz="2200" b="1" dirty="0">
              <a:latin typeface="微软雅黑" panose="020B0503020204020204" pitchFamily="34" charset="-122"/>
              <a:ea typeface="微软雅黑" panose="020B0503020204020204" pitchFamily="34" charset="-122"/>
            </a:endParaRPr>
          </a:p>
          <a:p>
            <a:pPr>
              <a:buFont typeface="Arial" panose="020B0604020202020204" pitchFamily="34" charset="0"/>
              <a:buChar char="•"/>
              <a:defRPr/>
            </a:pPr>
            <a:endParaRPr lang="zh-CN" altLang="en-US" sz="2200" dirty="0" smtClean="0"/>
          </a:p>
        </p:txBody>
      </p:sp>
      <p:sp>
        <p:nvSpPr>
          <p:cNvPr id="8" name="标题 26"/>
          <p:cNvSpPr txBox="1"/>
          <p:nvPr/>
        </p:nvSpPr>
        <p:spPr>
          <a:xfrm>
            <a:off x="642910" y="285734"/>
            <a:ext cx="5878051" cy="455204"/>
          </a:xfrm>
          <a:prstGeom prst="rect">
            <a:avLst/>
          </a:prstGeom>
        </p:spPr>
        <p:txBody>
          <a:bodyPr vert="horz" lIns="91440" tIns="45720" rIns="91440" bIns="45720" rtlCol="0" anchor="ctr">
            <a:normAutofit fontScale="80000"/>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altLang="zh-CN" sz="2700" b="1" i="0" u="none" strike="noStrike" kern="1200" cap="none" spc="0" normalizeH="0" baseline="0" noProof="0" dirty="0" smtClean="0">
                <a:ln>
                  <a:noFill/>
                </a:ln>
                <a:solidFill>
                  <a:schemeClr val="accent5"/>
                </a:solidFill>
                <a:effectLst/>
                <a:uLnTx/>
                <a:uFillTx/>
                <a:latin typeface="微软雅黑" panose="020B0503020204020204" pitchFamily="34" charset="-122"/>
                <a:ea typeface="微软雅黑" panose="020B0503020204020204" pitchFamily="34" charset="-122"/>
                <a:cs typeface="+mj-cs"/>
              </a:rPr>
              <a:t>2.</a:t>
            </a:r>
            <a:r>
              <a:rPr kumimoji="0" lang="zh-CN" altLang="en-US" sz="2700" b="1" i="0" u="none" strike="noStrike" kern="1200" cap="none" spc="0" normalizeH="0" baseline="0" noProof="0" dirty="0" smtClean="0">
                <a:ln>
                  <a:noFill/>
                </a:ln>
                <a:solidFill>
                  <a:schemeClr val="accent5"/>
                </a:solidFill>
                <a:effectLst/>
                <a:uLnTx/>
                <a:uFillTx/>
                <a:latin typeface="微软雅黑" panose="020B0503020204020204" pitchFamily="34" charset="-122"/>
                <a:ea typeface="微软雅黑" panose="020B0503020204020204" pitchFamily="34" charset="-122"/>
                <a:cs typeface="+mj-cs"/>
              </a:rPr>
              <a:t>高新技术企业转化科技成果分期缴税</a:t>
            </a:r>
            <a:endParaRPr kumimoji="0" lang="zh-CN" altLang="en-US" sz="2700" b="1" i="0" u="none" strike="noStrike" kern="1200" cap="none" spc="0" normalizeH="0" baseline="0" noProof="0" dirty="0">
              <a:ln>
                <a:noFill/>
              </a:ln>
              <a:solidFill>
                <a:schemeClr val="accent5"/>
              </a:solidFill>
              <a:effectLst/>
              <a:uLnTx/>
              <a:uFillTx/>
              <a:latin typeface="微软雅黑" panose="020B0503020204020204" pitchFamily="34" charset="-122"/>
              <a:ea typeface="微软雅黑" panose="020B0503020204020204" pitchFamily="34" charset="-122"/>
              <a:cs typeface="+mj-cs"/>
            </a:endParaRPr>
          </a:p>
        </p:txBody>
      </p:sp>
      <p:sp>
        <p:nvSpPr>
          <p:cNvPr id="6" name="矩形 5"/>
          <p:cNvSpPr/>
          <p:nvPr/>
        </p:nvSpPr>
        <p:spPr>
          <a:xfrm>
            <a:off x="571472" y="857238"/>
            <a:ext cx="2000264" cy="3571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latin typeface="微软雅黑" panose="020B0503020204020204" pitchFamily="34" charset="-122"/>
                <a:ea typeface="微软雅黑" panose="020B0503020204020204" pitchFamily="34" charset="-122"/>
              </a:rPr>
              <a:t>代扣代缴</a:t>
            </a:r>
            <a:endParaRPr lang="zh-CN" altLang="en-US" b="1" dirty="0">
              <a:latin typeface="微软雅黑" panose="020B0503020204020204" pitchFamily="34" charset="-122"/>
              <a:ea typeface="微软雅黑" panose="020B0503020204020204" pitchFamily="34" charset="-122"/>
            </a:endParaRPr>
          </a:p>
        </p:txBody>
      </p:sp>
      <p:sp>
        <p:nvSpPr>
          <p:cNvPr id="7" name="TextBox 6"/>
          <p:cNvSpPr txBox="1"/>
          <p:nvPr/>
        </p:nvSpPr>
        <p:spPr>
          <a:xfrm>
            <a:off x="571500" y="1347470"/>
            <a:ext cx="8089900" cy="1968500"/>
          </a:xfrm>
          <a:prstGeom prst="rect">
            <a:avLst/>
          </a:prstGeom>
          <a:noFill/>
        </p:spPr>
        <p:txBody>
          <a:bodyPr wrap="square" rtlCol="0">
            <a:spAutoFit/>
          </a:bodyPr>
          <a:lstStyle/>
          <a:p>
            <a:pPr lvl="0"/>
            <a:r>
              <a:rPr lang="zh-CN" altLang="en-US" b="1" dirty="0" smtClean="0">
                <a:solidFill>
                  <a:schemeClr val="accent1">
                    <a:lumMod val="75000"/>
                  </a:schemeClr>
                </a:solidFill>
                <a:latin typeface="微软雅黑" panose="020B0503020204020204" pitchFamily="34" charset="-122"/>
                <a:ea typeface="微软雅黑" panose="020B0503020204020204" pitchFamily="34" charset="-122"/>
              </a:rPr>
              <a:t>申报表填写</a:t>
            </a:r>
            <a:endParaRPr lang="zh-CN" altLang="en-US" b="1" dirty="0" smtClean="0">
              <a:solidFill>
                <a:schemeClr val="accent1">
                  <a:lumMod val="75000"/>
                </a:schemeClr>
              </a:solidFill>
              <a:latin typeface="微软雅黑" panose="020B0503020204020204" pitchFamily="34" charset="-122"/>
              <a:ea typeface="微软雅黑" panose="020B0503020204020204" pitchFamily="34" charset="-122"/>
            </a:endParaRPr>
          </a:p>
          <a:p>
            <a:r>
              <a:rPr lang="zh-CN" altLang="en-US" sz="1700" dirty="0" smtClean="0">
                <a:solidFill>
                  <a:schemeClr val="accent1">
                    <a:lumMod val="75000"/>
                  </a:schemeClr>
                </a:solidFill>
                <a:latin typeface="微软雅黑" panose="020B0503020204020204" pitchFamily="34" charset="-122"/>
                <a:ea typeface="微软雅黑" panose="020B0503020204020204" pitchFamily="34" charset="-122"/>
              </a:rPr>
              <a:t>企业在填写《个人所得税扣缴申报表》时，应将纳税人取得股权奖励情况单独填列，并在“备注”栏中注明“股权奖励”字样。</a:t>
            </a:r>
            <a:endParaRPr lang="zh-CN" altLang="en-US" sz="1700" dirty="0" smtClean="0">
              <a:solidFill>
                <a:schemeClr val="accent1">
                  <a:lumMod val="75000"/>
                </a:schemeClr>
              </a:solidFill>
              <a:latin typeface="微软雅黑" panose="020B0503020204020204" pitchFamily="34" charset="-122"/>
              <a:ea typeface="微软雅黑" panose="020B0503020204020204" pitchFamily="34" charset="-122"/>
            </a:endParaRPr>
          </a:p>
          <a:p>
            <a:endParaRPr lang="zh-CN" altLang="en-US" dirty="0" smtClean="0">
              <a:solidFill>
                <a:schemeClr val="accent1"/>
              </a:solidFill>
              <a:latin typeface="微软雅黑" panose="020B0503020204020204" pitchFamily="34" charset="-122"/>
              <a:ea typeface="微软雅黑" panose="020B0503020204020204" pitchFamily="34" charset="-122"/>
            </a:endParaRPr>
          </a:p>
          <a:p>
            <a:pPr lvl="0" algn="l">
              <a:buClrTx/>
              <a:buSzTx/>
              <a:buFontTx/>
            </a:pPr>
            <a:r>
              <a:rPr lang="zh-CN" altLang="en-US" b="1" dirty="0" smtClean="0">
                <a:solidFill>
                  <a:schemeClr val="accent1">
                    <a:lumMod val="75000"/>
                  </a:schemeClr>
                </a:solidFill>
                <a:latin typeface="微软雅黑" panose="020B0503020204020204" pitchFamily="34" charset="-122"/>
                <a:ea typeface="微软雅黑" panose="020B0503020204020204" pitchFamily="34" charset="-122"/>
              </a:rPr>
              <a:t>及时扣缴</a:t>
            </a:r>
            <a:endParaRPr lang="zh-CN" altLang="en-US" b="1" dirty="0" smtClean="0">
              <a:solidFill>
                <a:schemeClr val="accent1">
                  <a:lumMod val="75000"/>
                </a:schemeClr>
              </a:solidFill>
              <a:latin typeface="微软雅黑" panose="020B0503020204020204" pitchFamily="34" charset="-122"/>
              <a:ea typeface="微软雅黑" panose="020B0503020204020204" pitchFamily="34" charset="-122"/>
            </a:endParaRPr>
          </a:p>
          <a:p>
            <a:pPr algn="l">
              <a:buClrTx/>
              <a:buSzTx/>
              <a:buFontTx/>
            </a:pPr>
            <a:r>
              <a:rPr lang="zh-CN" altLang="en-US" sz="1700" dirty="0" smtClean="0">
                <a:solidFill>
                  <a:schemeClr val="accent1">
                    <a:lumMod val="75000"/>
                  </a:schemeClr>
                </a:solidFill>
                <a:latin typeface="微软雅黑" panose="020B0503020204020204" pitchFamily="34" charset="-122"/>
                <a:ea typeface="微软雅黑" panose="020B0503020204020204" pitchFamily="34" charset="-122"/>
              </a:rPr>
              <a:t>纳税人在分期缴税期间取得分红或转让股权的，企业应及时代扣股权奖励或转增股本尚未缴清的个人所得税，并于</a:t>
            </a:r>
            <a:r>
              <a:rPr lang="zh-CN" altLang="en-US" sz="1700" dirty="0" smtClean="0">
                <a:solidFill>
                  <a:srgbClr val="0000FF"/>
                </a:solidFill>
                <a:latin typeface="微软雅黑" panose="020B0503020204020204" pitchFamily="34" charset="-122"/>
                <a:ea typeface="微软雅黑" panose="020B0503020204020204" pitchFamily="34" charset="-122"/>
              </a:rPr>
              <a:t>次月15日内</a:t>
            </a:r>
            <a:r>
              <a:rPr lang="zh-CN" altLang="en-US" sz="1700" dirty="0" smtClean="0">
                <a:solidFill>
                  <a:schemeClr val="accent1">
                    <a:lumMod val="75000"/>
                  </a:schemeClr>
                </a:solidFill>
                <a:latin typeface="微软雅黑" panose="020B0503020204020204" pitchFamily="34" charset="-122"/>
                <a:ea typeface="微软雅黑" panose="020B0503020204020204" pitchFamily="34" charset="-122"/>
              </a:rPr>
              <a:t>向主管税务机关申报纳税。</a:t>
            </a:r>
            <a:endParaRPr lang="zh-CN" altLang="en-US" sz="1700" dirty="0" smtClean="0">
              <a:solidFill>
                <a:schemeClr val="accent1">
                  <a:lumMod val="75000"/>
                </a:schemeClr>
              </a:solidFill>
              <a:latin typeface="微软雅黑" panose="020B0503020204020204" pitchFamily="34" charset="-122"/>
              <a:ea typeface="微软雅黑" panose="020B0503020204020204" pitchFamily="34" charset="-122"/>
            </a:endParaRPr>
          </a:p>
        </p:txBody>
      </p:sp>
      <p:pic>
        <p:nvPicPr>
          <p:cNvPr id="10" name="图片 9" descr="9171865865049174021"/>
          <p:cNvPicPr>
            <a:picLocks noChangeAspect="1"/>
          </p:cNvPicPr>
          <p:nvPr/>
        </p:nvPicPr>
        <p:blipFill>
          <a:blip r:embed="rId1">
            <a:clrChange>
              <a:clrFrom>
                <a:srgbClr val="FFFFFF">
                  <a:alpha val="100000"/>
                </a:srgbClr>
              </a:clrFrom>
              <a:clrTo>
                <a:srgbClr val="FFFFFF">
                  <a:alpha val="100000"/>
                  <a:alpha val="0"/>
                </a:srgbClr>
              </a:clrTo>
            </a:clrChange>
          </a:blip>
          <a:stretch>
            <a:fillRect/>
          </a:stretch>
        </p:blipFill>
        <p:spPr>
          <a:xfrm>
            <a:off x="7308215" y="123190"/>
            <a:ext cx="1691005" cy="431165"/>
          </a:xfrm>
          <a:prstGeom prst="rect">
            <a:avLst/>
          </a:prstGeom>
        </p:spPr>
      </p:pic>
    </p:spTree>
  </p:cSld>
  <p:clrMapOvr>
    <a:masterClrMapping/>
  </p:clrMapOvr>
  <p:transition spd="slow" advTm="0">
    <p:cove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标题 24"/>
          <p:cNvSpPr>
            <a:spLocks noGrp="1"/>
          </p:cNvSpPr>
          <p:nvPr>
            <p:ph type="title"/>
          </p:nvPr>
        </p:nvSpPr>
        <p:spPr/>
        <p:txBody>
          <a:bodyPr>
            <a:normAutofit fontScale="90000"/>
          </a:bodyPr>
          <a:lstStyle/>
          <a:p>
            <a:pPr algn="l"/>
            <a:r>
              <a:rPr lang="en-US" altLang="zh-CN" dirty="0" smtClean="0"/>
              <a:t>3.</a:t>
            </a:r>
            <a:r>
              <a:rPr lang="zh-CN" altLang="en-US" dirty="0" smtClean="0"/>
              <a:t>个人以技术成果投资入股递延纳税</a:t>
            </a:r>
            <a:endParaRPr lang="zh-CN" altLang="en-US" dirty="0"/>
          </a:p>
        </p:txBody>
      </p:sp>
      <p:sp>
        <p:nvSpPr>
          <p:cNvPr id="29" name="内容占位符 2"/>
          <p:cNvSpPr>
            <a:spLocks noGrp="1" noChangeArrowheads="1"/>
          </p:cNvSpPr>
          <p:nvPr>
            <p:ph sz="half" idx="2"/>
          </p:nvPr>
        </p:nvSpPr>
        <p:spPr>
          <a:xfrm>
            <a:off x="321945" y="1987550"/>
            <a:ext cx="8479155" cy="2084070"/>
          </a:xfrm>
        </p:spPr>
        <p:txBody>
          <a:bodyPr>
            <a:normAutofit fontScale="90000"/>
          </a:bodyPr>
          <a:lstStyle/>
          <a:p>
            <a:pPr algn="just"/>
            <a:r>
              <a:rPr lang="zh-CN" altLang="en-US" dirty="0" smtClean="0">
                <a:latin typeface="仿宋_GB2312" panose="02010609030101010101" pitchFamily="49" charset="-122"/>
                <a:ea typeface="仿宋_GB2312" panose="02010609030101010101" pitchFamily="49" charset="-122"/>
              </a:rPr>
              <a:t>个人以技术成果投资入股到</a:t>
            </a:r>
            <a:r>
              <a:rPr lang="zh-CN" altLang="en-US" b="1" dirty="0" smtClean="0">
                <a:solidFill>
                  <a:srgbClr val="0000FF"/>
                </a:solidFill>
                <a:latin typeface="仿宋_GB2312" panose="02010609030101010101" pitchFamily="49" charset="-122"/>
                <a:ea typeface="仿宋_GB2312" panose="02010609030101010101" pitchFamily="49" charset="-122"/>
              </a:rPr>
              <a:t>境内居民企业</a:t>
            </a:r>
            <a:r>
              <a:rPr lang="zh-CN" altLang="en-US" dirty="0" smtClean="0">
                <a:latin typeface="仿宋_GB2312" panose="02010609030101010101" pitchFamily="49" charset="-122"/>
                <a:ea typeface="仿宋_GB2312" panose="02010609030101010101" pitchFamily="49" charset="-122"/>
              </a:rPr>
              <a:t>，被投资企业支付的对价全部为股票（权）的，可选择继续按非货币性资产投资有关税收政策执行，也可</a:t>
            </a:r>
            <a:r>
              <a:rPr lang="zh-CN" altLang="en-US" b="1" dirty="0" smtClean="0">
                <a:solidFill>
                  <a:srgbClr val="0000FF"/>
                </a:solidFill>
                <a:latin typeface="仿宋_GB2312" panose="02010609030101010101" pitchFamily="49" charset="-122"/>
                <a:ea typeface="仿宋_GB2312" panose="02010609030101010101" pitchFamily="49" charset="-122"/>
              </a:rPr>
              <a:t>选择适用递延纳税</a:t>
            </a:r>
            <a:r>
              <a:rPr lang="zh-CN" altLang="en-US" dirty="0" smtClean="0">
                <a:latin typeface="仿宋_GB2312" panose="02010609030101010101" pitchFamily="49" charset="-122"/>
                <a:ea typeface="仿宋_GB2312" panose="02010609030101010101" pitchFamily="49" charset="-122"/>
              </a:rPr>
              <a:t>优惠政策。</a:t>
            </a:r>
            <a:endParaRPr lang="zh-CN" altLang="en-US" dirty="0" smtClean="0">
              <a:latin typeface="仿宋_GB2312" panose="02010609030101010101" pitchFamily="49" charset="-122"/>
              <a:ea typeface="仿宋_GB2312" panose="02010609030101010101" pitchFamily="49" charset="-122"/>
            </a:endParaRPr>
          </a:p>
          <a:p>
            <a:pPr algn="just"/>
            <a:r>
              <a:rPr lang="zh-CN" altLang="en-US" dirty="0" smtClean="0">
                <a:latin typeface="仿宋_GB2312" panose="02010609030101010101" pitchFamily="49" charset="-122"/>
                <a:ea typeface="仿宋_GB2312" panose="02010609030101010101" pitchFamily="49" charset="-122"/>
              </a:rPr>
              <a:t>选择技术成果投资入股递延纳税政策的，经向主管税务机关备案，投资入股当期可暂不纳税，允许</a:t>
            </a:r>
            <a:r>
              <a:rPr lang="zh-CN" altLang="en-US" b="1" dirty="0" smtClean="0">
                <a:solidFill>
                  <a:srgbClr val="0000FF"/>
                </a:solidFill>
                <a:latin typeface="仿宋_GB2312" panose="02010609030101010101" pitchFamily="49" charset="-122"/>
                <a:ea typeface="仿宋_GB2312" panose="02010609030101010101" pitchFamily="49" charset="-122"/>
              </a:rPr>
              <a:t>递延至转让股权时，按股权转让收入减去技术成果原值和合理税费后的差额计算缴纳所得税</a:t>
            </a:r>
            <a:r>
              <a:rPr lang="zh-CN" altLang="en-US" dirty="0" smtClean="0">
                <a:latin typeface="仿宋_GB2312" panose="02010609030101010101" pitchFamily="49" charset="-122"/>
                <a:ea typeface="仿宋_GB2312" panose="02010609030101010101" pitchFamily="49" charset="-122"/>
              </a:rPr>
              <a:t>。</a:t>
            </a:r>
            <a:endParaRPr lang="zh-CN" altLang="en-US" dirty="0" smtClean="0">
              <a:latin typeface="仿宋_GB2312" panose="02010609030101010101" pitchFamily="49" charset="-122"/>
              <a:ea typeface="仿宋_GB2312" panose="02010609030101010101" pitchFamily="49" charset="-122"/>
            </a:endParaRPr>
          </a:p>
        </p:txBody>
      </p:sp>
      <p:sp>
        <p:nvSpPr>
          <p:cNvPr id="30" name="圆角矩形 29"/>
          <p:cNvSpPr/>
          <p:nvPr/>
        </p:nvSpPr>
        <p:spPr>
          <a:xfrm>
            <a:off x="323215" y="915670"/>
            <a:ext cx="8477885" cy="1071880"/>
          </a:xfrm>
          <a:prstGeom prst="roundRect">
            <a:avLst/>
          </a:prstGeom>
        </p:spPr>
        <p:style>
          <a:lnRef idx="1">
            <a:schemeClr val="accent1"/>
          </a:lnRef>
          <a:fillRef idx="3">
            <a:schemeClr val="accent1"/>
          </a:fillRef>
          <a:effectRef idx="2">
            <a:schemeClr val="accent1"/>
          </a:effectRef>
          <a:fontRef idx="minor">
            <a:schemeClr val="lt1"/>
          </a:fontRef>
        </p:style>
        <p:txBody>
          <a:bodyPr lIns="68580" tIns="34290" rIns="68580" bIns="34290" anchor="ctr">
            <a:scene3d>
              <a:camera prst="orthographicFront"/>
              <a:lightRig rig="soft" dir="t">
                <a:rot lat="0" lon="0" rev="10800000"/>
              </a:lightRig>
            </a:scene3d>
            <a:sp3d>
              <a:bevelT w="27940" h="12700"/>
              <a:contourClr>
                <a:srgbClr val="DDDDDD"/>
              </a:contourClr>
            </a:sp3d>
          </a:bodyPr>
          <a:lstStyle/>
          <a:p>
            <a:pPr>
              <a:lnSpc>
                <a:spcPts val="2625"/>
              </a:lnSpc>
              <a:buClr>
                <a:srgbClr val="FF0000"/>
              </a:buClr>
              <a:defRPr/>
            </a:pPr>
            <a:r>
              <a:rPr lang="zh-CN" altLang="en-US" sz="1200" b="1" spc="150" dirty="0">
                <a:ln w="11430"/>
                <a:solidFill>
                  <a:srgbClr val="F8F8F8"/>
                </a:solidFill>
                <a:effectLst>
                  <a:outerShdw blurRad="25400" algn="tl" rotWithShape="0">
                    <a:srgbClr val="000000">
                      <a:alpha val="43000"/>
                    </a:srgbClr>
                  </a:outerShdw>
                </a:effectLst>
                <a:latin typeface="微软雅黑" panose="020B0503020204020204" pitchFamily="34" charset="-122"/>
                <a:ea typeface="微软雅黑" panose="020B0503020204020204" pitchFamily="34" charset="-122"/>
              </a:rPr>
              <a:t>《财政部 国家税务总局关于完善股权激励和技术入股有关所得税政策的通知》（财税〔2016〕101号）</a:t>
            </a:r>
            <a:endParaRPr lang="en-US" altLang="zh-CN" sz="1200" b="1" spc="150" dirty="0">
              <a:ln w="11430"/>
              <a:solidFill>
                <a:srgbClr val="F8F8F8"/>
              </a:solidFill>
              <a:effectLst>
                <a:outerShdw blurRad="25400" algn="tl" rotWithShape="0">
                  <a:srgbClr val="000000">
                    <a:alpha val="43000"/>
                  </a:srgbClr>
                </a:outerShdw>
              </a:effectLst>
              <a:latin typeface="微软雅黑" panose="020B0503020204020204" pitchFamily="34" charset="-122"/>
              <a:ea typeface="微软雅黑" panose="020B0503020204020204" pitchFamily="34" charset="-122"/>
            </a:endParaRPr>
          </a:p>
          <a:p>
            <a:pPr>
              <a:lnSpc>
                <a:spcPts val="2625"/>
              </a:lnSpc>
              <a:buClr>
                <a:srgbClr val="FF0000"/>
              </a:buClr>
              <a:defRPr/>
            </a:pPr>
            <a:r>
              <a:rPr lang="en-US" altLang="zh-CN" sz="1200" b="1" spc="150" dirty="0">
                <a:ln w="11430"/>
                <a:solidFill>
                  <a:srgbClr val="F8F8F8"/>
                </a:solidFill>
                <a:effectLst>
                  <a:outerShdw blurRad="25400" algn="tl" rotWithShape="0">
                    <a:srgbClr val="000000">
                      <a:alpha val="43000"/>
                    </a:srgbClr>
                  </a:outerShdw>
                </a:effectLst>
                <a:latin typeface="微软雅黑" panose="020B0503020204020204" pitchFamily="34" charset="-122"/>
                <a:ea typeface="微软雅黑" panose="020B0503020204020204" pitchFamily="34" charset="-122"/>
              </a:rPr>
              <a:t>《</a:t>
            </a:r>
            <a:r>
              <a:rPr lang="zh-CN" altLang="en-US" sz="1200" b="1" spc="150" dirty="0">
                <a:ln w="11430"/>
                <a:solidFill>
                  <a:srgbClr val="F8F8F8"/>
                </a:solidFill>
                <a:effectLst>
                  <a:outerShdw blurRad="25400" algn="tl" rotWithShape="0">
                    <a:srgbClr val="000000">
                      <a:alpha val="43000"/>
                    </a:srgbClr>
                  </a:outerShdw>
                </a:effectLst>
                <a:latin typeface="微软雅黑" panose="020B0503020204020204" pitchFamily="34" charset="-122"/>
                <a:ea typeface="微软雅黑" panose="020B0503020204020204" pitchFamily="34" charset="-122"/>
              </a:rPr>
              <a:t>国家税务总局关于股权激励和技术入股所得税征管问题的公告</a:t>
            </a:r>
            <a:r>
              <a:rPr lang="en-US" altLang="zh-CN" sz="1200" b="1" spc="150" dirty="0">
                <a:ln w="11430"/>
                <a:solidFill>
                  <a:srgbClr val="F8F8F8"/>
                </a:solidFill>
                <a:effectLst>
                  <a:outerShdw blurRad="25400" algn="tl" rotWithShape="0">
                    <a:srgbClr val="000000">
                      <a:alpha val="43000"/>
                    </a:srgbClr>
                  </a:outerShdw>
                </a:effectLst>
                <a:latin typeface="微软雅黑" panose="020B0503020204020204" pitchFamily="34" charset="-122"/>
                <a:ea typeface="微软雅黑" panose="020B0503020204020204" pitchFamily="34" charset="-122"/>
              </a:rPr>
              <a:t>》</a:t>
            </a:r>
            <a:r>
              <a:rPr lang="zh-CN" altLang="en-US" sz="1200" b="1" spc="150" dirty="0">
                <a:ln w="11430"/>
                <a:solidFill>
                  <a:srgbClr val="F8F8F8"/>
                </a:solidFill>
                <a:effectLst>
                  <a:outerShdw blurRad="25400" algn="tl" rotWithShape="0">
                    <a:srgbClr val="000000">
                      <a:alpha val="43000"/>
                    </a:srgbClr>
                  </a:outerShdw>
                </a:effectLst>
                <a:latin typeface="微软雅黑" panose="020B0503020204020204" pitchFamily="34" charset="-122"/>
                <a:ea typeface="微软雅黑" panose="020B0503020204020204" pitchFamily="34" charset="-122"/>
              </a:rPr>
              <a:t>（国家税务总局公告</a:t>
            </a:r>
            <a:r>
              <a:rPr lang="en-US" altLang="en-US" sz="1200" b="1" spc="150" dirty="0">
                <a:ln w="11430"/>
                <a:solidFill>
                  <a:srgbClr val="F8F8F8"/>
                </a:solidFill>
                <a:effectLst>
                  <a:outerShdw blurRad="25400" algn="tl" rotWithShape="0">
                    <a:srgbClr val="000000">
                      <a:alpha val="43000"/>
                    </a:srgbClr>
                  </a:outerShdw>
                </a:effectLst>
                <a:latin typeface="微软雅黑" panose="020B0503020204020204" pitchFamily="34" charset="-122"/>
                <a:ea typeface="微软雅黑" panose="020B0503020204020204" pitchFamily="34" charset="-122"/>
              </a:rPr>
              <a:t>2016</a:t>
            </a:r>
            <a:r>
              <a:rPr lang="zh-CN" altLang="en-US" sz="1200" b="1" spc="150" dirty="0">
                <a:ln w="11430"/>
                <a:solidFill>
                  <a:srgbClr val="F8F8F8"/>
                </a:solidFill>
                <a:effectLst>
                  <a:outerShdw blurRad="25400" algn="tl" rotWithShape="0">
                    <a:srgbClr val="000000">
                      <a:alpha val="43000"/>
                    </a:srgbClr>
                  </a:outerShdw>
                </a:effectLst>
                <a:latin typeface="微软雅黑" panose="020B0503020204020204" pitchFamily="34" charset="-122"/>
                <a:ea typeface="微软雅黑" panose="020B0503020204020204" pitchFamily="34" charset="-122"/>
              </a:rPr>
              <a:t>年第</a:t>
            </a:r>
            <a:r>
              <a:rPr lang="en-US" altLang="en-US" sz="1200" b="1" spc="150" dirty="0">
                <a:ln w="11430"/>
                <a:solidFill>
                  <a:srgbClr val="F8F8F8"/>
                </a:solidFill>
                <a:effectLst>
                  <a:outerShdw blurRad="25400" algn="tl" rotWithShape="0">
                    <a:srgbClr val="000000">
                      <a:alpha val="43000"/>
                    </a:srgbClr>
                  </a:outerShdw>
                </a:effectLst>
                <a:latin typeface="微软雅黑" panose="020B0503020204020204" pitchFamily="34" charset="-122"/>
                <a:ea typeface="微软雅黑" panose="020B0503020204020204" pitchFamily="34" charset="-122"/>
              </a:rPr>
              <a:t>62</a:t>
            </a:r>
            <a:r>
              <a:rPr lang="zh-CN" altLang="en-US" sz="1200" b="1" spc="150" dirty="0">
                <a:ln w="11430"/>
                <a:solidFill>
                  <a:srgbClr val="F8F8F8"/>
                </a:solidFill>
                <a:effectLst>
                  <a:outerShdw blurRad="25400" algn="tl" rotWithShape="0">
                    <a:srgbClr val="000000">
                      <a:alpha val="43000"/>
                    </a:srgbClr>
                  </a:outerShdw>
                </a:effectLst>
                <a:latin typeface="微软雅黑" panose="020B0503020204020204" pitchFamily="34" charset="-122"/>
                <a:ea typeface="微软雅黑" panose="020B0503020204020204" pitchFamily="34" charset="-122"/>
              </a:rPr>
              <a:t>号）</a:t>
            </a:r>
            <a:endParaRPr lang="zh-CN" altLang="en-US" sz="1200" b="1" spc="150" dirty="0">
              <a:ln w="11430"/>
              <a:solidFill>
                <a:srgbClr val="F8F8F8"/>
              </a:solidFill>
              <a:effectLst>
                <a:outerShdw blurRad="25400" algn="tl" rotWithShape="0">
                  <a:srgbClr val="000000">
                    <a:alpha val="43000"/>
                  </a:srgbClr>
                </a:outerShdw>
              </a:effectLst>
              <a:latin typeface="微软雅黑" panose="020B0503020204020204" pitchFamily="34" charset="-122"/>
              <a:ea typeface="微软雅黑" panose="020B0503020204020204" pitchFamily="34" charset="-122"/>
            </a:endParaRPr>
          </a:p>
        </p:txBody>
      </p:sp>
      <p:pic>
        <p:nvPicPr>
          <p:cNvPr id="10" name="图片 9" descr="9171865865049174021"/>
          <p:cNvPicPr>
            <a:picLocks noChangeAspect="1"/>
          </p:cNvPicPr>
          <p:nvPr/>
        </p:nvPicPr>
        <p:blipFill>
          <a:blip r:embed="rId1">
            <a:clrChange>
              <a:clrFrom>
                <a:srgbClr val="FFFFFF">
                  <a:alpha val="100000"/>
                </a:srgbClr>
              </a:clrFrom>
              <a:clrTo>
                <a:srgbClr val="FFFFFF">
                  <a:alpha val="100000"/>
                  <a:alpha val="0"/>
                </a:srgbClr>
              </a:clrTo>
            </a:clrChange>
          </a:blip>
          <a:stretch>
            <a:fillRect/>
          </a:stretch>
        </p:blipFill>
        <p:spPr>
          <a:xfrm>
            <a:off x="7308215" y="123190"/>
            <a:ext cx="1691005" cy="431165"/>
          </a:xfrm>
          <a:prstGeom prst="rect">
            <a:avLst/>
          </a:prstGeom>
        </p:spPr>
      </p:pic>
    </p:spTree>
  </p:cSld>
  <p:clrMapOvr>
    <a:masterClrMapping/>
  </p:clrMapOvr>
  <p:transition spd="slow" advTm="0">
    <p:cove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标题 24"/>
          <p:cNvSpPr>
            <a:spLocks noGrp="1"/>
          </p:cNvSpPr>
          <p:nvPr>
            <p:ph type="title"/>
          </p:nvPr>
        </p:nvSpPr>
        <p:spPr/>
        <p:txBody>
          <a:bodyPr>
            <a:normAutofit fontScale="90000"/>
          </a:bodyPr>
          <a:lstStyle/>
          <a:p>
            <a:pPr algn="l"/>
            <a:r>
              <a:rPr lang="en-US" altLang="zh-CN" dirty="0" smtClean="0"/>
              <a:t>3.</a:t>
            </a:r>
            <a:r>
              <a:rPr lang="zh-CN" altLang="en-US" dirty="0" smtClean="0"/>
              <a:t>个人以技术成果投资入股递延纳税</a:t>
            </a:r>
            <a:endParaRPr lang="zh-CN" altLang="en-US" dirty="0"/>
          </a:p>
        </p:txBody>
      </p:sp>
      <p:sp>
        <p:nvSpPr>
          <p:cNvPr id="29" name="内容占位符 2"/>
          <p:cNvSpPr>
            <a:spLocks noGrp="1" noChangeArrowheads="1"/>
          </p:cNvSpPr>
          <p:nvPr>
            <p:ph sz="half" idx="2"/>
          </p:nvPr>
        </p:nvSpPr>
        <p:spPr>
          <a:xfrm>
            <a:off x="553085" y="843915"/>
            <a:ext cx="8044815" cy="2421890"/>
          </a:xfrm>
        </p:spPr>
        <p:txBody>
          <a:bodyPr>
            <a:normAutofit lnSpcReduction="10000"/>
          </a:bodyPr>
          <a:lstStyle/>
          <a:p>
            <a:pPr lvl="0"/>
            <a:r>
              <a:rPr lang="zh-CN" altLang="en-US" u="sng" dirty="0" smtClean="0"/>
              <a:t>技术成果投资入股概念</a:t>
            </a:r>
            <a:endParaRPr lang="zh-CN" altLang="en-US" u="sng" dirty="0" smtClean="0"/>
          </a:p>
          <a:p>
            <a:pPr>
              <a:spcBef>
                <a:spcPts val="0"/>
              </a:spcBef>
            </a:pPr>
            <a:r>
              <a:rPr lang="zh-CN" altLang="en-US" sz="1700" b="0" dirty="0" smtClean="0"/>
              <a:t>技术成果投资入股，是指纳税人将技术成果所有权让渡给被投资企业、取得该企业股票（权）的行为。</a:t>
            </a:r>
            <a:endParaRPr lang="zh-CN" altLang="en-US" sz="1700" b="0" dirty="0" smtClean="0"/>
          </a:p>
          <a:p>
            <a:pPr>
              <a:spcBef>
                <a:spcPts val="0"/>
              </a:spcBef>
            </a:pPr>
            <a:r>
              <a:rPr lang="zh-CN" altLang="en-US" sz="1700" b="0" dirty="0" smtClean="0"/>
              <a:t>技术成果投资入股，实质是转让技术成果和以转让所得再进行投资两笔经济业务同时发生。对于转让技术成果这一环节，个人应当按照</a:t>
            </a:r>
            <a:r>
              <a:rPr lang="zh-CN" altLang="en-US" sz="1700" b="0" dirty="0" smtClean="0">
                <a:solidFill>
                  <a:srgbClr val="0000FF"/>
                </a:solidFill>
              </a:rPr>
              <a:t>“财产转让所得”</a:t>
            </a:r>
            <a:r>
              <a:rPr lang="zh-CN" altLang="en-US" sz="1700" b="0" dirty="0" smtClean="0"/>
              <a:t>项目计算纳税。</a:t>
            </a:r>
            <a:endParaRPr lang="zh-CN" altLang="en-US" b="0" dirty="0" smtClean="0"/>
          </a:p>
          <a:p>
            <a:pPr lvl="0"/>
            <a:endParaRPr lang="zh-CN" altLang="en-US" b="0" dirty="0"/>
          </a:p>
        </p:txBody>
      </p:sp>
      <p:pic>
        <p:nvPicPr>
          <p:cNvPr id="10" name="图片 9" descr="9171865865049174021"/>
          <p:cNvPicPr>
            <a:picLocks noChangeAspect="1"/>
          </p:cNvPicPr>
          <p:nvPr/>
        </p:nvPicPr>
        <p:blipFill>
          <a:blip r:embed="rId1">
            <a:clrChange>
              <a:clrFrom>
                <a:srgbClr val="FFFFFF">
                  <a:alpha val="100000"/>
                </a:srgbClr>
              </a:clrFrom>
              <a:clrTo>
                <a:srgbClr val="FFFFFF">
                  <a:alpha val="100000"/>
                  <a:alpha val="0"/>
                </a:srgbClr>
              </a:clrTo>
            </a:clrChange>
          </a:blip>
          <a:stretch>
            <a:fillRect/>
          </a:stretch>
        </p:blipFill>
        <p:spPr>
          <a:xfrm>
            <a:off x="7308215" y="123190"/>
            <a:ext cx="1691005" cy="431165"/>
          </a:xfrm>
          <a:prstGeom prst="rect">
            <a:avLst/>
          </a:prstGeom>
        </p:spPr>
      </p:pic>
    </p:spTree>
  </p:cSld>
  <p:clrMapOvr>
    <a:masterClrMapping/>
  </p:clrMapOvr>
  <p:transition spd="slow" advTm="0">
    <p:cove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标题 24"/>
          <p:cNvSpPr>
            <a:spLocks noGrp="1"/>
          </p:cNvSpPr>
          <p:nvPr>
            <p:ph type="title"/>
          </p:nvPr>
        </p:nvSpPr>
        <p:spPr/>
        <p:txBody>
          <a:bodyPr>
            <a:normAutofit fontScale="90000"/>
          </a:bodyPr>
          <a:lstStyle/>
          <a:p>
            <a:pPr algn="l"/>
            <a:r>
              <a:rPr lang="en-US" altLang="zh-CN" dirty="0" smtClean="0"/>
              <a:t>3.</a:t>
            </a:r>
            <a:r>
              <a:rPr lang="zh-CN" altLang="en-US" dirty="0" smtClean="0"/>
              <a:t>个人以技术成果投资入股递延纳税</a:t>
            </a:r>
            <a:endParaRPr lang="zh-CN" altLang="en-US" dirty="0"/>
          </a:p>
        </p:txBody>
      </p:sp>
      <p:sp>
        <p:nvSpPr>
          <p:cNvPr id="29" name="内容占位符 2"/>
          <p:cNvSpPr>
            <a:spLocks noGrp="1" noChangeArrowheads="1"/>
          </p:cNvSpPr>
          <p:nvPr>
            <p:ph sz="half" idx="2"/>
          </p:nvPr>
        </p:nvSpPr>
        <p:spPr>
          <a:xfrm>
            <a:off x="553085" y="843915"/>
            <a:ext cx="8044815" cy="1766570"/>
          </a:xfrm>
        </p:spPr>
        <p:txBody>
          <a:bodyPr>
            <a:normAutofit/>
          </a:bodyPr>
          <a:lstStyle/>
          <a:p>
            <a:pPr lvl="0"/>
            <a:r>
              <a:rPr lang="zh-CN" altLang="en-US" u="sng" dirty="0" smtClean="0"/>
              <a:t>技术成果的范围</a:t>
            </a:r>
            <a:endParaRPr lang="zh-CN" altLang="en-US" u="sng" dirty="0" smtClean="0"/>
          </a:p>
          <a:p>
            <a:pPr>
              <a:spcBef>
                <a:spcPts val="0"/>
              </a:spcBef>
            </a:pPr>
            <a:r>
              <a:rPr lang="zh-CN" altLang="en-US" b="0" dirty="0" smtClean="0"/>
              <a:t>技术成果是指专利技术（含国防专利）、计算机软件著作权、集成电路布图设计专有权、植物新品种权、生物医药新品种，以及科技部、财政部、国家税务总局确定的其他技术成果。</a:t>
            </a:r>
            <a:endParaRPr lang="zh-CN" altLang="en-US" b="0" dirty="0"/>
          </a:p>
        </p:txBody>
      </p:sp>
      <p:pic>
        <p:nvPicPr>
          <p:cNvPr id="10" name="图片 9" descr="9171865865049174021"/>
          <p:cNvPicPr>
            <a:picLocks noChangeAspect="1"/>
          </p:cNvPicPr>
          <p:nvPr/>
        </p:nvPicPr>
        <p:blipFill>
          <a:blip r:embed="rId1">
            <a:clrChange>
              <a:clrFrom>
                <a:srgbClr val="FFFFFF">
                  <a:alpha val="100000"/>
                </a:srgbClr>
              </a:clrFrom>
              <a:clrTo>
                <a:srgbClr val="FFFFFF">
                  <a:alpha val="100000"/>
                  <a:alpha val="0"/>
                </a:srgbClr>
              </a:clrTo>
            </a:clrChange>
          </a:blip>
          <a:stretch>
            <a:fillRect/>
          </a:stretch>
        </p:blipFill>
        <p:spPr>
          <a:xfrm>
            <a:off x="7308215" y="123190"/>
            <a:ext cx="1691005" cy="431165"/>
          </a:xfrm>
          <a:prstGeom prst="rect">
            <a:avLst/>
          </a:prstGeom>
        </p:spPr>
      </p:pic>
    </p:spTree>
  </p:cSld>
  <p:clrMapOvr>
    <a:masterClrMapping/>
  </p:clrMapOvr>
  <p:transition spd="slow" advTm="0">
    <p:cove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标题 24"/>
          <p:cNvSpPr>
            <a:spLocks noGrp="1"/>
          </p:cNvSpPr>
          <p:nvPr>
            <p:ph type="title"/>
          </p:nvPr>
        </p:nvSpPr>
        <p:spPr/>
        <p:txBody>
          <a:bodyPr>
            <a:normAutofit fontScale="90000"/>
          </a:bodyPr>
          <a:lstStyle/>
          <a:p>
            <a:pPr algn="l"/>
            <a:r>
              <a:rPr lang="en-US" altLang="zh-CN" dirty="0" smtClean="0"/>
              <a:t>3.</a:t>
            </a:r>
            <a:r>
              <a:rPr lang="zh-CN" altLang="en-US" dirty="0" smtClean="0"/>
              <a:t>个人以技术成果投资入股递延纳税</a:t>
            </a:r>
            <a:endParaRPr lang="zh-CN" altLang="en-US" dirty="0"/>
          </a:p>
        </p:txBody>
      </p:sp>
      <p:sp>
        <p:nvSpPr>
          <p:cNvPr id="29" name="内容占位符 2"/>
          <p:cNvSpPr>
            <a:spLocks noGrp="1" noChangeArrowheads="1"/>
          </p:cNvSpPr>
          <p:nvPr>
            <p:ph sz="half" idx="2"/>
          </p:nvPr>
        </p:nvSpPr>
        <p:spPr>
          <a:xfrm>
            <a:off x="549275" y="843915"/>
            <a:ext cx="8044815" cy="2720340"/>
          </a:xfrm>
        </p:spPr>
        <p:txBody>
          <a:bodyPr>
            <a:normAutofit fontScale="90000"/>
          </a:bodyPr>
          <a:lstStyle/>
          <a:p>
            <a:r>
              <a:rPr lang="zh-CN" altLang="en-US" u="sng" dirty="0" smtClean="0"/>
              <a:t>办理方式</a:t>
            </a:r>
            <a:endParaRPr lang="zh-CN" altLang="en-US" u="sng" dirty="0" smtClean="0"/>
          </a:p>
          <a:p>
            <a:pPr algn="just">
              <a:lnSpc>
                <a:spcPct val="130000"/>
              </a:lnSpc>
            </a:pPr>
            <a:r>
              <a:rPr lang="zh-CN" altLang="en-US" b="0" dirty="0" smtClean="0"/>
              <a:t>对以技术成果投资入股选择适用递延纳税政策的，企业应在规定期限内到主管税务机关办理备案手续。</a:t>
            </a:r>
            <a:r>
              <a:rPr lang="zh-CN" altLang="en-US" b="0" dirty="0" smtClean="0">
                <a:solidFill>
                  <a:srgbClr val="C00000"/>
                </a:solidFill>
              </a:rPr>
              <a:t>未办理备案手续的，不得享受规定的递延纳税优惠政策。</a:t>
            </a:r>
            <a:endParaRPr lang="zh-CN" altLang="en-US" b="0" dirty="0" smtClean="0">
              <a:solidFill>
                <a:srgbClr val="FF0000"/>
              </a:solidFill>
            </a:endParaRPr>
          </a:p>
          <a:p>
            <a:pPr algn="just">
              <a:lnSpc>
                <a:spcPct val="130000"/>
              </a:lnSpc>
            </a:pPr>
            <a:r>
              <a:rPr lang="zh-CN" altLang="en-US" b="0" dirty="0" smtClean="0"/>
              <a:t>个人以技术成果投资入股境内公司并选择递延纳税的，被投资公司应于取得技术成果并支付股权之</a:t>
            </a:r>
            <a:r>
              <a:rPr lang="zh-CN" altLang="en-US" dirty="0" smtClean="0">
                <a:solidFill>
                  <a:srgbClr val="0000FF"/>
                </a:solidFill>
              </a:rPr>
              <a:t>次月</a:t>
            </a:r>
            <a:r>
              <a:rPr lang="en-US" altLang="zh-CN" dirty="0" smtClean="0">
                <a:solidFill>
                  <a:srgbClr val="0000FF"/>
                </a:solidFill>
              </a:rPr>
              <a:t>15</a:t>
            </a:r>
            <a:r>
              <a:rPr lang="zh-CN" altLang="en-US" dirty="0" smtClean="0">
                <a:solidFill>
                  <a:srgbClr val="0000FF"/>
                </a:solidFill>
              </a:rPr>
              <a:t>日内</a:t>
            </a:r>
            <a:r>
              <a:rPr lang="zh-CN" altLang="en-US" b="0" dirty="0" smtClean="0"/>
              <a:t>，向主管税务机关报送</a:t>
            </a:r>
            <a:r>
              <a:rPr lang="en-US" altLang="zh-CN" dirty="0" smtClean="0">
                <a:solidFill>
                  <a:srgbClr val="0000FF"/>
                </a:solidFill>
              </a:rPr>
              <a:t>《</a:t>
            </a:r>
            <a:r>
              <a:rPr lang="zh-CN" altLang="en-US" dirty="0" smtClean="0">
                <a:solidFill>
                  <a:srgbClr val="0000FF"/>
                </a:solidFill>
              </a:rPr>
              <a:t>技术成果投资入股个人所得税递延纳税备案表</a:t>
            </a:r>
            <a:r>
              <a:rPr lang="en-US" altLang="zh-CN" dirty="0" smtClean="0">
                <a:solidFill>
                  <a:srgbClr val="0000FF"/>
                </a:solidFill>
              </a:rPr>
              <a:t>》</a:t>
            </a:r>
            <a:r>
              <a:rPr lang="zh-CN" altLang="en-US" b="0" dirty="0" smtClean="0"/>
              <a:t>、技术成果相关证书或证明材料、技术成果投资入股协议、技术成果评估报告等资料。</a:t>
            </a:r>
            <a:endParaRPr lang="zh-CN" altLang="en-US" b="0" dirty="0"/>
          </a:p>
        </p:txBody>
      </p:sp>
      <p:pic>
        <p:nvPicPr>
          <p:cNvPr id="10" name="图片 9" descr="9171865865049174021"/>
          <p:cNvPicPr>
            <a:picLocks noChangeAspect="1"/>
          </p:cNvPicPr>
          <p:nvPr/>
        </p:nvPicPr>
        <p:blipFill>
          <a:blip r:embed="rId1">
            <a:clrChange>
              <a:clrFrom>
                <a:srgbClr val="FFFFFF">
                  <a:alpha val="100000"/>
                </a:srgbClr>
              </a:clrFrom>
              <a:clrTo>
                <a:srgbClr val="FFFFFF">
                  <a:alpha val="100000"/>
                  <a:alpha val="0"/>
                </a:srgbClr>
              </a:clrTo>
            </a:clrChange>
          </a:blip>
          <a:stretch>
            <a:fillRect/>
          </a:stretch>
        </p:blipFill>
        <p:spPr>
          <a:xfrm>
            <a:off x="7308215" y="123190"/>
            <a:ext cx="1691005" cy="431165"/>
          </a:xfrm>
          <a:prstGeom prst="rect">
            <a:avLst/>
          </a:prstGeom>
        </p:spPr>
      </p:pic>
    </p:spTree>
  </p:cSld>
  <p:clrMapOvr>
    <a:masterClrMapping/>
  </p:clrMapOvr>
  <p:transition spd="slow" advTm="0">
    <p:cove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圆角矩形 24"/>
          <p:cNvSpPr/>
          <p:nvPr/>
        </p:nvSpPr>
        <p:spPr>
          <a:xfrm>
            <a:off x="539115" y="987425"/>
            <a:ext cx="8042910" cy="2427605"/>
          </a:xfrm>
          <a:prstGeom prst="roundRect">
            <a:avLst/>
          </a:prstGeom>
        </p:spPr>
        <p:style>
          <a:lnRef idx="1">
            <a:schemeClr val="accent1"/>
          </a:lnRef>
          <a:fillRef idx="3">
            <a:schemeClr val="accent1"/>
          </a:fillRef>
          <a:effectRef idx="2">
            <a:schemeClr val="accent1"/>
          </a:effectRef>
          <a:fontRef idx="minor">
            <a:schemeClr val="lt1"/>
          </a:fontRef>
        </p:style>
        <p:txBody>
          <a:bodyPr lIns="68580" tIns="34290" rIns="68580" bIns="34290" anchor="ctr">
            <a:scene3d>
              <a:camera prst="orthographicFront"/>
              <a:lightRig rig="soft" dir="t">
                <a:rot lat="0" lon="0" rev="10800000"/>
              </a:lightRig>
            </a:scene3d>
            <a:sp3d>
              <a:bevelT w="27940" h="12700"/>
              <a:contourClr>
                <a:srgbClr val="DDDDDD"/>
              </a:contourClr>
            </a:sp3d>
          </a:bodyPr>
          <a:lstStyle/>
          <a:p>
            <a:pPr>
              <a:lnSpc>
                <a:spcPts val="2625"/>
              </a:lnSpc>
              <a:buClr>
                <a:srgbClr val="FF0000"/>
              </a:buClr>
              <a:defRPr/>
            </a:pPr>
            <a:r>
              <a:rPr lang="zh-CN" altLang="en-US" sz="1200" b="1" spc="150" dirty="0">
                <a:ln w="11430"/>
                <a:solidFill>
                  <a:srgbClr val="F8F8F8"/>
                </a:solidFill>
                <a:effectLst>
                  <a:outerShdw blurRad="25400" algn="tl" rotWithShape="0">
                    <a:srgbClr val="000000">
                      <a:alpha val="43000"/>
                    </a:srgbClr>
                  </a:outerShdw>
                </a:effectLst>
                <a:latin typeface="微软雅黑" panose="020B0503020204020204" pitchFamily="34" charset="-122"/>
                <a:ea typeface="微软雅黑" panose="020B0503020204020204" pitchFamily="34" charset="-122"/>
              </a:rPr>
              <a:t>《财政部 税务总局 科技部关于科技人员取得职务科技成果转化现金奖励有关个人所得税政策的通知》（财税〔</a:t>
            </a:r>
            <a:r>
              <a:rPr lang="en-US" altLang="zh-CN" sz="1200" b="1" spc="150" dirty="0">
                <a:ln w="11430"/>
                <a:solidFill>
                  <a:srgbClr val="F8F8F8"/>
                </a:solidFill>
                <a:effectLst>
                  <a:outerShdw blurRad="25400" algn="tl" rotWithShape="0">
                    <a:srgbClr val="000000">
                      <a:alpha val="43000"/>
                    </a:srgbClr>
                  </a:outerShdw>
                </a:effectLst>
                <a:latin typeface="微软雅黑" panose="020B0503020204020204" pitchFamily="34" charset="-122"/>
                <a:ea typeface="微软雅黑" panose="020B0503020204020204" pitchFamily="34" charset="-122"/>
              </a:rPr>
              <a:t>2018</a:t>
            </a:r>
            <a:r>
              <a:rPr lang="zh-CN" altLang="en-US" sz="1200" b="1" spc="150" dirty="0">
                <a:ln w="11430"/>
                <a:solidFill>
                  <a:srgbClr val="F8F8F8"/>
                </a:solidFill>
                <a:effectLst>
                  <a:outerShdw blurRad="25400" algn="tl" rotWithShape="0">
                    <a:srgbClr val="000000">
                      <a:alpha val="43000"/>
                    </a:srgbClr>
                  </a:outerShdw>
                </a:effectLst>
                <a:latin typeface="微软雅黑" panose="020B0503020204020204" pitchFamily="34" charset="-122"/>
                <a:ea typeface="微软雅黑" panose="020B0503020204020204" pitchFamily="34" charset="-122"/>
              </a:rPr>
              <a:t>〕</a:t>
            </a:r>
            <a:r>
              <a:rPr lang="en-US" altLang="zh-CN" sz="1200" b="1" spc="150" dirty="0">
                <a:ln w="11430"/>
                <a:solidFill>
                  <a:srgbClr val="F8F8F8"/>
                </a:solidFill>
                <a:effectLst>
                  <a:outerShdw blurRad="25400" algn="tl" rotWithShape="0">
                    <a:srgbClr val="000000">
                      <a:alpha val="43000"/>
                    </a:srgbClr>
                  </a:outerShdw>
                </a:effectLst>
                <a:latin typeface="微软雅黑" panose="020B0503020204020204" pitchFamily="34" charset="-122"/>
                <a:ea typeface="微软雅黑" panose="020B0503020204020204" pitchFamily="34" charset="-122"/>
              </a:rPr>
              <a:t>58</a:t>
            </a:r>
            <a:r>
              <a:rPr lang="zh-CN" altLang="en-US" sz="1200" b="1" spc="150" dirty="0">
                <a:ln w="11430"/>
                <a:solidFill>
                  <a:srgbClr val="F8F8F8"/>
                </a:solidFill>
                <a:effectLst>
                  <a:outerShdw blurRad="25400" algn="tl" rotWithShape="0">
                    <a:srgbClr val="000000">
                      <a:alpha val="43000"/>
                    </a:srgbClr>
                  </a:outerShdw>
                </a:effectLst>
                <a:latin typeface="微软雅黑" panose="020B0503020204020204" pitchFamily="34" charset="-122"/>
                <a:ea typeface="微软雅黑" panose="020B0503020204020204" pitchFamily="34" charset="-122"/>
              </a:rPr>
              <a:t>号）</a:t>
            </a:r>
            <a:endParaRPr lang="en-US" altLang="zh-CN" sz="1200" b="1" spc="150" dirty="0">
              <a:ln w="11430"/>
              <a:solidFill>
                <a:srgbClr val="F8F8F8"/>
              </a:solidFill>
              <a:effectLst>
                <a:outerShdw blurRad="25400" algn="tl" rotWithShape="0">
                  <a:srgbClr val="000000">
                    <a:alpha val="43000"/>
                  </a:srgbClr>
                </a:outerShdw>
              </a:effectLst>
              <a:latin typeface="微软雅黑" panose="020B0503020204020204" pitchFamily="34" charset="-122"/>
              <a:ea typeface="微软雅黑" panose="020B0503020204020204" pitchFamily="34" charset="-122"/>
            </a:endParaRPr>
          </a:p>
          <a:p>
            <a:pPr>
              <a:lnSpc>
                <a:spcPts val="2625"/>
              </a:lnSpc>
              <a:buClr>
                <a:srgbClr val="FF0000"/>
              </a:buClr>
              <a:defRPr/>
            </a:pPr>
            <a:r>
              <a:rPr lang="en-US" altLang="zh-CN" sz="1200" b="1" spc="150" dirty="0">
                <a:ln w="11430"/>
                <a:solidFill>
                  <a:srgbClr val="F8F8F8"/>
                </a:solidFill>
                <a:effectLst>
                  <a:outerShdw blurRad="25400" algn="tl" rotWithShape="0">
                    <a:srgbClr val="000000">
                      <a:alpha val="43000"/>
                    </a:srgbClr>
                  </a:outerShdw>
                </a:effectLst>
                <a:latin typeface="微软雅黑" panose="020B0503020204020204" pitchFamily="34" charset="-122"/>
                <a:ea typeface="微软雅黑" panose="020B0503020204020204" pitchFamily="34" charset="-122"/>
              </a:rPr>
              <a:t>《</a:t>
            </a:r>
            <a:r>
              <a:rPr lang="zh-CN" altLang="en-US" sz="1200" b="1" spc="150" dirty="0">
                <a:ln w="11430"/>
                <a:solidFill>
                  <a:srgbClr val="F8F8F8"/>
                </a:solidFill>
                <a:effectLst>
                  <a:outerShdw blurRad="25400" algn="tl" rotWithShape="0">
                    <a:srgbClr val="000000">
                      <a:alpha val="43000"/>
                    </a:srgbClr>
                  </a:outerShdw>
                </a:effectLst>
                <a:latin typeface="微软雅黑" panose="020B0503020204020204" pitchFamily="34" charset="-122"/>
                <a:ea typeface="微软雅黑" panose="020B0503020204020204" pitchFamily="34" charset="-122"/>
              </a:rPr>
              <a:t>国家税务总局关于科技人员取得职务科技成果转化现金奖励有关个人所得税征管问题的公告</a:t>
            </a:r>
            <a:r>
              <a:rPr lang="en-US" altLang="zh-CN" sz="1200" b="1" spc="150" dirty="0">
                <a:ln w="11430"/>
                <a:solidFill>
                  <a:srgbClr val="F8F8F8"/>
                </a:solidFill>
                <a:effectLst>
                  <a:outerShdw blurRad="25400" algn="tl" rotWithShape="0">
                    <a:srgbClr val="000000">
                      <a:alpha val="43000"/>
                    </a:srgbClr>
                  </a:outerShdw>
                </a:effectLst>
                <a:latin typeface="微软雅黑" panose="020B0503020204020204" pitchFamily="34" charset="-122"/>
                <a:ea typeface="微软雅黑" panose="020B0503020204020204" pitchFamily="34" charset="-122"/>
              </a:rPr>
              <a:t>》</a:t>
            </a:r>
            <a:r>
              <a:rPr lang="zh-CN" altLang="en-US" sz="1200" b="1" spc="150" dirty="0">
                <a:ln w="11430"/>
                <a:solidFill>
                  <a:srgbClr val="F8F8F8"/>
                </a:solidFill>
                <a:effectLst>
                  <a:outerShdw blurRad="25400" algn="tl" rotWithShape="0">
                    <a:srgbClr val="000000">
                      <a:alpha val="43000"/>
                    </a:srgbClr>
                  </a:outerShdw>
                </a:effectLst>
                <a:latin typeface="微软雅黑" panose="020B0503020204020204" pitchFamily="34" charset="-122"/>
                <a:ea typeface="微软雅黑" panose="020B0503020204020204" pitchFamily="34" charset="-122"/>
              </a:rPr>
              <a:t>（国家税务总局公告</a:t>
            </a:r>
            <a:r>
              <a:rPr lang="en-US" altLang="en-US" sz="1200" b="1" spc="150" dirty="0">
                <a:ln w="11430"/>
                <a:solidFill>
                  <a:srgbClr val="F8F8F8"/>
                </a:solidFill>
                <a:effectLst>
                  <a:outerShdw blurRad="25400" algn="tl" rotWithShape="0">
                    <a:srgbClr val="000000">
                      <a:alpha val="43000"/>
                    </a:srgbClr>
                  </a:outerShdw>
                </a:effectLst>
                <a:latin typeface="微软雅黑" panose="020B0503020204020204" pitchFamily="34" charset="-122"/>
                <a:ea typeface="微软雅黑" panose="020B0503020204020204" pitchFamily="34" charset="-122"/>
              </a:rPr>
              <a:t>2018</a:t>
            </a:r>
            <a:r>
              <a:rPr lang="zh-CN" altLang="en-US" sz="1200" b="1" spc="150" dirty="0">
                <a:ln w="11430"/>
                <a:solidFill>
                  <a:srgbClr val="F8F8F8"/>
                </a:solidFill>
                <a:effectLst>
                  <a:outerShdw blurRad="25400" algn="tl" rotWithShape="0">
                    <a:srgbClr val="000000">
                      <a:alpha val="43000"/>
                    </a:srgbClr>
                  </a:outerShdw>
                </a:effectLst>
                <a:latin typeface="微软雅黑" panose="020B0503020204020204" pitchFamily="34" charset="-122"/>
                <a:ea typeface="微软雅黑" panose="020B0503020204020204" pitchFamily="34" charset="-122"/>
              </a:rPr>
              <a:t>年第</a:t>
            </a:r>
            <a:r>
              <a:rPr lang="en-US" altLang="en-US" sz="1200" b="1" spc="150" dirty="0">
                <a:ln w="11430"/>
                <a:solidFill>
                  <a:srgbClr val="F8F8F8"/>
                </a:solidFill>
                <a:effectLst>
                  <a:outerShdw blurRad="25400" algn="tl" rotWithShape="0">
                    <a:srgbClr val="000000">
                      <a:alpha val="43000"/>
                    </a:srgbClr>
                  </a:outerShdw>
                </a:effectLst>
                <a:latin typeface="微软雅黑" panose="020B0503020204020204" pitchFamily="34" charset="-122"/>
                <a:ea typeface="微软雅黑" panose="020B0503020204020204" pitchFamily="34" charset="-122"/>
              </a:rPr>
              <a:t>30</a:t>
            </a:r>
            <a:r>
              <a:rPr lang="zh-CN" altLang="en-US" sz="1200" b="1" spc="150" dirty="0">
                <a:ln w="11430"/>
                <a:solidFill>
                  <a:srgbClr val="F8F8F8"/>
                </a:solidFill>
                <a:effectLst>
                  <a:outerShdw blurRad="25400" algn="tl" rotWithShape="0">
                    <a:srgbClr val="000000">
                      <a:alpha val="43000"/>
                    </a:srgbClr>
                  </a:outerShdw>
                </a:effectLst>
                <a:latin typeface="微软雅黑" panose="020B0503020204020204" pitchFamily="34" charset="-122"/>
                <a:ea typeface="微软雅黑" panose="020B0503020204020204" pitchFamily="34" charset="-122"/>
              </a:rPr>
              <a:t>号）</a:t>
            </a:r>
            <a:endParaRPr lang="zh-CN" altLang="en-US" sz="1200" b="1" spc="150" dirty="0">
              <a:ln w="11430"/>
              <a:solidFill>
                <a:srgbClr val="F8F8F8"/>
              </a:solidFill>
              <a:effectLst>
                <a:outerShdw blurRad="25400" algn="tl" rotWithShape="0">
                  <a:srgbClr val="000000">
                    <a:alpha val="43000"/>
                  </a:srgbClr>
                </a:outerShdw>
              </a:effectLst>
              <a:latin typeface="微软雅黑" panose="020B0503020204020204" pitchFamily="34" charset="-122"/>
              <a:ea typeface="微软雅黑" panose="020B0503020204020204" pitchFamily="34" charset="-122"/>
            </a:endParaRPr>
          </a:p>
          <a:p>
            <a:pPr>
              <a:lnSpc>
                <a:spcPts val="2625"/>
              </a:lnSpc>
              <a:buClr>
                <a:srgbClr val="FF0000"/>
              </a:buClr>
              <a:defRPr/>
            </a:pPr>
            <a:r>
              <a:rPr lang="en-US" altLang="zh-CN" sz="1200" b="1" spc="150" dirty="0">
                <a:ln w="11430"/>
                <a:solidFill>
                  <a:srgbClr val="F8F8F8"/>
                </a:solidFill>
                <a:effectLst>
                  <a:outerShdw blurRad="25400" algn="tl" rotWithShape="0">
                    <a:srgbClr val="000000">
                      <a:alpha val="43000"/>
                    </a:srgbClr>
                  </a:outerShdw>
                </a:effectLst>
                <a:latin typeface="微软雅黑" panose="020B0503020204020204" pitchFamily="34" charset="-122"/>
                <a:ea typeface="微软雅黑" panose="020B0503020204020204" pitchFamily="34" charset="-122"/>
              </a:rPr>
              <a:t>《</a:t>
            </a:r>
            <a:r>
              <a:rPr lang="zh-CN" altLang="en-US" sz="1200" b="1" spc="150" dirty="0">
                <a:ln w="11430"/>
                <a:solidFill>
                  <a:srgbClr val="F8F8F8"/>
                </a:solidFill>
                <a:effectLst>
                  <a:outerShdw blurRad="25400" algn="tl" rotWithShape="0">
                    <a:srgbClr val="000000">
                      <a:alpha val="43000"/>
                    </a:srgbClr>
                  </a:outerShdw>
                </a:effectLst>
                <a:latin typeface="微软雅黑" panose="020B0503020204020204" pitchFamily="34" charset="-122"/>
                <a:ea typeface="微软雅黑" panose="020B0503020204020204" pitchFamily="34" charset="-122"/>
              </a:rPr>
              <a:t>财政部 税务总局 科技部 国资委关于转制科研院所科技人员取得职务科技成果转化现金奖励有关个人所得税政策的通知</a:t>
            </a:r>
            <a:r>
              <a:rPr lang="en-US" altLang="zh-CN" sz="1200" b="1" spc="150" dirty="0">
                <a:ln w="11430"/>
                <a:solidFill>
                  <a:srgbClr val="F8F8F8"/>
                </a:solidFill>
                <a:effectLst>
                  <a:outerShdw blurRad="25400" algn="tl" rotWithShape="0">
                    <a:srgbClr val="000000">
                      <a:alpha val="43000"/>
                    </a:srgbClr>
                  </a:outerShdw>
                </a:effectLst>
                <a:latin typeface="微软雅黑" panose="020B0503020204020204" pitchFamily="34" charset="-122"/>
                <a:ea typeface="微软雅黑" panose="020B0503020204020204" pitchFamily="34" charset="-122"/>
              </a:rPr>
              <a:t>》</a:t>
            </a:r>
            <a:r>
              <a:rPr lang="zh-CN" altLang="en-US" sz="1200" b="1" spc="150" dirty="0">
                <a:ln w="11430"/>
                <a:solidFill>
                  <a:srgbClr val="F8F8F8"/>
                </a:solidFill>
                <a:effectLst>
                  <a:outerShdw blurRad="25400" algn="tl" rotWithShape="0">
                    <a:srgbClr val="000000">
                      <a:alpha val="43000"/>
                    </a:srgbClr>
                  </a:outerShdw>
                </a:effectLst>
                <a:latin typeface="微软雅黑" panose="020B0503020204020204" pitchFamily="34" charset="-122"/>
                <a:ea typeface="微软雅黑" panose="020B0503020204020204" pitchFamily="34" charset="-122"/>
              </a:rPr>
              <a:t>（财税</a:t>
            </a:r>
            <a:r>
              <a:rPr lang="en-US" altLang="zh-CN" sz="1200" b="1" spc="150" dirty="0">
                <a:ln w="11430"/>
                <a:solidFill>
                  <a:srgbClr val="F8F8F8"/>
                </a:solidFill>
                <a:effectLst>
                  <a:outerShdw blurRad="25400" algn="tl" rotWithShape="0">
                    <a:srgbClr val="000000">
                      <a:alpha val="43000"/>
                    </a:srgbClr>
                  </a:outerShdw>
                </a:effectLst>
                <a:latin typeface="微软雅黑" panose="020B0503020204020204" pitchFamily="34" charset="-122"/>
                <a:ea typeface="微软雅黑" panose="020B0503020204020204" pitchFamily="34" charset="-122"/>
              </a:rPr>
              <a:t>〔</a:t>
            </a:r>
            <a:r>
              <a:rPr lang="en-US" altLang="en-US" sz="1200" b="1" spc="150" dirty="0">
                <a:ln w="11430"/>
                <a:solidFill>
                  <a:srgbClr val="F8F8F8"/>
                </a:solidFill>
                <a:effectLst>
                  <a:outerShdw blurRad="25400" algn="tl" rotWithShape="0">
                    <a:srgbClr val="000000">
                      <a:alpha val="43000"/>
                    </a:srgbClr>
                  </a:outerShdw>
                </a:effectLst>
                <a:latin typeface="微软雅黑" panose="020B0503020204020204" pitchFamily="34" charset="-122"/>
                <a:ea typeface="微软雅黑" panose="020B0503020204020204" pitchFamily="34" charset="-122"/>
              </a:rPr>
              <a:t>2018</a:t>
            </a:r>
            <a:r>
              <a:rPr lang="en-US" altLang="zh-CN" sz="1200" b="1" spc="150" dirty="0">
                <a:ln w="11430"/>
                <a:solidFill>
                  <a:srgbClr val="F8F8F8"/>
                </a:solidFill>
                <a:effectLst>
                  <a:outerShdw blurRad="25400" algn="tl" rotWithShape="0">
                    <a:srgbClr val="000000">
                      <a:alpha val="43000"/>
                    </a:srgbClr>
                  </a:outerShdw>
                </a:effectLst>
                <a:latin typeface="微软雅黑" panose="020B0503020204020204" pitchFamily="34" charset="-122"/>
                <a:ea typeface="微软雅黑" panose="020B0503020204020204" pitchFamily="34" charset="-122"/>
              </a:rPr>
              <a:t>〕</a:t>
            </a:r>
            <a:r>
              <a:rPr lang="en-US" altLang="en-US" sz="1200" b="1" spc="150" dirty="0">
                <a:ln w="11430"/>
                <a:solidFill>
                  <a:srgbClr val="F8F8F8"/>
                </a:solidFill>
                <a:effectLst>
                  <a:outerShdw blurRad="25400" algn="tl" rotWithShape="0">
                    <a:srgbClr val="000000">
                      <a:alpha val="43000"/>
                    </a:srgbClr>
                  </a:outerShdw>
                </a:effectLst>
                <a:latin typeface="微软雅黑" panose="020B0503020204020204" pitchFamily="34" charset="-122"/>
                <a:ea typeface="微软雅黑" panose="020B0503020204020204" pitchFamily="34" charset="-122"/>
              </a:rPr>
              <a:t>60</a:t>
            </a:r>
            <a:r>
              <a:rPr lang="zh-CN" altLang="en-US" sz="1200" b="1" spc="150" dirty="0">
                <a:ln w="11430"/>
                <a:solidFill>
                  <a:srgbClr val="F8F8F8"/>
                </a:solidFill>
                <a:effectLst>
                  <a:outerShdw blurRad="25400" algn="tl" rotWithShape="0">
                    <a:srgbClr val="000000">
                      <a:alpha val="43000"/>
                    </a:srgbClr>
                  </a:outerShdw>
                </a:effectLst>
                <a:latin typeface="微软雅黑" panose="020B0503020204020204" pitchFamily="34" charset="-122"/>
                <a:ea typeface="微软雅黑" panose="020B0503020204020204" pitchFamily="34" charset="-122"/>
              </a:rPr>
              <a:t>号）</a:t>
            </a:r>
            <a:endParaRPr lang="zh-CN" altLang="en-US" sz="1200" b="1" spc="150" dirty="0">
              <a:ln w="11430"/>
              <a:solidFill>
                <a:srgbClr val="F8F8F8"/>
              </a:solidFill>
              <a:effectLst>
                <a:outerShdw blurRad="25400" algn="tl" rotWithShape="0">
                  <a:srgbClr val="000000">
                    <a:alpha val="43000"/>
                  </a:srgbClr>
                </a:outerShdw>
              </a:effectLst>
              <a:latin typeface="微软雅黑" panose="020B0503020204020204" pitchFamily="34" charset="-122"/>
              <a:ea typeface="微软雅黑" panose="020B0503020204020204" pitchFamily="34" charset="-122"/>
            </a:endParaRPr>
          </a:p>
        </p:txBody>
      </p:sp>
      <p:sp>
        <p:nvSpPr>
          <p:cNvPr id="24" name="标题 23"/>
          <p:cNvSpPr>
            <a:spLocks noGrp="1"/>
          </p:cNvSpPr>
          <p:nvPr>
            <p:ph type="title"/>
          </p:nvPr>
        </p:nvSpPr>
        <p:spPr>
          <a:xfrm>
            <a:off x="552988" y="178232"/>
            <a:ext cx="7090846" cy="455204"/>
          </a:xfrm>
        </p:spPr>
        <p:txBody>
          <a:bodyPr>
            <a:normAutofit fontScale="90000"/>
          </a:bodyPr>
          <a:lstStyle/>
          <a:p>
            <a:r>
              <a:rPr lang="en-US" altLang="zh-CN" dirty="0" smtClean="0"/>
              <a:t>4.</a:t>
            </a:r>
            <a:r>
              <a:rPr lang="zh-CN" altLang="en-US" dirty="0" smtClean="0"/>
              <a:t>科技人员</a:t>
            </a:r>
            <a:r>
              <a:rPr lang="zh-CN" altLang="en-US" dirty="0" smtClean="0"/>
              <a:t>取得科技成果转化现金奖励减半</a:t>
            </a:r>
            <a:r>
              <a:rPr lang="zh-CN" altLang="en-US" dirty="0" smtClean="0"/>
              <a:t>计算</a:t>
            </a:r>
            <a:endParaRPr lang="zh-CN" altLang="en-US" dirty="0"/>
          </a:p>
        </p:txBody>
      </p:sp>
      <p:pic>
        <p:nvPicPr>
          <p:cNvPr id="10" name="图片 9" descr="9171865865049174021"/>
          <p:cNvPicPr>
            <a:picLocks noChangeAspect="1"/>
          </p:cNvPicPr>
          <p:nvPr/>
        </p:nvPicPr>
        <p:blipFill>
          <a:blip r:embed="rId1">
            <a:clrChange>
              <a:clrFrom>
                <a:srgbClr val="FFFFFF">
                  <a:alpha val="100000"/>
                </a:srgbClr>
              </a:clrFrom>
              <a:clrTo>
                <a:srgbClr val="FFFFFF">
                  <a:alpha val="100000"/>
                  <a:alpha val="0"/>
                </a:srgbClr>
              </a:clrTo>
            </a:clrChange>
          </a:blip>
          <a:stretch>
            <a:fillRect/>
          </a:stretch>
        </p:blipFill>
        <p:spPr>
          <a:xfrm>
            <a:off x="7308215" y="123190"/>
            <a:ext cx="1691005" cy="431165"/>
          </a:xfrm>
          <a:prstGeom prst="rect">
            <a:avLst/>
          </a:prstGeom>
        </p:spPr>
      </p:pic>
    </p:spTree>
  </p:cSld>
  <p:clrMapOvr>
    <a:masterClrMapping/>
  </p:clrMapOvr>
  <p:transition spd="slow" advTm="0">
    <p:cov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p:cNvSpPr/>
          <p:nvPr/>
        </p:nvSpPr>
        <p:spPr>
          <a:xfrm>
            <a:off x="0" y="1"/>
            <a:ext cx="9144000" cy="97675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p>
            <a:pPr algn="ctr"/>
            <a:endParaRPr lang="zh-CN" altLang="en-US"/>
          </a:p>
        </p:txBody>
      </p:sp>
      <p:sp>
        <p:nvSpPr>
          <p:cNvPr id="34" name="TextBox 12"/>
          <p:cNvSpPr txBox="1"/>
          <p:nvPr/>
        </p:nvSpPr>
        <p:spPr>
          <a:xfrm>
            <a:off x="3357554" y="285735"/>
            <a:ext cx="1523492" cy="484747"/>
          </a:xfrm>
          <a:prstGeom prst="rect">
            <a:avLst/>
          </a:prstGeom>
          <a:noFill/>
        </p:spPr>
        <p:txBody>
          <a:bodyPr wrap="none" lIns="68579" tIns="34289" rIns="68579" bIns="34289" rtlCol="0">
            <a:spAutoFit/>
          </a:bodyPr>
          <a:p>
            <a:pPr algn="ctr"/>
            <a:r>
              <a:rPr lang="zh-CN" altLang="en-US" sz="2700" b="1" dirty="0" smtClean="0">
                <a:solidFill>
                  <a:schemeClr val="bg1"/>
                </a:solidFill>
                <a:latin typeface="微软雅黑" panose="020B0503020204020204" pitchFamily="34" charset="-122"/>
                <a:ea typeface="微软雅黑" panose="020B0503020204020204" pitchFamily="34" charset="-122"/>
              </a:rPr>
              <a:t>课程内容</a:t>
            </a:r>
            <a:endParaRPr lang="en-US" sz="2700" b="1" dirty="0">
              <a:solidFill>
                <a:schemeClr val="bg1"/>
              </a:solidFill>
              <a:latin typeface="微软雅黑" panose="020B0503020204020204" pitchFamily="34" charset="-122"/>
              <a:ea typeface="微软雅黑" panose="020B0503020204020204" pitchFamily="34" charset="-122"/>
            </a:endParaRPr>
          </a:p>
        </p:txBody>
      </p:sp>
      <p:grpSp>
        <p:nvGrpSpPr>
          <p:cNvPr id="16" name="组合 15"/>
          <p:cNvGrpSpPr/>
          <p:nvPr/>
        </p:nvGrpSpPr>
        <p:grpSpPr>
          <a:xfrm>
            <a:off x="2483368" y="1347184"/>
            <a:ext cx="5269679" cy="632740"/>
            <a:chOff x="1243212" y="1081754"/>
            <a:chExt cx="6355322" cy="810248"/>
          </a:xfrm>
        </p:grpSpPr>
        <p:grpSp>
          <p:nvGrpSpPr>
            <p:cNvPr id="2" name="Group 10"/>
            <p:cNvGrpSpPr/>
            <p:nvPr/>
          </p:nvGrpSpPr>
          <p:grpSpPr>
            <a:xfrm>
              <a:off x="1243212" y="1081754"/>
              <a:ext cx="815794" cy="810248"/>
              <a:chOff x="3692576" y="1742634"/>
              <a:chExt cx="2790379" cy="2796023"/>
            </a:xfrm>
          </p:grpSpPr>
          <p:grpSp>
            <p:nvGrpSpPr>
              <p:cNvPr id="3" name="组合 79"/>
              <p:cNvGrpSpPr/>
              <p:nvPr/>
            </p:nvGrpSpPr>
            <p:grpSpPr bwMode="auto">
              <a:xfrm>
                <a:off x="3692576" y="1742634"/>
                <a:ext cx="2790379" cy="2796023"/>
                <a:chOff x="6379729" y="2488774"/>
                <a:chExt cx="2513016" cy="2513016"/>
              </a:xfrm>
            </p:grpSpPr>
            <p:sp>
              <p:nvSpPr>
                <p:cNvPr id="42"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defTabSz="685800">
                    <a:defRPr/>
                  </a:pPr>
                  <a:endParaRPr lang="zh-CN" altLang="en-US" sz="3300" kern="0" dirty="0">
                    <a:solidFill>
                      <a:srgbClr val="FFFFFF"/>
                    </a:solidFill>
                    <a:latin typeface="Arial" panose="020B0604020202020204"/>
                    <a:ea typeface="宋体" panose="02010600030101010101" pitchFamily="2" charset="-122"/>
                  </a:endParaRPr>
                </a:p>
              </p:txBody>
            </p:sp>
            <p:sp>
              <p:nvSpPr>
                <p:cNvPr id="43"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685800" eaLnBrk="1" hangingPunct="1">
                    <a:defRPr/>
                  </a:pPr>
                  <a:endParaRPr lang="zh-CN" altLang="en-US" sz="3300" kern="0" dirty="0">
                    <a:solidFill>
                      <a:srgbClr val="FFFFFF"/>
                    </a:solidFill>
                  </a:endParaRPr>
                </a:p>
              </p:txBody>
            </p:sp>
          </p:grpSp>
          <p:sp>
            <p:nvSpPr>
              <p:cNvPr id="41" name="椭圆 80"/>
              <p:cNvSpPr/>
              <p:nvPr/>
            </p:nvSpPr>
            <p:spPr bwMode="auto">
              <a:xfrm>
                <a:off x="4101618" y="2137562"/>
                <a:ext cx="2016471" cy="2020558"/>
              </a:xfrm>
              <a:prstGeom prst="ellipse">
                <a:avLst/>
              </a:prstGeom>
              <a:solidFill>
                <a:schemeClr val="accent1"/>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685800" eaLnBrk="1" hangingPunct="1">
                  <a:defRPr/>
                </a:pPr>
                <a:r>
                  <a:rPr lang="en-US" altLang="zh-CN" sz="3300" kern="0" dirty="0">
                    <a:solidFill>
                      <a:srgbClr val="FFFFFF"/>
                    </a:solidFill>
                  </a:rPr>
                  <a:t>1</a:t>
                </a:r>
                <a:endParaRPr lang="zh-CN" altLang="en-US" sz="3300" kern="0" dirty="0">
                  <a:solidFill>
                    <a:srgbClr val="FFFFFF"/>
                  </a:solidFill>
                </a:endParaRPr>
              </a:p>
            </p:txBody>
          </p:sp>
        </p:grpSp>
        <p:sp>
          <p:nvSpPr>
            <p:cNvPr id="66" name="Title 13"/>
            <p:cNvSpPr txBox="1"/>
            <p:nvPr/>
          </p:nvSpPr>
          <p:spPr>
            <a:xfrm>
              <a:off x="2413977" y="1268789"/>
              <a:ext cx="5184557" cy="512354"/>
            </a:xfrm>
            <a:prstGeom prst="rect">
              <a:avLst/>
            </a:prstGeom>
          </p:spPr>
          <p:txBody>
            <a:bodyPr vert="horz" wrap="square" lIns="91438" tIns="45719" rIns="91438" bIns="45719"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zh-CN" altLang="en-US" sz="2000" dirty="0" smtClean="0">
                  <a:solidFill>
                    <a:srgbClr val="003366"/>
                  </a:solidFill>
                  <a:latin typeface="微软雅黑" panose="020B0503020204020204" pitchFamily="34" charset="-122"/>
                  <a:ea typeface="微软雅黑" panose="020B0503020204020204" pitchFamily="34" charset="-122"/>
                </a:rPr>
                <a:t>科技成果转化</a:t>
              </a:r>
              <a:endParaRPr lang="en-US" sz="2000" b="1" dirty="0">
                <a:latin typeface="微软雅黑" panose="020B0503020204020204" pitchFamily="34" charset="-122"/>
                <a:ea typeface="微软雅黑" panose="020B0503020204020204" pitchFamily="34" charset="-122"/>
              </a:endParaRPr>
            </a:p>
          </p:txBody>
        </p:sp>
      </p:grpSp>
      <p:grpSp>
        <p:nvGrpSpPr>
          <p:cNvPr id="17" name="组合 16"/>
          <p:cNvGrpSpPr/>
          <p:nvPr/>
        </p:nvGrpSpPr>
        <p:grpSpPr>
          <a:xfrm>
            <a:off x="2504406" y="2259324"/>
            <a:ext cx="5227603" cy="632460"/>
            <a:chOff x="1243212" y="1081754"/>
            <a:chExt cx="6304578" cy="810248"/>
          </a:xfrm>
        </p:grpSpPr>
        <p:grpSp>
          <p:nvGrpSpPr>
            <p:cNvPr id="18" name="Group 10"/>
            <p:cNvGrpSpPr/>
            <p:nvPr/>
          </p:nvGrpSpPr>
          <p:grpSpPr>
            <a:xfrm>
              <a:off x="1243212" y="1081754"/>
              <a:ext cx="815794" cy="810248"/>
              <a:chOff x="3692576" y="1742634"/>
              <a:chExt cx="2790379" cy="2796023"/>
            </a:xfrm>
          </p:grpSpPr>
          <p:grpSp>
            <p:nvGrpSpPr>
              <p:cNvPr id="4" name="组合 79"/>
              <p:cNvGrpSpPr/>
              <p:nvPr/>
            </p:nvGrpSpPr>
            <p:grpSpPr bwMode="auto">
              <a:xfrm>
                <a:off x="3692576" y="1742634"/>
                <a:ext cx="2790379" cy="2796023"/>
                <a:chOff x="6379729" y="2488774"/>
                <a:chExt cx="2513016" cy="2513016"/>
              </a:xfrm>
            </p:grpSpPr>
            <p:sp>
              <p:nvSpPr>
                <p:cNvPr id="5"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defTabSz="685800">
                    <a:defRPr/>
                  </a:pPr>
                  <a:endParaRPr lang="zh-CN" altLang="en-US" sz="3300" kern="0" dirty="0">
                    <a:solidFill>
                      <a:srgbClr val="FFFFFF"/>
                    </a:solidFill>
                    <a:latin typeface="Arial" panose="020B0604020202020204"/>
                    <a:ea typeface="宋体" panose="02010600030101010101" pitchFamily="2" charset="-122"/>
                  </a:endParaRPr>
                </a:p>
              </p:txBody>
            </p:sp>
            <p:sp>
              <p:nvSpPr>
                <p:cNvPr id="23"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685800" eaLnBrk="1" hangingPunct="1">
                    <a:defRPr/>
                  </a:pPr>
                  <a:endParaRPr lang="zh-CN" altLang="en-US" sz="3300" kern="0" dirty="0">
                    <a:solidFill>
                      <a:srgbClr val="FFFFFF"/>
                    </a:solidFill>
                  </a:endParaRPr>
                </a:p>
              </p:txBody>
            </p:sp>
          </p:grpSp>
          <p:sp>
            <p:nvSpPr>
              <p:cNvPr id="6" name="椭圆 80"/>
              <p:cNvSpPr/>
              <p:nvPr/>
            </p:nvSpPr>
            <p:spPr bwMode="auto">
              <a:xfrm>
                <a:off x="4101618" y="2137562"/>
                <a:ext cx="2016471" cy="2020558"/>
              </a:xfrm>
              <a:prstGeom prst="ellipse">
                <a:avLst/>
              </a:prstGeom>
              <a:solidFill>
                <a:schemeClr val="accent1"/>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685800" eaLnBrk="1" hangingPunct="1">
                  <a:defRPr/>
                </a:pPr>
                <a:r>
                  <a:rPr lang="en-US" altLang="zh-CN" sz="3300" kern="0" dirty="0" smtClean="0">
                    <a:solidFill>
                      <a:srgbClr val="FFFFFF"/>
                    </a:solidFill>
                  </a:rPr>
                  <a:t>2</a:t>
                </a:r>
                <a:endParaRPr lang="zh-CN" altLang="en-US" sz="3300" kern="0" dirty="0">
                  <a:solidFill>
                    <a:srgbClr val="FFFFFF"/>
                  </a:solidFill>
                </a:endParaRPr>
              </a:p>
            </p:txBody>
          </p:sp>
        </p:grpSp>
        <p:sp>
          <p:nvSpPr>
            <p:cNvPr id="19" name="Title 13"/>
            <p:cNvSpPr txBox="1"/>
            <p:nvPr/>
          </p:nvSpPr>
          <p:spPr>
            <a:xfrm>
              <a:off x="2363233" y="1264712"/>
              <a:ext cx="5184557" cy="512354"/>
            </a:xfrm>
            <a:prstGeom prst="rect">
              <a:avLst/>
            </a:prstGeom>
          </p:spPr>
          <p:txBody>
            <a:bodyPr vert="horz" wrap="square" lIns="91438" tIns="45719" rIns="91438" bIns="45719"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zh-CN" altLang="en-US" sz="2000" dirty="0" smtClean="0">
                  <a:solidFill>
                    <a:srgbClr val="003366"/>
                  </a:solidFill>
                  <a:latin typeface="微软雅黑" panose="020B0503020204020204" pitchFamily="34" charset="-122"/>
                  <a:ea typeface="微软雅黑" panose="020B0503020204020204" pitchFamily="34" charset="-122"/>
                </a:rPr>
                <a:t>创业投资和天使投资</a:t>
              </a:r>
              <a:endParaRPr lang="en-US" altLang="en-US" sz="2000" dirty="0" smtClean="0">
                <a:solidFill>
                  <a:srgbClr val="003366"/>
                </a:solidFill>
                <a:latin typeface="微软雅黑" panose="020B0503020204020204" pitchFamily="34" charset="-122"/>
                <a:ea typeface="微软雅黑" panose="020B0503020204020204" pitchFamily="34" charset="-122"/>
              </a:endParaRPr>
            </a:p>
          </p:txBody>
        </p:sp>
      </p:grpSp>
      <p:grpSp>
        <p:nvGrpSpPr>
          <p:cNvPr id="7" name="组合 6"/>
          <p:cNvGrpSpPr/>
          <p:nvPr/>
        </p:nvGrpSpPr>
        <p:grpSpPr>
          <a:xfrm>
            <a:off x="2504406" y="3171184"/>
            <a:ext cx="5227603" cy="632460"/>
            <a:chOff x="1243212" y="1081754"/>
            <a:chExt cx="6304578" cy="810248"/>
          </a:xfrm>
        </p:grpSpPr>
        <p:grpSp>
          <p:nvGrpSpPr>
            <p:cNvPr id="25" name="Group 10"/>
            <p:cNvGrpSpPr/>
            <p:nvPr/>
          </p:nvGrpSpPr>
          <p:grpSpPr>
            <a:xfrm>
              <a:off x="1243212" y="1081754"/>
              <a:ext cx="815794" cy="810248"/>
              <a:chOff x="3692576" y="1742634"/>
              <a:chExt cx="2790379" cy="2796023"/>
            </a:xfrm>
          </p:grpSpPr>
          <p:grpSp>
            <p:nvGrpSpPr>
              <p:cNvPr id="27" name="组合 79"/>
              <p:cNvGrpSpPr/>
              <p:nvPr/>
            </p:nvGrpSpPr>
            <p:grpSpPr bwMode="auto">
              <a:xfrm>
                <a:off x="3692576" y="1742634"/>
                <a:ext cx="2790379" cy="2796023"/>
                <a:chOff x="6379729" y="2488774"/>
                <a:chExt cx="2513016" cy="2513016"/>
              </a:xfrm>
            </p:grpSpPr>
            <p:sp>
              <p:nvSpPr>
                <p:cNvPr id="29"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defTabSz="685800">
                    <a:defRPr/>
                  </a:pPr>
                  <a:endParaRPr lang="zh-CN" altLang="en-US" sz="3300" kern="0" dirty="0">
                    <a:solidFill>
                      <a:srgbClr val="FFFFFF"/>
                    </a:solidFill>
                    <a:latin typeface="Arial" panose="020B0604020202020204"/>
                    <a:ea typeface="宋体" panose="02010600030101010101" pitchFamily="2" charset="-122"/>
                  </a:endParaRPr>
                </a:p>
              </p:txBody>
            </p:sp>
            <p:sp>
              <p:nvSpPr>
                <p:cNvPr id="30"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685800" eaLnBrk="1" hangingPunct="1">
                    <a:defRPr/>
                  </a:pPr>
                  <a:endParaRPr lang="zh-CN" altLang="en-US" sz="3300" kern="0" dirty="0">
                    <a:solidFill>
                      <a:srgbClr val="FFFFFF"/>
                    </a:solidFill>
                  </a:endParaRPr>
                </a:p>
              </p:txBody>
            </p:sp>
          </p:grpSp>
          <p:sp>
            <p:nvSpPr>
              <p:cNvPr id="28" name="椭圆 80"/>
              <p:cNvSpPr/>
              <p:nvPr/>
            </p:nvSpPr>
            <p:spPr bwMode="auto">
              <a:xfrm>
                <a:off x="4101618" y="2137562"/>
                <a:ext cx="2016471" cy="2020558"/>
              </a:xfrm>
              <a:prstGeom prst="ellipse">
                <a:avLst/>
              </a:prstGeom>
              <a:solidFill>
                <a:schemeClr val="accent1"/>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685800" eaLnBrk="1" hangingPunct="1">
                  <a:defRPr/>
                </a:pPr>
                <a:r>
                  <a:rPr lang="en-US" altLang="zh-CN" sz="3300" kern="0" dirty="0" smtClean="0">
                    <a:solidFill>
                      <a:srgbClr val="FFFFFF"/>
                    </a:solidFill>
                  </a:rPr>
                  <a:t>3</a:t>
                </a:r>
                <a:endParaRPr lang="zh-CN" altLang="en-US" sz="3300" kern="0" dirty="0">
                  <a:solidFill>
                    <a:srgbClr val="FFFFFF"/>
                  </a:solidFill>
                </a:endParaRPr>
              </a:p>
            </p:txBody>
          </p:sp>
        </p:grpSp>
        <p:sp>
          <p:nvSpPr>
            <p:cNvPr id="26" name="Title 13"/>
            <p:cNvSpPr txBox="1"/>
            <p:nvPr/>
          </p:nvSpPr>
          <p:spPr>
            <a:xfrm>
              <a:off x="2363233" y="1264712"/>
              <a:ext cx="5184557" cy="512354"/>
            </a:xfrm>
            <a:prstGeom prst="rect">
              <a:avLst/>
            </a:prstGeom>
          </p:spPr>
          <p:txBody>
            <a:bodyPr vert="horz" wrap="square" lIns="91438" tIns="45719" rIns="91438" bIns="45719"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zh-CN" altLang="en-US" sz="2000" dirty="0" smtClean="0">
                  <a:solidFill>
                    <a:srgbClr val="003366"/>
                  </a:solidFill>
                  <a:latin typeface="微软雅黑" panose="020B0503020204020204" pitchFamily="34" charset="-122"/>
                  <a:ea typeface="微软雅黑" panose="020B0503020204020204" pitchFamily="34" charset="-122"/>
                </a:rPr>
                <a:t>高新技术企业转增股本</a:t>
              </a:r>
              <a:endParaRPr lang="en-US" altLang="en-US" sz="2000" dirty="0" smtClean="0">
                <a:solidFill>
                  <a:srgbClr val="003366"/>
                </a:solidFill>
                <a:latin typeface="微软雅黑" panose="020B0503020204020204" pitchFamily="34" charset="-122"/>
                <a:ea typeface="微软雅黑" panose="020B0503020204020204" pitchFamily="34" charset="-122"/>
              </a:endParaRPr>
            </a:p>
          </p:txBody>
        </p:sp>
      </p:grpSp>
      <p:grpSp>
        <p:nvGrpSpPr>
          <p:cNvPr id="31" name="组合 30"/>
          <p:cNvGrpSpPr/>
          <p:nvPr/>
        </p:nvGrpSpPr>
        <p:grpSpPr>
          <a:xfrm>
            <a:off x="2504406" y="4083044"/>
            <a:ext cx="5227603" cy="632460"/>
            <a:chOff x="1243212" y="1081754"/>
            <a:chExt cx="6304578" cy="810248"/>
          </a:xfrm>
        </p:grpSpPr>
        <p:grpSp>
          <p:nvGrpSpPr>
            <p:cNvPr id="32" name="Group 10"/>
            <p:cNvGrpSpPr/>
            <p:nvPr/>
          </p:nvGrpSpPr>
          <p:grpSpPr>
            <a:xfrm>
              <a:off x="1243212" y="1081754"/>
              <a:ext cx="815794" cy="810248"/>
              <a:chOff x="3692576" y="1742634"/>
              <a:chExt cx="2790379" cy="2796023"/>
            </a:xfrm>
          </p:grpSpPr>
          <p:grpSp>
            <p:nvGrpSpPr>
              <p:cNvPr id="36" name="组合 79"/>
              <p:cNvGrpSpPr/>
              <p:nvPr/>
            </p:nvGrpSpPr>
            <p:grpSpPr bwMode="auto">
              <a:xfrm>
                <a:off x="3692576" y="1742634"/>
                <a:ext cx="2790379" cy="2796023"/>
                <a:chOff x="6379729" y="2488774"/>
                <a:chExt cx="2513016" cy="2513016"/>
              </a:xfrm>
            </p:grpSpPr>
            <p:sp>
              <p:nvSpPr>
                <p:cNvPr id="38"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defTabSz="685800">
                    <a:defRPr/>
                  </a:pPr>
                  <a:endParaRPr lang="zh-CN" altLang="en-US" sz="3300" kern="0" dirty="0">
                    <a:solidFill>
                      <a:srgbClr val="FFFFFF"/>
                    </a:solidFill>
                    <a:latin typeface="Arial" panose="020B0604020202020204"/>
                    <a:ea typeface="宋体" panose="02010600030101010101" pitchFamily="2" charset="-122"/>
                  </a:endParaRPr>
                </a:p>
              </p:txBody>
            </p:sp>
            <p:sp>
              <p:nvSpPr>
                <p:cNvPr id="39"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685800" eaLnBrk="1" hangingPunct="1">
                    <a:defRPr/>
                  </a:pPr>
                  <a:endParaRPr lang="zh-CN" altLang="en-US" sz="3300" kern="0" dirty="0">
                    <a:solidFill>
                      <a:srgbClr val="FFFFFF"/>
                    </a:solidFill>
                  </a:endParaRPr>
                </a:p>
              </p:txBody>
            </p:sp>
          </p:grpSp>
          <p:sp>
            <p:nvSpPr>
              <p:cNvPr id="37" name="椭圆 80"/>
              <p:cNvSpPr/>
              <p:nvPr/>
            </p:nvSpPr>
            <p:spPr bwMode="auto">
              <a:xfrm>
                <a:off x="4101618" y="2137562"/>
                <a:ext cx="2016471" cy="2020558"/>
              </a:xfrm>
              <a:prstGeom prst="ellipse">
                <a:avLst/>
              </a:prstGeom>
              <a:solidFill>
                <a:schemeClr val="accent1"/>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685800" eaLnBrk="1" hangingPunct="1">
                  <a:defRPr/>
                </a:pPr>
                <a:r>
                  <a:rPr lang="en-US" altLang="zh-CN" sz="3300" kern="0" dirty="0" smtClean="0">
                    <a:solidFill>
                      <a:srgbClr val="FFFFFF"/>
                    </a:solidFill>
                  </a:rPr>
                  <a:t>4</a:t>
                </a:r>
                <a:endParaRPr lang="zh-CN" altLang="en-US" sz="3300" kern="0" dirty="0">
                  <a:solidFill>
                    <a:srgbClr val="FFFFFF"/>
                  </a:solidFill>
                </a:endParaRPr>
              </a:p>
            </p:txBody>
          </p:sp>
        </p:grpSp>
        <p:sp>
          <p:nvSpPr>
            <p:cNvPr id="35" name="Title 13"/>
            <p:cNvSpPr txBox="1"/>
            <p:nvPr/>
          </p:nvSpPr>
          <p:spPr>
            <a:xfrm>
              <a:off x="2363233" y="1264712"/>
              <a:ext cx="5184557" cy="512354"/>
            </a:xfrm>
            <a:prstGeom prst="rect">
              <a:avLst/>
            </a:prstGeom>
          </p:spPr>
          <p:txBody>
            <a:bodyPr vert="horz" wrap="square" lIns="91438" tIns="45719" rIns="91438" bIns="45719"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zh-CN" altLang="en-US" sz="2000" dirty="0" smtClean="0">
                  <a:solidFill>
                    <a:srgbClr val="003366"/>
                  </a:solidFill>
                  <a:latin typeface="微软雅黑" panose="020B0503020204020204" pitchFamily="34" charset="-122"/>
                  <a:ea typeface="微软雅黑" panose="020B0503020204020204" pitchFamily="34" charset="-122"/>
                </a:rPr>
                <a:t>非货币性资产投资</a:t>
              </a:r>
              <a:endParaRPr lang="en-US" altLang="en-US" sz="2000" dirty="0" smtClean="0">
                <a:solidFill>
                  <a:srgbClr val="003366"/>
                </a:solidFill>
                <a:latin typeface="微软雅黑" panose="020B0503020204020204" pitchFamily="34" charset="-122"/>
                <a:ea typeface="微软雅黑" panose="020B0503020204020204" pitchFamily="34" charset="-122"/>
              </a:endParaRPr>
            </a:p>
          </p:txBody>
        </p:sp>
      </p:grpSp>
      <p:pic>
        <p:nvPicPr>
          <p:cNvPr id="11" name="图片 10" descr="9171865865049174021"/>
          <p:cNvPicPr>
            <a:picLocks noChangeAspect="1"/>
          </p:cNvPicPr>
          <p:nvPr/>
        </p:nvPicPr>
        <p:blipFill>
          <a:blip r:embed="rId1">
            <a:clrChange>
              <a:clrFrom>
                <a:srgbClr val="FFFFFF">
                  <a:alpha val="100000"/>
                </a:srgbClr>
              </a:clrFrom>
              <a:clrTo>
                <a:srgbClr val="FFFFFF">
                  <a:alpha val="100000"/>
                  <a:alpha val="0"/>
                </a:srgbClr>
              </a:clrTo>
            </a:clrChange>
          </a:blip>
          <a:stretch>
            <a:fillRect/>
          </a:stretch>
        </p:blipFill>
        <p:spPr>
          <a:xfrm>
            <a:off x="7308215" y="123190"/>
            <a:ext cx="1691005" cy="431165"/>
          </a:xfrm>
          <a:prstGeom prst="rect">
            <a:avLst/>
          </a:prstGeom>
        </p:spPr>
      </p:pic>
    </p:spTree>
    <p:custDataLst>
      <p:tags r:id="rId2"/>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标题 24"/>
          <p:cNvSpPr>
            <a:spLocks noGrp="1"/>
          </p:cNvSpPr>
          <p:nvPr>
            <p:ph type="title"/>
          </p:nvPr>
        </p:nvSpPr>
        <p:spPr>
          <a:xfrm>
            <a:off x="552988" y="178232"/>
            <a:ext cx="7948102" cy="455204"/>
          </a:xfrm>
        </p:spPr>
        <p:txBody>
          <a:bodyPr>
            <a:normAutofit fontScale="90000"/>
          </a:bodyPr>
          <a:lstStyle/>
          <a:p>
            <a:pPr algn="l"/>
            <a:r>
              <a:rPr lang="en-US" altLang="zh-CN" dirty="0" smtClean="0"/>
              <a:t>4.</a:t>
            </a:r>
            <a:r>
              <a:rPr lang="zh-CN" altLang="en-US" dirty="0" smtClean="0"/>
              <a:t>科技人员取得科技成果转化现金奖励减半</a:t>
            </a:r>
            <a:r>
              <a:rPr lang="zh-CN" altLang="en-US" dirty="0" smtClean="0"/>
              <a:t>计算</a:t>
            </a:r>
            <a:endParaRPr lang="zh-CN" altLang="en-US" dirty="0"/>
          </a:p>
        </p:txBody>
      </p:sp>
      <p:sp>
        <p:nvSpPr>
          <p:cNvPr id="24" name="内容占位符 2"/>
          <p:cNvSpPr>
            <a:spLocks noGrp="1" noChangeArrowheads="1"/>
          </p:cNvSpPr>
          <p:nvPr>
            <p:ph sz="half" idx="2"/>
          </p:nvPr>
        </p:nvSpPr>
        <p:spPr>
          <a:xfrm>
            <a:off x="499745" y="928370"/>
            <a:ext cx="8044815" cy="3013075"/>
          </a:xfrm>
        </p:spPr>
        <p:txBody>
          <a:bodyPr>
            <a:normAutofit/>
          </a:bodyPr>
          <a:lstStyle/>
          <a:p>
            <a:pPr algn="just">
              <a:lnSpc>
                <a:spcPts val="2625"/>
              </a:lnSpc>
              <a:buClr>
                <a:srgbClr val="FF0000"/>
              </a:buClr>
              <a:buFont typeface="Wingdings" panose="05000000000000000000" pitchFamily="2" charset="2"/>
              <a:buChar char="Ø"/>
            </a:pPr>
            <a:r>
              <a:rPr lang="zh-CN" altLang="en-US" b="1" dirty="0" smtClean="0">
                <a:latin typeface="仿宋_GB2312" panose="02010609030101010101" pitchFamily="49" charset="-122"/>
                <a:ea typeface="仿宋_GB2312" panose="02010609030101010101" pitchFamily="49" charset="-122"/>
              </a:rPr>
              <a:t>自</a:t>
            </a:r>
            <a:r>
              <a:rPr lang="en-US" altLang="zh-CN" b="1" dirty="0" smtClean="0">
                <a:latin typeface="仿宋_GB2312" panose="02010609030101010101" pitchFamily="49" charset="-122"/>
                <a:ea typeface="仿宋_GB2312" panose="02010609030101010101" pitchFamily="49" charset="-122"/>
              </a:rPr>
              <a:t>2018</a:t>
            </a:r>
            <a:r>
              <a:rPr lang="zh-CN" altLang="en-US" b="1" dirty="0" smtClean="0">
                <a:latin typeface="仿宋_GB2312" panose="02010609030101010101" pitchFamily="49" charset="-122"/>
                <a:ea typeface="仿宋_GB2312" panose="02010609030101010101" pitchFamily="49" charset="-122"/>
              </a:rPr>
              <a:t>年7月1日起，依法批准设立的</a:t>
            </a:r>
            <a:r>
              <a:rPr lang="zh-CN" altLang="en-US" b="1" dirty="0" smtClean="0">
                <a:solidFill>
                  <a:srgbClr val="0000FF"/>
                </a:solidFill>
                <a:latin typeface="仿宋_GB2312" panose="02010609030101010101" pitchFamily="49" charset="-122"/>
                <a:ea typeface="仿宋_GB2312" panose="02010609030101010101" pitchFamily="49" charset="-122"/>
              </a:rPr>
              <a:t>非营利性研究开发机构和高等学校</a:t>
            </a:r>
            <a:r>
              <a:rPr lang="zh-CN" altLang="en-US" b="1" dirty="0" smtClean="0">
                <a:latin typeface="仿宋_GB2312" panose="02010609030101010101" pitchFamily="49" charset="-122"/>
                <a:ea typeface="仿宋_GB2312" panose="02010609030101010101" pitchFamily="49" charset="-122"/>
              </a:rPr>
              <a:t>根据</a:t>
            </a:r>
            <a:r>
              <a:rPr lang="en-US" altLang="zh-CN" b="1" dirty="0" smtClean="0">
                <a:latin typeface="仿宋_GB2312" panose="02010609030101010101" pitchFamily="49" charset="-122"/>
                <a:ea typeface="仿宋_GB2312" panose="02010609030101010101" pitchFamily="49" charset="-122"/>
              </a:rPr>
              <a:t>《</a:t>
            </a:r>
            <a:r>
              <a:rPr lang="zh-CN" altLang="en-US" b="1" dirty="0" smtClean="0">
                <a:latin typeface="仿宋_GB2312" panose="02010609030101010101" pitchFamily="49" charset="-122"/>
                <a:ea typeface="仿宋_GB2312" panose="02010609030101010101" pitchFamily="49" charset="-122"/>
              </a:rPr>
              <a:t>中华人民共和国促进科技成果转化法</a:t>
            </a:r>
            <a:r>
              <a:rPr lang="en-US" altLang="zh-CN" b="1" dirty="0" smtClean="0">
                <a:latin typeface="仿宋_GB2312" panose="02010609030101010101" pitchFamily="49" charset="-122"/>
                <a:ea typeface="仿宋_GB2312" panose="02010609030101010101" pitchFamily="49" charset="-122"/>
              </a:rPr>
              <a:t>》</a:t>
            </a:r>
            <a:r>
              <a:rPr lang="zh-CN" altLang="en-US" b="1" dirty="0" smtClean="0">
                <a:latin typeface="仿宋_GB2312" panose="02010609030101010101" pitchFamily="49" charset="-122"/>
                <a:ea typeface="仿宋_GB2312" panose="02010609030101010101" pitchFamily="49" charset="-122"/>
              </a:rPr>
              <a:t>规定，从职务科技成果转化收入中给予</a:t>
            </a:r>
            <a:r>
              <a:rPr lang="zh-CN" altLang="en-US" dirty="0" smtClean="0">
                <a:solidFill>
                  <a:srgbClr val="C00000"/>
                </a:solidFill>
                <a:latin typeface="仿宋_GB2312" panose="02010609030101010101" pitchFamily="49" charset="-122"/>
                <a:ea typeface="仿宋_GB2312" panose="02010609030101010101" pitchFamily="49" charset="-122"/>
                <a:sym typeface="+mn-ea"/>
              </a:rPr>
              <a:t>科技人员</a:t>
            </a:r>
            <a:r>
              <a:rPr lang="zh-CN" altLang="en-US" dirty="0" smtClean="0">
                <a:latin typeface="仿宋_GB2312" panose="02010609030101010101" pitchFamily="49" charset="-122"/>
                <a:ea typeface="仿宋_GB2312" panose="02010609030101010101" pitchFamily="49" charset="-122"/>
                <a:sym typeface="+mn-ea"/>
              </a:rPr>
              <a:t>的现金奖励，可</a:t>
            </a:r>
            <a:r>
              <a:rPr lang="zh-CN" altLang="en-US" dirty="0" smtClean="0">
                <a:solidFill>
                  <a:srgbClr val="0000FF"/>
                </a:solidFill>
                <a:latin typeface="仿宋_GB2312" panose="02010609030101010101" pitchFamily="49" charset="-122"/>
                <a:ea typeface="仿宋_GB2312" panose="02010609030101010101" pitchFamily="49" charset="-122"/>
                <a:sym typeface="+mn-ea"/>
              </a:rPr>
              <a:t>减按</a:t>
            </a:r>
            <a:r>
              <a:rPr lang="en-US" altLang="zh-CN" dirty="0" smtClean="0">
                <a:solidFill>
                  <a:srgbClr val="0000FF"/>
                </a:solidFill>
                <a:latin typeface="仿宋_GB2312" panose="02010609030101010101" pitchFamily="49" charset="-122"/>
                <a:ea typeface="仿宋_GB2312" panose="02010609030101010101" pitchFamily="49" charset="-122"/>
                <a:sym typeface="+mn-ea"/>
              </a:rPr>
              <a:t>50%</a:t>
            </a:r>
            <a:r>
              <a:rPr lang="zh-CN" altLang="en-US" dirty="0" smtClean="0">
                <a:latin typeface="仿宋_GB2312" panose="02010609030101010101" pitchFamily="49" charset="-122"/>
                <a:ea typeface="仿宋_GB2312" panose="02010609030101010101" pitchFamily="49" charset="-122"/>
                <a:sym typeface="+mn-ea"/>
              </a:rPr>
              <a:t>计入科技人员当月</a:t>
            </a:r>
            <a:r>
              <a:rPr lang="zh-CN" altLang="en-US" b="1" dirty="0" smtClean="0">
                <a:latin typeface="仿宋_GB2312" panose="02010609030101010101" pitchFamily="49" charset="-122"/>
                <a:ea typeface="仿宋_GB2312" panose="02010609030101010101" pitchFamily="49" charset="-122"/>
              </a:rPr>
              <a:t>“</a:t>
            </a:r>
            <a:r>
              <a:rPr lang="zh-CN" altLang="en-US" b="1" dirty="0" smtClean="0">
                <a:latin typeface="仿宋_GB2312" panose="02010609030101010101" pitchFamily="49" charset="-122"/>
                <a:ea typeface="仿宋_GB2312" panose="02010609030101010101" pitchFamily="49" charset="-122"/>
              </a:rPr>
              <a:t>工资、薪金所得”，依法缴纳个人所得税</a:t>
            </a:r>
            <a:r>
              <a:rPr lang="zh-CN" altLang="en-US" dirty="0" smtClean="0">
                <a:latin typeface="仿宋_GB2312" panose="02010609030101010101" pitchFamily="49" charset="-122"/>
                <a:ea typeface="仿宋_GB2312" panose="02010609030101010101" pitchFamily="49" charset="-122"/>
              </a:rPr>
              <a:t>。</a:t>
            </a:r>
            <a:endParaRPr lang="en-US" altLang="zh-CN" b="1" dirty="0" smtClean="0">
              <a:latin typeface="仿宋_GB2312" panose="02010609030101010101" pitchFamily="49" charset="-122"/>
              <a:ea typeface="仿宋_GB2312" panose="02010609030101010101" pitchFamily="49" charset="-122"/>
            </a:endParaRPr>
          </a:p>
          <a:p>
            <a:pPr algn="just">
              <a:lnSpc>
                <a:spcPts val="2625"/>
              </a:lnSpc>
              <a:buClr>
                <a:srgbClr val="FF0000"/>
              </a:buClr>
              <a:buFont typeface="Wingdings" panose="05000000000000000000" pitchFamily="2" charset="2"/>
              <a:buChar char="Ø"/>
            </a:pPr>
            <a:r>
              <a:rPr lang="zh-CN" altLang="en-US" b="1" dirty="0" smtClean="0">
                <a:latin typeface="仿宋_GB2312" panose="02010609030101010101" pitchFamily="49" charset="-122"/>
                <a:ea typeface="仿宋_GB2312" panose="02010609030101010101" pitchFamily="49" charset="-122"/>
              </a:rPr>
              <a:t>自</a:t>
            </a:r>
            <a:r>
              <a:rPr lang="en-US" altLang="en-US" b="1" dirty="0" smtClean="0">
                <a:latin typeface="仿宋_GB2312" panose="02010609030101010101" pitchFamily="49" charset="-122"/>
                <a:ea typeface="仿宋_GB2312" panose="02010609030101010101" pitchFamily="49" charset="-122"/>
              </a:rPr>
              <a:t>2018</a:t>
            </a:r>
            <a:r>
              <a:rPr lang="zh-CN" altLang="en-US" b="1" dirty="0" smtClean="0">
                <a:latin typeface="仿宋_GB2312" panose="02010609030101010101" pitchFamily="49" charset="-122"/>
                <a:ea typeface="仿宋_GB2312" panose="02010609030101010101" pitchFamily="49" charset="-122"/>
              </a:rPr>
              <a:t>年</a:t>
            </a:r>
            <a:r>
              <a:rPr lang="en-US" altLang="en-US" b="1" dirty="0" smtClean="0">
                <a:latin typeface="仿宋_GB2312" panose="02010609030101010101" pitchFamily="49" charset="-122"/>
                <a:ea typeface="仿宋_GB2312" panose="02010609030101010101" pitchFamily="49" charset="-122"/>
              </a:rPr>
              <a:t>7</a:t>
            </a:r>
            <a:r>
              <a:rPr lang="zh-CN" altLang="en-US" b="1" dirty="0" smtClean="0">
                <a:latin typeface="仿宋_GB2312" panose="02010609030101010101" pitchFamily="49" charset="-122"/>
                <a:ea typeface="仿宋_GB2312" panose="02010609030101010101" pitchFamily="49" charset="-122"/>
              </a:rPr>
              <a:t>月</a:t>
            </a:r>
            <a:r>
              <a:rPr lang="en-US" altLang="en-US" b="1" dirty="0" smtClean="0">
                <a:latin typeface="仿宋_GB2312" panose="02010609030101010101" pitchFamily="49" charset="-122"/>
                <a:ea typeface="仿宋_GB2312" panose="02010609030101010101" pitchFamily="49" charset="-122"/>
              </a:rPr>
              <a:t>1</a:t>
            </a:r>
            <a:r>
              <a:rPr lang="zh-CN" altLang="en-US" b="1" dirty="0" smtClean="0">
                <a:latin typeface="仿宋_GB2312" panose="02010609030101010101" pitchFamily="49" charset="-122"/>
                <a:ea typeface="仿宋_GB2312" panose="02010609030101010101" pitchFamily="49" charset="-122"/>
              </a:rPr>
              <a:t>日起，</a:t>
            </a:r>
            <a:r>
              <a:rPr lang="zh-CN" altLang="en-US" b="1" dirty="0" smtClean="0">
                <a:solidFill>
                  <a:srgbClr val="0000FF"/>
                </a:solidFill>
                <a:latin typeface="仿宋_GB2312" panose="02010609030101010101" pitchFamily="49" charset="-122"/>
                <a:ea typeface="仿宋_GB2312" panose="02010609030101010101" pitchFamily="49" charset="-122"/>
              </a:rPr>
              <a:t>转制科研院所</a:t>
            </a:r>
            <a:r>
              <a:rPr lang="zh-CN" altLang="en-US" b="1" dirty="0" smtClean="0">
                <a:solidFill>
                  <a:srgbClr val="C00000"/>
                </a:solidFill>
                <a:latin typeface="仿宋_GB2312" panose="02010609030101010101" pitchFamily="49" charset="-122"/>
                <a:ea typeface="仿宋_GB2312" panose="02010609030101010101" pitchFamily="49" charset="-122"/>
              </a:rPr>
              <a:t>科技人员</a:t>
            </a:r>
            <a:r>
              <a:rPr lang="zh-CN" altLang="en-US" b="1" dirty="0" smtClean="0">
                <a:latin typeface="仿宋_GB2312" panose="02010609030101010101" pitchFamily="49" charset="-122"/>
                <a:ea typeface="仿宋_GB2312" panose="02010609030101010101" pitchFamily="49" charset="-122"/>
              </a:rPr>
              <a:t>取得职务科技成果转化现金奖励，符合</a:t>
            </a:r>
            <a:r>
              <a:rPr lang="en-US" altLang="zh-CN" b="1" dirty="0" smtClean="0">
                <a:latin typeface="仿宋_GB2312" panose="02010609030101010101" pitchFamily="49" charset="-122"/>
                <a:ea typeface="仿宋_GB2312" panose="02010609030101010101" pitchFamily="49" charset="-122"/>
              </a:rPr>
              <a:t>《</a:t>
            </a:r>
            <a:r>
              <a:rPr lang="zh-CN" altLang="en-US" b="1" dirty="0" smtClean="0">
                <a:latin typeface="仿宋_GB2312" panose="02010609030101010101" pitchFamily="49" charset="-122"/>
                <a:ea typeface="仿宋_GB2312" panose="02010609030101010101" pitchFamily="49" charset="-122"/>
              </a:rPr>
              <a:t>财政部 税务总局 科技部关于科技人员取得职务科技成果转化现金奖励有关个人所得税政策的通知</a:t>
            </a:r>
            <a:r>
              <a:rPr lang="en-US" altLang="zh-CN" b="1" dirty="0" smtClean="0">
                <a:latin typeface="仿宋_GB2312" panose="02010609030101010101" pitchFamily="49" charset="-122"/>
                <a:ea typeface="仿宋_GB2312" panose="02010609030101010101" pitchFamily="49" charset="-122"/>
              </a:rPr>
              <a:t>》</a:t>
            </a:r>
            <a:r>
              <a:rPr lang="zh-CN" altLang="en-US" b="1" dirty="0" smtClean="0">
                <a:latin typeface="仿宋_GB2312" panose="02010609030101010101" pitchFamily="49" charset="-122"/>
                <a:ea typeface="仿宋_GB2312" panose="02010609030101010101" pitchFamily="49" charset="-122"/>
              </a:rPr>
              <a:t>（财税</a:t>
            </a:r>
            <a:r>
              <a:rPr lang="en-US" altLang="zh-CN" b="1" dirty="0" smtClean="0">
                <a:latin typeface="仿宋_GB2312" panose="02010609030101010101" pitchFamily="49" charset="-122"/>
                <a:ea typeface="仿宋_GB2312" panose="02010609030101010101" pitchFamily="49" charset="-122"/>
              </a:rPr>
              <a:t>〔</a:t>
            </a:r>
            <a:r>
              <a:rPr lang="en-US" altLang="en-US" b="1" dirty="0" smtClean="0">
                <a:latin typeface="仿宋_GB2312" panose="02010609030101010101" pitchFamily="49" charset="-122"/>
                <a:ea typeface="仿宋_GB2312" panose="02010609030101010101" pitchFamily="49" charset="-122"/>
              </a:rPr>
              <a:t>2018</a:t>
            </a:r>
            <a:r>
              <a:rPr lang="en-US" altLang="zh-CN" b="1" dirty="0" smtClean="0">
                <a:latin typeface="仿宋_GB2312" panose="02010609030101010101" pitchFamily="49" charset="-122"/>
                <a:ea typeface="仿宋_GB2312" panose="02010609030101010101" pitchFamily="49" charset="-122"/>
              </a:rPr>
              <a:t>〕</a:t>
            </a:r>
            <a:r>
              <a:rPr lang="en-US" altLang="en-US" b="1" dirty="0" smtClean="0">
                <a:latin typeface="仿宋_GB2312" panose="02010609030101010101" pitchFamily="49" charset="-122"/>
                <a:ea typeface="仿宋_GB2312" panose="02010609030101010101" pitchFamily="49" charset="-122"/>
              </a:rPr>
              <a:t>58 </a:t>
            </a:r>
            <a:r>
              <a:rPr lang="zh-CN" altLang="en-US" b="1" dirty="0" smtClean="0">
                <a:latin typeface="仿宋_GB2312" panose="02010609030101010101" pitchFamily="49" charset="-122"/>
                <a:ea typeface="仿宋_GB2312" panose="02010609030101010101" pitchFamily="49" charset="-122"/>
              </a:rPr>
              <a:t>号）第五条规定条件的，可</a:t>
            </a:r>
            <a:r>
              <a:rPr lang="zh-CN" altLang="en-US" b="1" dirty="0" smtClean="0">
                <a:solidFill>
                  <a:srgbClr val="0000FF"/>
                </a:solidFill>
                <a:latin typeface="仿宋_GB2312" panose="02010609030101010101" pitchFamily="49" charset="-122"/>
                <a:ea typeface="仿宋_GB2312" panose="02010609030101010101" pitchFamily="49" charset="-122"/>
              </a:rPr>
              <a:t>减按</a:t>
            </a:r>
            <a:r>
              <a:rPr lang="en-US" altLang="en-US" b="1" dirty="0" smtClean="0">
                <a:solidFill>
                  <a:srgbClr val="0000FF"/>
                </a:solidFill>
                <a:latin typeface="仿宋_GB2312" panose="02010609030101010101" pitchFamily="49" charset="-122"/>
                <a:ea typeface="仿宋_GB2312" panose="02010609030101010101" pitchFamily="49" charset="-122"/>
              </a:rPr>
              <a:t>50</a:t>
            </a:r>
            <a:r>
              <a:rPr lang="zh-CN" altLang="en-US" b="1" dirty="0" smtClean="0">
                <a:solidFill>
                  <a:srgbClr val="0000FF"/>
                </a:solidFill>
                <a:latin typeface="仿宋_GB2312" panose="02010609030101010101" pitchFamily="49" charset="-122"/>
                <a:ea typeface="仿宋_GB2312" panose="02010609030101010101" pitchFamily="49" charset="-122"/>
              </a:rPr>
              <a:t>％</a:t>
            </a:r>
            <a:r>
              <a:rPr lang="zh-CN" altLang="en-US" b="1" dirty="0" smtClean="0">
                <a:latin typeface="仿宋_GB2312" panose="02010609030101010101" pitchFamily="49" charset="-122"/>
                <a:ea typeface="仿宋_GB2312" panose="02010609030101010101" pitchFamily="49" charset="-122"/>
              </a:rPr>
              <a:t>计入科技人员当月“工资薪金所得”，依法缴纳个人所得税。</a:t>
            </a:r>
            <a:endParaRPr lang="zh-CN" altLang="en-US" b="1" dirty="0" smtClean="0">
              <a:latin typeface="仿宋_GB2312" panose="02010609030101010101" pitchFamily="49" charset="-122"/>
              <a:ea typeface="仿宋_GB2312" panose="02010609030101010101" pitchFamily="49" charset="-122"/>
            </a:endParaRPr>
          </a:p>
          <a:p>
            <a:pPr>
              <a:lnSpc>
                <a:spcPct val="150000"/>
              </a:lnSpc>
              <a:buClr>
                <a:srgbClr val="FF0000"/>
              </a:buClr>
              <a:buFont typeface="Wingdings" panose="05000000000000000000" pitchFamily="2" charset="2"/>
              <a:buChar char="Ø"/>
            </a:pPr>
            <a:endParaRPr lang="zh-CN" altLang="en-US" b="1" dirty="0" smtClean="0">
              <a:latin typeface="宋体" panose="02010600030101010101" pitchFamily="2" charset="-122"/>
            </a:endParaRPr>
          </a:p>
        </p:txBody>
      </p:sp>
      <p:pic>
        <p:nvPicPr>
          <p:cNvPr id="10" name="图片 9" descr="9171865865049174021"/>
          <p:cNvPicPr>
            <a:picLocks noChangeAspect="1"/>
          </p:cNvPicPr>
          <p:nvPr/>
        </p:nvPicPr>
        <p:blipFill>
          <a:blip r:embed="rId1">
            <a:clrChange>
              <a:clrFrom>
                <a:srgbClr val="FFFFFF">
                  <a:alpha val="100000"/>
                </a:srgbClr>
              </a:clrFrom>
              <a:clrTo>
                <a:srgbClr val="FFFFFF">
                  <a:alpha val="100000"/>
                  <a:alpha val="0"/>
                </a:srgbClr>
              </a:clrTo>
            </a:clrChange>
          </a:blip>
          <a:stretch>
            <a:fillRect/>
          </a:stretch>
        </p:blipFill>
        <p:spPr>
          <a:xfrm>
            <a:off x="7308215" y="123190"/>
            <a:ext cx="1691005" cy="431165"/>
          </a:xfrm>
          <a:prstGeom prst="rect">
            <a:avLst/>
          </a:prstGeom>
        </p:spPr>
      </p:pic>
    </p:spTree>
  </p:cSld>
  <p:clrMapOvr>
    <a:masterClrMapping/>
  </p:clrMapOvr>
  <p:transition spd="slow" advTm="0">
    <p:cove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descr="9171865865049174021"/>
          <p:cNvPicPr>
            <a:picLocks noChangeAspect="1"/>
          </p:cNvPicPr>
          <p:nvPr/>
        </p:nvPicPr>
        <p:blipFill>
          <a:blip r:embed="rId1">
            <a:clrChange>
              <a:clrFrom>
                <a:srgbClr val="FFFFFF">
                  <a:alpha val="100000"/>
                </a:srgbClr>
              </a:clrFrom>
              <a:clrTo>
                <a:srgbClr val="FFFFFF">
                  <a:alpha val="100000"/>
                  <a:alpha val="0"/>
                </a:srgbClr>
              </a:clrTo>
            </a:clrChange>
          </a:blip>
          <a:stretch>
            <a:fillRect/>
          </a:stretch>
        </p:blipFill>
        <p:spPr>
          <a:xfrm>
            <a:off x="7308215" y="123190"/>
            <a:ext cx="1691005" cy="431165"/>
          </a:xfrm>
          <a:prstGeom prst="rect">
            <a:avLst/>
          </a:prstGeom>
        </p:spPr>
      </p:pic>
      <p:sp>
        <p:nvSpPr>
          <p:cNvPr id="5" name="标题 4"/>
          <p:cNvSpPr>
            <a:spLocks noGrp="1"/>
          </p:cNvSpPr>
          <p:nvPr>
            <p:ph type="title"/>
          </p:nvPr>
        </p:nvSpPr>
        <p:spPr>
          <a:xfrm>
            <a:off x="552988" y="178232"/>
            <a:ext cx="7948102" cy="455204"/>
          </a:xfrm>
        </p:spPr>
        <p:txBody>
          <a:bodyPr>
            <a:normAutofit fontScale="90000"/>
          </a:bodyPr>
          <a:p>
            <a:pPr algn="l"/>
            <a:r>
              <a:rPr lang="en-US" altLang="zh-CN" dirty="0" smtClean="0"/>
              <a:t>4.</a:t>
            </a:r>
            <a:r>
              <a:rPr lang="zh-CN" altLang="en-US" dirty="0" smtClean="0"/>
              <a:t>科技人员取得科技成果转化现金奖励减半</a:t>
            </a:r>
            <a:r>
              <a:rPr lang="zh-CN" altLang="en-US" dirty="0" smtClean="0"/>
              <a:t>计算</a:t>
            </a:r>
            <a:endParaRPr lang="zh-CN" altLang="en-US" dirty="0"/>
          </a:p>
        </p:txBody>
      </p:sp>
      <p:sp>
        <p:nvSpPr>
          <p:cNvPr id="6" name="文本框 5"/>
          <p:cNvSpPr txBox="1"/>
          <p:nvPr/>
        </p:nvSpPr>
        <p:spPr>
          <a:xfrm>
            <a:off x="539115" y="988060"/>
            <a:ext cx="1713865" cy="398780"/>
          </a:xfrm>
          <a:prstGeom prst="rect">
            <a:avLst/>
          </a:prstGeom>
          <a:noFill/>
        </p:spPr>
        <p:txBody>
          <a:bodyPr wrap="square" rtlCol="0">
            <a:spAutoFit/>
          </a:bodyPr>
          <a:p>
            <a:r>
              <a:rPr lang="zh-CN" altLang="en-US" sz="2000" b="1">
                <a:latin typeface="微软雅黑" panose="020B0503020204020204" pitchFamily="34" charset="-122"/>
                <a:ea typeface="微软雅黑" panose="020B0503020204020204" pitchFamily="34" charset="-122"/>
              </a:rPr>
              <a:t>政策条件</a:t>
            </a:r>
            <a:endParaRPr lang="zh-CN" altLang="en-US" sz="2000" b="1">
              <a:latin typeface="微软雅黑" panose="020B0503020204020204" pitchFamily="34" charset="-122"/>
              <a:ea typeface="微软雅黑" panose="020B0503020204020204" pitchFamily="34" charset="-122"/>
            </a:endParaRPr>
          </a:p>
        </p:txBody>
      </p:sp>
      <p:grpSp>
        <p:nvGrpSpPr>
          <p:cNvPr id="21" name="组合 20"/>
          <p:cNvGrpSpPr/>
          <p:nvPr/>
        </p:nvGrpSpPr>
        <p:grpSpPr>
          <a:xfrm>
            <a:off x="611505" y="1564005"/>
            <a:ext cx="1295400" cy="2806065"/>
            <a:chOff x="1076" y="2463"/>
            <a:chExt cx="2040" cy="4419"/>
          </a:xfrm>
        </p:grpSpPr>
        <p:sp>
          <p:nvSpPr>
            <p:cNvPr id="7" name="矩形 6"/>
            <p:cNvSpPr/>
            <p:nvPr/>
          </p:nvSpPr>
          <p:spPr>
            <a:xfrm>
              <a:off x="1076" y="2463"/>
              <a:ext cx="2041" cy="7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矩形 7"/>
            <p:cNvSpPr/>
            <p:nvPr/>
          </p:nvSpPr>
          <p:spPr>
            <a:xfrm>
              <a:off x="1076" y="4881"/>
              <a:ext cx="2041" cy="7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矩形 8"/>
            <p:cNvSpPr/>
            <p:nvPr/>
          </p:nvSpPr>
          <p:spPr>
            <a:xfrm>
              <a:off x="1076" y="3672"/>
              <a:ext cx="2041" cy="793"/>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p>
              <a:pPr algn="ctr"/>
              <a:endParaRPr lang="zh-CN" altLang="en-US"/>
            </a:p>
          </p:txBody>
        </p:sp>
        <p:sp>
          <p:nvSpPr>
            <p:cNvPr id="11" name="矩形 10"/>
            <p:cNvSpPr/>
            <p:nvPr/>
          </p:nvSpPr>
          <p:spPr>
            <a:xfrm>
              <a:off x="1076" y="6090"/>
              <a:ext cx="2041" cy="793"/>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p>
              <a:pPr algn="ctr"/>
              <a:endParaRPr lang="zh-CN" altLang="en-US"/>
            </a:p>
          </p:txBody>
        </p:sp>
      </p:grpSp>
      <p:grpSp>
        <p:nvGrpSpPr>
          <p:cNvPr id="22" name="组合 21"/>
          <p:cNvGrpSpPr/>
          <p:nvPr/>
        </p:nvGrpSpPr>
        <p:grpSpPr>
          <a:xfrm>
            <a:off x="683260" y="1635760"/>
            <a:ext cx="1412240" cy="2620010"/>
            <a:chOff x="1291" y="2659"/>
            <a:chExt cx="2224" cy="4126"/>
          </a:xfrm>
        </p:grpSpPr>
        <p:sp>
          <p:nvSpPr>
            <p:cNvPr id="12" name="文本框 11"/>
            <p:cNvSpPr txBox="1"/>
            <p:nvPr/>
          </p:nvSpPr>
          <p:spPr>
            <a:xfrm>
              <a:off x="1375" y="2659"/>
              <a:ext cx="2141" cy="580"/>
            </a:xfrm>
            <a:prstGeom prst="rect">
              <a:avLst/>
            </a:prstGeom>
            <a:noFill/>
          </p:spPr>
          <p:txBody>
            <a:bodyPr wrap="square" rtlCol="0">
              <a:spAutoFit/>
            </a:bodyPr>
            <a:p>
              <a:r>
                <a:rPr lang="zh-CN" altLang="en-US" b="1">
                  <a:ln w="10160">
                    <a:noFill/>
                    <a:prstDash val="solid"/>
                  </a:ln>
                  <a:solidFill>
                    <a:srgbClr val="FFFFFF"/>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rPr>
                <a:t>名单公示</a:t>
              </a:r>
              <a:endParaRPr lang="zh-CN" altLang="en-US" b="1">
                <a:ln w="10160">
                  <a:noFill/>
                  <a:prstDash val="solid"/>
                </a:ln>
                <a:solidFill>
                  <a:srgbClr val="FFFFFF"/>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endParaRPr>
            </a:p>
          </p:txBody>
        </p:sp>
        <p:sp>
          <p:nvSpPr>
            <p:cNvPr id="13" name="文本框 12"/>
            <p:cNvSpPr txBox="1"/>
            <p:nvPr/>
          </p:nvSpPr>
          <p:spPr>
            <a:xfrm>
              <a:off x="1327" y="3841"/>
              <a:ext cx="2017" cy="580"/>
            </a:xfrm>
            <a:prstGeom prst="rect">
              <a:avLst/>
            </a:prstGeom>
            <a:noFill/>
          </p:spPr>
          <p:txBody>
            <a:bodyPr wrap="square" rtlCol="0">
              <a:spAutoFit/>
            </a:bodyPr>
            <a:p>
              <a:r>
                <a:rPr lang="zh-CN" altLang="en-US" b="1">
                  <a:ln w="10160">
                    <a:noFill/>
                    <a:prstDash val="solid"/>
                  </a:ln>
                  <a:solidFill>
                    <a:srgbClr val="FFFFFF"/>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rPr>
                <a:t>成果范围</a:t>
              </a:r>
              <a:endParaRPr lang="zh-CN" altLang="en-US"/>
            </a:p>
          </p:txBody>
        </p:sp>
        <p:sp>
          <p:nvSpPr>
            <p:cNvPr id="14" name="文本框 13"/>
            <p:cNvSpPr txBox="1"/>
            <p:nvPr/>
          </p:nvSpPr>
          <p:spPr>
            <a:xfrm>
              <a:off x="1291" y="5023"/>
              <a:ext cx="1826" cy="580"/>
            </a:xfrm>
            <a:prstGeom prst="rect">
              <a:avLst/>
            </a:prstGeom>
            <a:noFill/>
          </p:spPr>
          <p:txBody>
            <a:bodyPr wrap="square" rtlCol="0">
              <a:spAutoFit/>
            </a:bodyPr>
            <a:p>
              <a:r>
                <a:rPr lang="zh-CN" altLang="en-US" b="1">
                  <a:ln w="10160">
                    <a:noFill/>
                    <a:prstDash val="solid"/>
                  </a:ln>
                  <a:solidFill>
                    <a:srgbClr val="FFFFFF"/>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rPr>
                <a:t>转化形式</a:t>
              </a:r>
              <a:endParaRPr lang="zh-CN" altLang="en-US" b="1">
                <a:ln w="10160">
                  <a:noFill/>
                  <a:prstDash val="solid"/>
                </a:ln>
                <a:solidFill>
                  <a:srgbClr val="FFFFFF"/>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endParaRPr>
            </a:p>
          </p:txBody>
        </p:sp>
        <p:sp>
          <p:nvSpPr>
            <p:cNvPr id="15" name="文本框 14"/>
            <p:cNvSpPr txBox="1"/>
            <p:nvPr/>
          </p:nvSpPr>
          <p:spPr>
            <a:xfrm>
              <a:off x="1339" y="6205"/>
              <a:ext cx="2111" cy="580"/>
            </a:xfrm>
            <a:prstGeom prst="rect">
              <a:avLst/>
            </a:prstGeom>
            <a:noFill/>
          </p:spPr>
          <p:txBody>
            <a:bodyPr wrap="square" rtlCol="0">
              <a:spAutoFit/>
            </a:bodyPr>
            <a:p>
              <a:r>
                <a:rPr lang="zh-CN" altLang="en-US" b="1">
                  <a:ln w="10160">
                    <a:noFill/>
                    <a:prstDash val="solid"/>
                  </a:ln>
                  <a:solidFill>
                    <a:srgbClr val="FFFFFF"/>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rPr>
                <a:t>合同要求</a:t>
              </a:r>
              <a:endParaRPr lang="zh-CN" altLang="en-US"/>
            </a:p>
          </p:txBody>
        </p:sp>
      </p:grpSp>
      <p:sp>
        <p:nvSpPr>
          <p:cNvPr id="17" name="文本框 16"/>
          <p:cNvSpPr txBox="1"/>
          <p:nvPr/>
        </p:nvSpPr>
        <p:spPr>
          <a:xfrm>
            <a:off x="2123440" y="1497330"/>
            <a:ext cx="4842510" cy="645160"/>
          </a:xfrm>
          <a:prstGeom prst="rect">
            <a:avLst/>
          </a:prstGeom>
          <a:noFill/>
        </p:spPr>
        <p:txBody>
          <a:bodyPr wrap="square" rtlCol="0">
            <a:spAutoFit/>
          </a:bodyPr>
          <a:p>
            <a:pPr algn="just"/>
            <a:r>
              <a:rPr lang="zh-CN" altLang="en-US" sz="1200" b="1">
                <a:latin typeface="微软雅黑" panose="020B0503020204020204" pitchFamily="34" charset="-122"/>
                <a:ea typeface="微软雅黑" panose="020B0503020204020204" pitchFamily="34" charset="-122"/>
              </a:rPr>
              <a:t>科技人员是指非营利性科研机构和高校中对完成或转化职务科技成果作出重要贡献的人员。非营利性科研机构和高校应按规定公示有关科技人员名单及相关信息。</a:t>
            </a:r>
            <a:endParaRPr lang="zh-CN" altLang="en-US" sz="1200" b="1">
              <a:latin typeface="微软雅黑" panose="020B0503020204020204" pitchFamily="34" charset="-122"/>
              <a:ea typeface="微软雅黑" panose="020B0503020204020204" pitchFamily="34" charset="-122"/>
            </a:endParaRPr>
          </a:p>
        </p:txBody>
      </p:sp>
      <p:sp>
        <p:nvSpPr>
          <p:cNvPr id="18" name="文本框 17"/>
          <p:cNvSpPr txBox="1"/>
          <p:nvPr/>
        </p:nvSpPr>
        <p:spPr>
          <a:xfrm>
            <a:off x="2123440" y="2261235"/>
            <a:ext cx="4875530" cy="645160"/>
          </a:xfrm>
          <a:prstGeom prst="rect">
            <a:avLst/>
          </a:prstGeom>
          <a:noFill/>
        </p:spPr>
        <p:txBody>
          <a:bodyPr wrap="square" rtlCol="0">
            <a:spAutoFit/>
          </a:bodyPr>
          <a:p>
            <a:pPr algn="just"/>
            <a:r>
              <a:rPr lang="zh-CN" altLang="en-US" sz="1200" b="1">
                <a:latin typeface="微软雅黑" panose="020B0503020204020204" pitchFamily="34" charset="-122"/>
                <a:ea typeface="微软雅黑" panose="020B0503020204020204" pitchFamily="34" charset="-122"/>
              </a:rPr>
              <a:t>科技成果是指专利技术（含国防专利）、计算机软件著作权、集成电路布图设计专有权、植物新品种权、生物医药新品种，以及科技部、财政部、税务总局确定的其他技术成果。</a:t>
            </a:r>
            <a:endParaRPr lang="zh-CN" altLang="en-US"/>
          </a:p>
        </p:txBody>
      </p:sp>
      <p:sp>
        <p:nvSpPr>
          <p:cNvPr id="19" name="文本框 18"/>
          <p:cNvSpPr txBox="1"/>
          <p:nvPr/>
        </p:nvSpPr>
        <p:spPr>
          <a:xfrm>
            <a:off x="2123440" y="3028950"/>
            <a:ext cx="4874895" cy="645160"/>
          </a:xfrm>
          <a:prstGeom prst="rect">
            <a:avLst/>
          </a:prstGeom>
          <a:noFill/>
        </p:spPr>
        <p:txBody>
          <a:bodyPr wrap="square" rtlCol="0">
            <a:spAutoFit/>
          </a:bodyPr>
          <a:p>
            <a:pPr algn="just"/>
            <a:r>
              <a:rPr lang="zh-CN" altLang="en-US" sz="1200" b="1">
                <a:latin typeface="微软雅黑" panose="020B0503020204020204" pitchFamily="34" charset="-122"/>
                <a:ea typeface="微软雅黑" panose="020B0503020204020204" pitchFamily="34" charset="-122"/>
              </a:rPr>
              <a:t>科技成果转化是指非营利性科研机构和高校向他人</a:t>
            </a:r>
            <a:r>
              <a:rPr lang="zh-CN" altLang="en-US" sz="1200" b="1">
                <a:solidFill>
                  <a:srgbClr val="0000FF"/>
                </a:solidFill>
                <a:latin typeface="微软雅黑" panose="020B0503020204020204" pitchFamily="34" charset="-122"/>
                <a:ea typeface="微软雅黑" panose="020B0503020204020204" pitchFamily="34" charset="-122"/>
              </a:rPr>
              <a:t>转让</a:t>
            </a:r>
            <a:r>
              <a:rPr lang="zh-CN" altLang="en-US" sz="1200" b="1">
                <a:latin typeface="微软雅黑" panose="020B0503020204020204" pitchFamily="34" charset="-122"/>
                <a:ea typeface="微软雅黑" panose="020B0503020204020204" pitchFamily="34" charset="-122"/>
              </a:rPr>
              <a:t>科技成果或者</a:t>
            </a:r>
            <a:r>
              <a:rPr lang="zh-CN" altLang="en-US" sz="1200" b="1">
                <a:solidFill>
                  <a:srgbClr val="0000FF"/>
                </a:solidFill>
                <a:latin typeface="微软雅黑" panose="020B0503020204020204" pitchFamily="34" charset="-122"/>
                <a:ea typeface="微软雅黑" panose="020B0503020204020204" pitchFamily="34" charset="-122"/>
              </a:rPr>
              <a:t>许可</a:t>
            </a:r>
            <a:r>
              <a:rPr lang="zh-CN" altLang="en-US" sz="1200" b="1">
                <a:latin typeface="微软雅黑" panose="020B0503020204020204" pitchFamily="34" charset="-122"/>
                <a:ea typeface="微软雅黑" panose="020B0503020204020204" pitchFamily="34" charset="-122"/>
              </a:rPr>
              <a:t>他人使用科技成果。现金奖励是指非营利性科研机构和高校在取得科技成果转化收入</a:t>
            </a:r>
            <a:r>
              <a:rPr lang="zh-CN" altLang="en-US" sz="1200" b="1">
                <a:solidFill>
                  <a:srgbClr val="0000FF"/>
                </a:solidFill>
                <a:latin typeface="微软雅黑" panose="020B0503020204020204" pitchFamily="34" charset="-122"/>
                <a:ea typeface="微软雅黑" panose="020B0503020204020204" pitchFamily="34" charset="-122"/>
              </a:rPr>
              <a:t>三年（36个月）</a:t>
            </a:r>
            <a:r>
              <a:rPr lang="zh-CN" altLang="en-US" sz="1200" b="1">
                <a:latin typeface="微软雅黑" panose="020B0503020204020204" pitchFamily="34" charset="-122"/>
                <a:ea typeface="微软雅黑" panose="020B0503020204020204" pitchFamily="34" charset="-122"/>
              </a:rPr>
              <a:t>内奖励给科技人员的现金。</a:t>
            </a:r>
            <a:endParaRPr lang="zh-CN" altLang="en-US"/>
          </a:p>
        </p:txBody>
      </p:sp>
      <p:sp>
        <p:nvSpPr>
          <p:cNvPr id="20" name="文本框 19"/>
          <p:cNvSpPr txBox="1"/>
          <p:nvPr/>
        </p:nvSpPr>
        <p:spPr>
          <a:xfrm>
            <a:off x="2123440" y="3887470"/>
            <a:ext cx="4876165" cy="460375"/>
          </a:xfrm>
          <a:prstGeom prst="rect">
            <a:avLst/>
          </a:prstGeom>
          <a:noFill/>
        </p:spPr>
        <p:txBody>
          <a:bodyPr wrap="square" rtlCol="0">
            <a:spAutoFit/>
          </a:bodyPr>
          <a:p>
            <a:pPr algn="just"/>
            <a:r>
              <a:rPr lang="zh-CN" altLang="en-US" sz="1200" b="1">
                <a:latin typeface="微软雅黑" panose="020B0503020204020204" pitchFamily="34" charset="-122"/>
                <a:ea typeface="微软雅黑" panose="020B0503020204020204" pitchFamily="34" charset="-122"/>
              </a:rPr>
              <a:t>应当</a:t>
            </a:r>
            <a:r>
              <a:rPr lang="zh-CN" altLang="en-US" sz="1200" b="1">
                <a:solidFill>
                  <a:srgbClr val="0000FF"/>
                </a:solidFill>
                <a:latin typeface="微软雅黑" panose="020B0503020204020204" pitchFamily="34" charset="-122"/>
                <a:ea typeface="微软雅黑" panose="020B0503020204020204" pitchFamily="34" charset="-122"/>
              </a:rPr>
              <a:t>签订技术合同</a:t>
            </a:r>
            <a:r>
              <a:rPr lang="zh-CN" altLang="en-US" sz="1200" b="1">
                <a:latin typeface="微软雅黑" panose="020B0503020204020204" pitchFamily="34" charset="-122"/>
                <a:ea typeface="微软雅黑" panose="020B0503020204020204" pitchFamily="34" charset="-122"/>
              </a:rPr>
              <a:t>，并根据《技术合同认定登记管理办法》，在技术合同登记机构进行审核登记，并取得技术合同认定登记证明。</a:t>
            </a:r>
            <a:endParaRPr lang="zh-CN" altLang="en-US" sz="1200" b="1">
              <a:latin typeface="微软雅黑" panose="020B0503020204020204" pitchFamily="34" charset="-122"/>
              <a:ea typeface="微软雅黑" panose="020B0503020204020204" pitchFamily="34" charset="-122"/>
            </a:endParaRPr>
          </a:p>
        </p:txBody>
      </p:sp>
    </p:spTree>
  </p:cSld>
  <p:clrMapOvr>
    <a:masterClrMapping/>
  </p:clrMapOvr>
  <p:transition spd="slow" advTm="0">
    <p:cove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标题 24"/>
          <p:cNvSpPr>
            <a:spLocks noGrp="1"/>
          </p:cNvSpPr>
          <p:nvPr>
            <p:ph type="title"/>
          </p:nvPr>
        </p:nvSpPr>
        <p:spPr>
          <a:xfrm>
            <a:off x="552988" y="178232"/>
            <a:ext cx="7948102" cy="455204"/>
          </a:xfrm>
        </p:spPr>
        <p:txBody>
          <a:bodyPr>
            <a:normAutofit fontScale="90000"/>
          </a:bodyPr>
          <a:lstStyle/>
          <a:p>
            <a:pPr algn="l"/>
            <a:r>
              <a:rPr lang="en-US" altLang="zh-CN" dirty="0" smtClean="0"/>
              <a:t>4.</a:t>
            </a:r>
            <a:r>
              <a:rPr lang="zh-CN" altLang="en-US" dirty="0" smtClean="0"/>
              <a:t>科技人员取得科技成果转化现金奖励减半</a:t>
            </a:r>
            <a:r>
              <a:rPr lang="zh-CN" altLang="en-US" dirty="0" smtClean="0"/>
              <a:t>计算</a:t>
            </a:r>
            <a:endParaRPr lang="zh-CN" altLang="en-US" dirty="0"/>
          </a:p>
        </p:txBody>
      </p:sp>
      <p:sp>
        <p:nvSpPr>
          <p:cNvPr id="24" name="内容占位符 2"/>
          <p:cNvSpPr>
            <a:spLocks noGrp="1" noChangeArrowheads="1"/>
          </p:cNvSpPr>
          <p:nvPr>
            <p:ph sz="half" idx="2"/>
          </p:nvPr>
        </p:nvSpPr>
        <p:spPr>
          <a:xfrm>
            <a:off x="500034" y="928676"/>
            <a:ext cx="8044601" cy="4052437"/>
          </a:xfrm>
        </p:spPr>
        <p:txBody>
          <a:bodyPr>
            <a:normAutofit/>
          </a:bodyPr>
          <a:lstStyle/>
          <a:p>
            <a:r>
              <a:rPr lang="zh-CN" altLang="en-US" sz="1400" u="sng" dirty="0" smtClean="0"/>
              <a:t>办理</a:t>
            </a:r>
            <a:r>
              <a:rPr lang="zh-CN" altLang="en-US" sz="1400" u="sng" dirty="0" smtClean="0"/>
              <a:t>方式</a:t>
            </a:r>
            <a:endParaRPr lang="zh-CN" altLang="en-US" sz="1400" u="sng" dirty="0" smtClean="0"/>
          </a:p>
          <a:p>
            <a:r>
              <a:rPr lang="zh-CN" altLang="en-US" sz="1400" dirty="0" smtClean="0"/>
              <a:t>非营利性科研机构、高校和转制科研院所向科技人员发放现金奖励时，应按个人所得税法规定代扣代缴个人所得税，并按规定向税务机关履行备案手续。</a:t>
            </a:r>
            <a:endParaRPr lang="zh-CN" altLang="en-US" sz="1400" dirty="0" smtClean="0"/>
          </a:p>
          <a:p>
            <a:r>
              <a:rPr lang="zh-CN" altLang="en-US" sz="1400" b="0" dirty="0" smtClean="0"/>
              <a:t>非营利性科研机构和高校应健全财务核算，依法代扣代缴个人所得税。要健全其科技成果转化的资金核算，</a:t>
            </a:r>
            <a:r>
              <a:rPr lang="zh-CN" altLang="en-US" sz="1400" b="0" dirty="0" smtClean="0">
                <a:solidFill>
                  <a:srgbClr val="0000FF"/>
                </a:solidFill>
              </a:rPr>
              <a:t>不得将正常工资、奖金等收入列入科技人员职务科技成果转化现金奖励享受税收优惠</a:t>
            </a:r>
            <a:r>
              <a:rPr lang="zh-CN" altLang="en-US" sz="1400" b="0" dirty="0" smtClean="0"/>
              <a:t>。在向科技人员发放现金奖励时，非营利性科研机构和高校应按个人所得税法规定代扣代缴个人所得税，并按规定向税务机关履行备案手续。</a:t>
            </a:r>
            <a:endParaRPr lang="zh-CN" altLang="en-US" sz="1400" b="0" dirty="0" smtClean="0"/>
          </a:p>
          <a:p>
            <a:endParaRPr lang="zh-CN" altLang="en-US" sz="1400" b="0" dirty="0" smtClean="0">
              <a:latin typeface="仿宋_GB2312" panose="02010609030101010101" pitchFamily="49" charset="-122"/>
              <a:ea typeface="仿宋_GB2312" panose="02010609030101010101" pitchFamily="49" charset="-122"/>
            </a:endParaRPr>
          </a:p>
          <a:p>
            <a:pPr>
              <a:lnSpc>
                <a:spcPct val="150000"/>
              </a:lnSpc>
              <a:buClr>
                <a:srgbClr val="FF0000"/>
              </a:buClr>
              <a:buFont typeface="Wingdings" panose="05000000000000000000" pitchFamily="2" charset="2"/>
              <a:buChar char="Ø"/>
            </a:pPr>
            <a:endParaRPr lang="zh-CN" altLang="en-US" sz="1400" b="1" dirty="0" smtClean="0">
              <a:latin typeface="宋体" panose="02010600030101010101" pitchFamily="2" charset="-122"/>
            </a:endParaRPr>
          </a:p>
        </p:txBody>
      </p:sp>
      <p:pic>
        <p:nvPicPr>
          <p:cNvPr id="10" name="图片 9" descr="9171865865049174021"/>
          <p:cNvPicPr>
            <a:picLocks noChangeAspect="1"/>
          </p:cNvPicPr>
          <p:nvPr/>
        </p:nvPicPr>
        <p:blipFill>
          <a:blip r:embed="rId1">
            <a:clrChange>
              <a:clrFrom>
                <a:srgbClr val="FFFFFF">
                  <a:alpha val="100000"/>
                </a:srgbClr>
              </a:clrFrom>
              <a:clrTo>
                <a:srgbClr val="FFFFFF">
                  <a:alpha val="100000"/>
                  <a:alpha val="0"/>
                </a:srgbClr>
              </a:clrTo>
            </a:clrChange>
          </a:blip>
          <a:stretch>
            <a:fillRect/>
          </a:stretch>
        </p:blipFill>
        <p:spPr>
          <a:xfrm>
            <a:off x="7308215" y="123190"/>
            <a:ext cx="1691005" cy="431165"/>
          </a:xfrm>
          <a:prstGeom prst="rect">
            <a:avLst/>
          </a:prstGeom>
        </p:spPr>
      </p:pic>
    </p:spTree>
  </p:cSld>
  <p:clrMapOvr>
    <a:masterClrMapping/>
  </p:clrMapOvr>
  <p:transition spd="slow" advTm="0">
    <p:cove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标题 24"/>
          <p:cNvSpPr>
            <a:spLocks noGrp="1"/>
          </p:cNvSpPr>
          <p:nvPr>
            <p:ph type="title"/>
          </p:nvPr>
        </p:nvSpPr>
        <p:spPr>
          <a:xfrm>
            <a:off x="552988" y="178232"/>
            <a:ext cx="7948102" cy="455204"/>
          </a:xfrm>
        </p:spPr>
        <p:txBody>
          <a:bodyPr>
            <a:normAutofit fontScale="90000"/>
          </a:bodyPr>
          <a:lstStyle/>
          <a:p>
            <a:pPr algn="l"/>
            <a:r>
              <a:rPr lang="en-US" altLang="zh-CN" dirty="0" smtClean="0"/>
              <a:t>4.</a:t>
            </a:r>
            <a:r>
              <a:rPr lang="zh-CN" altLang="en-US" dirty="0" smtClean="0"/>
              <a:t>科技人员取得科技成果转化现金奖励减半</a:t>
            </a:r>
            <a:r>
              <a:rPr lang="zh-CN" altLang="en-US" dirty="0" smtClean="0"/>
              <a:t>计算</a:t>
            </a:r>
            <a:endParaRPr lang="zh-CN" altLang="en-US" dirty="0"/>
          </a:p>
        </p:txBody>
      </p:sp>
      <p:sp>
        <p:nvSpPr>
          <p:cNvPr id="24" name="内容占位符 2"/>
          <p:cNvSpPr>
            <a:spLocks noGrp="1" noChangeArrowheads="1"/>
          </p:cNvSpPr>
          <p:nvPr>
            <p:ph sz="half" idx="2"/>
          </p:nvPr>
        </p:nvSpPr>
        <p:spPr>
          <a:xfrm>
            <a:off x="500034" y="928676"/>
            <a:ext cx="8044601" cy="4052437"/>
          </a:xfrm>
        </p:spPr>
        <p:txBody>
          <a:bodyPr>
            <a:normAutofit/>
          </a:bodyPr>
          <a:lstStyle/>
          <a:p>
            <a:pPr lvl="1" indent="-342900"/>
            <a:r>
              <a:rPr lang="zh-CN" altLang="en-US" sz="1800" u="sng" dirty="0" smtClean="0">
                <a:solidFill>
                  <a:schemeClr val="accent1">
                    <a:lumMod val="75000"/>
                  </a:schemeClr>
                </a:solidFill>
              </a:rPr>
              <a:t>办理备案</a:t>
            </a:r>
            <a:endParaRPr lang="zh-CN" altLang="en-US" sz="1800" u="sng" dirty="0" smtClean="0">
              <a:solidFill>
                <a:schemeClr val="accent1">
                  <a:lumMod val="75000"/>
                </a:schemeClr>
              </a:solidFill>
            </a:endParaRPr>
          </a:p>
          <a:p>
            <a:pPr algn="just"/>
            <a:r>
              <a:rPr lang="zh-CN" altLang="en-US" sz="1600" b="0" dirty="0" smtClean="0"/>
              <a:t>非营利性科研机构和高校向科技人员发放职务科技成果转化现金奖励（以下简称“现金奖励”），应于发放之日的</a:t>
            </a:r>
            <a:r>
              <a:rPr lang="zh-CN" altLang="en-US" sz="1600" b="0" dirty="0" smtClean="0">
                <a:solidFill>
                  <a:srgbClr val="0000FF"/>
                </a:solidFill>
              </a:rPr>
              <a:t>次月</a:t>
            </a:r>
            <a:r>
              <a:rPr lang="en-US" altLang="zh-CN" sz="1600" b="0" dirty="0" smtClean="0">
                <a:solidFill>
                  <a:srgbClr val="0000FF"/>
                </a:solidFill>
              </a:rPr>
              <a:t>15</a:t>
            </a:r>
            <a:r>
              <a:rPr lang="zh-CN" altLang="en-US" sz="1600" b="0" dirty="0" smtClean="0">
                <a:solidFill>
                  <a:srgbClr val="0000FF"/>
                </a:solidFill>
              </a:rPr>
              <a:t>日内</a:t>
            </a:r>
            <a:r>
              <a:rPr lang="zh-CN" altLang="en-US" sz="1600" b="0" dirty="0" smtClean="0"/>
              <a:t>，向主管税务机关报送</a:t>
            </a:r>
            <a:r>
              <a:rPr lang="en-US" altLang="zh-CN" sz="1600" b="0" dirty="0" smtClean="0"/>
              <a:t>《</a:t>
            </a:r>
            <a:r>
              <a:rPr lang="zh-CN" altLang="en-US" sz="1600" b="0" dirty="0" smtClean="0"/>
              <a:t>科技人员取得职务科技成果转化现金奖励个人所得税备案表</a:t>
            </a:r>
            <a:r>
              <a:rPr lang="en-US" altLang="zh-CN" sz="1600" b="0" dirty="0" smtClean="0"/>
              <a:t>》</a:t>
            </a:r>
            <a:r>
              <a:rPr lang="zh-CN" altLang="en-US" sz="1600" b="0" dirty="0" smtClean="0"/>
              <a:t>。单位资质材料（</a:t>
            </a:r>
            <a:r>
              <a:rPr lang="en-US" altLang="zh-CN" sz="1600" b="0" dirty="0" smtClean="0"/>
              <a:t>《</a:t>
            </a:r>
            <a:r>
              <a:rPr lang="zh-CN" altLang="en-US" sz="1600" b="0" dirty="0" smtClean="0"/>
              <a:t>事业单位法人证书</a:t>
            </a:r>
            <a:r>
              <a:rPr lang="en-US" altLang="zh-CN" sz="1600" b="0" dirty="0" smtClean="0"/>
              <a:t>》《</a:t>
            </a:r>
            <a:r>
              <a:rPr lang="zh-CN" altLang="en-US" sz="1600" b="0" dirty="0" smtClean="0"/>
              <a:t>民办学校办学许可证</a:t>
            </a:r>
            <a:r>
              <a:rPr lang="en-US" altLang="zh-CN" sz="1600" b="0" dirty="0" smtClean="0"/>
              <a:t>》《</a:t>
            </a:r>
            <a:r>
              <a:rPr lang="zh-CN" altLang="en-US" sz="1600" b="0" dirty="0" smtClean="0"/>
              <a:t>民办非企业单位登记证书</a:t>
            </a:r>
            <a:r>
              <a:rPr lang="en-US" altLang="zh-CN" sz="1600" b="0" dirty="0" smtClean="0"/>
              <a:t>》</a:t>
            </a:r>
            <a:r>
              <a:rPr lang="zh-CN" altLang="en-US" sz="1600" b="0" dirty="0" smtClean="0"/>
              <a:t>等）、科技成果转化技术合同、科技人员现金奖励公示材料、现金奖励公示结果文件等相关资料自行留存备查</a:t>
            </a:r>
            <a:r>
              <a:rPr lang="zh-CN" altLang="en-US" sz="1600" b="0" dirty="0" smtClean="0"/>
              <a:t>。</a:t>
            </a:r>
            <a:endParaRPr lang="zh-CN" altLang="en-US" sz="1600" b="0" dirty="0" smtClean="0"/>
          </a:p>
          <a:p>
            <a:endParaRPr lang="zh-CN" altLang="en-US" sz="1400" b="0" dirty="0" smtClean="0">
              <a:latin typeface="仿宋_GB2312" panose="02010609030101010101" pitchFamily="49" charset="-122"/>
              <a:ea typeface="仿宋_GB2312" panose="02010609030101010101" pitchFamily="49" charset="-122"/>
            </a:endParaRPr>
          </a:p>
          <a:p>
            <a:pPr>
              <a:lnSpc>
                <a:spcPct val="150000"/>
              </a:lnSpc>
              <a:buClr>
                <a:srgbClr val="FF0000"/>
              </a:buClr>
              <a:buFont typeface="Wingdings" panose="05000000000000000000" pitchFamily="2" charset="2"/>
              <a:buChar char="Ø"/>
            </a:pPr>
            <a:endParaRPr lang="zh-CN" altLang="en-US" sz="1400" b="1" dirty="0" smtClean="0">
              <a:latin typeface="宋体" panose="02010600030101010101" pitchFamily="2" charset="-122"/>
            </a:endParaRPr>
          </a:p>
        </p:txBody>
      </p:sp>
      <p:pic>
        <p:nvPicPr>
          <p:cNvPr id="10" name="图片 9" descr="9171865865049174021"/>
          <p:cNvPicPr>
            <a:picLocks noChangeAspect="1"/>
          </p:cNvPicPr>
          <p:nvPr/>
        </p:nvPicPr>
        <p:blipFill>
          <a:blip r:embed="rId1">
            <a:clrChange>
              <a:clrFrom>
                <a:srgbClr val="FFFFFF">
                  <a:alpha val="100000"/>
                </a:srgbClr>
              </a:clrFrom>
              <a:clrTo>
                <a:srgbClr val="FFFFFF">
                  <a:alpha val="100000"/>
                  <a:alpha val="0"/>
                </a:srgbClr>
              </a:clrTo>
            </a:clrChange>
          </a:blip>
          <a:stretch>
            <a:fillRect/>
          </a:stretch>
        </p:blipFill>
        <p:spPr>
          <a:xfrm>
            <a:off x="7308215" y="123190"/>
            <a:ext cx="1691005" cy="431165"/>
          </a:xfrm>
          <a:prstGeom prst="rect">
            <a:avLst/>
          </a:prstGeom>
        </p:spPr>
      </p:pic>
    </p:spTree>
  </p:cSld>
  <p:clrMapOvr>
    <a:masterClrMapping/>
  </p:clrMapOvr>
  <p:transition spd="slow" advTm="0">
    <p:cove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标题 24"/>
          <p:cNvSpPr>
            <a:spLocks noGrp="1"/>
          </p:cNvSpPr>
          <p:nvPr>
            <p:ph type="title"/>
          </p:nvPr>
        </p:nvSpPr>
        <p:spPr>
          <a:xfrm>
            <a:off x="552988" y="178232"/>
            <a:ext cx="7948102" cy="455204"/>
          </a:xfrm>
        </p:spPr>
        <p:txBody>
          <a:bodyPr>
            <a:normAutofit fontScale="90000"/>
          </a:bodyPr>
          <a:lstStyle/>
          <a:p>
            <a:pPr algn="l"/>
            <a:r>
              <a:rPr lang="en-US" altLang="zh-CN" dirty="0" smtClean="0"/>
              <a:t>4.</a:t>
            </a:r>
            <a:r>
              <a:rPr lang="zh-CN" altLang="en-US" dirty="0" smtClean="0"/>
              <a:t>科技人员取得科技成果转化现金奖励减半</a:t>
            </a:r>
            <a:r>
              <a:rPr lang="zh-CN" altLang="en-US" dirty="0" smtClean="0"/>
              <a:t>计算</a:t>
            </a:r>
            <a:endParaRPr lang="zh-CN" altLang="en-US" dirty="0"/>
          </a:p>
        </p:txBody>
      </p:sp>
      <p:sp>
        <p:nvSpPr>
          <p:cNvPr id="24" name="内容占位符 2"/>
          <p:cNvSpPr>
            <a:spLocks noGrp="1" noChangeArrowheads="1"/>
          </p:cNvSpPr>
          <p:nvPr>
            <p:ph sz="half" idx="2"/>
          </p:nvPr>
        </p:nvSpPr>
        <p:spPr>
          <a:xfrm>
            <a:off x="500034" y="928676"/>
            <a:ext cx="8044601" cy="4052437"/>
          </a:xfrm>
        </p:spPr>
        <p:txBody>
          <a:bodyPr>
            <a:normAutofit/>
          </a:bodyPr>
          <a:lstStyle/>
          <a:p>
            <a:pPr lvl="1" indent="-342900"/>
            <a:r>
              <a:rPr lang="zh-CN" altLang="en-US" sz="1800" dirty="0" smtClean="0">
                <a:solidFill>
                  <a:schemeClr val="accent1">
                    <a:lumMod val="75000"/>
                  </a:schemeClr>
                </a:solidFill>
              </a:rPr>
              <a:t>申报表填写</a:t>
            </a:r>
            <a:endParaRPr lang="zh-CN" altLang="en-US" sz="1800" dirty="0" smtClean="0">
              <a:solidFill>
                <a:schemeClr val="accent1">
                  <a:lumMod val="75000"/>
                </a:schemeClr>
              </a:solidFill>
            </a:endParaRPr>
          </a:p>
          <a:p>
            <a:r>
              <a:rPr lang="zh-CN" altLang="en-US" sz="1600" b="0" dirty="0" smtClean="0"/>
              <a:t>非营利性科研机构和高校向科技人员发放现金奖励，在填报</a:t>
            </a:r>
            <a:r>
              <a:rPr lang="en-US" altLang="zh-CN" sz="1600" b="0" dirty="0" smtClean="0"/>
              <a:t>《</a:t>
            </a:r>
            <a:r>
              <a:rPr lang="zh-CN" altLang="en-US" sz="1600" b="0" dirty="0" smtClean="0"/>
              <a:t>个人所得税扣缴申报表</a:t>
            </a:r>
            <a:r>
              <a:rPr lang="en-US" altLang="zh-CN" sz="1600" b="0" dirty="0" smtClean="0"/>
              <a:t>》</a:t>
            </a:r>
            <a:r>
              <a:rPr lang="zh-CN" altLang="en-US" sz="1600" b="0" dirty="0" smtClean="0"/>
              <a:t>时，应将当期现金奖励收入金额与当月工资、薪金合并，全额计入“收入”列，同时</a:t>
            </a:r>
            <a:r>
              <a:rPr lang="zh-CN" altLang="en-US" sz="1600" b="0" dirty="0" smtClean="0">
                <a:solidFill>
                  <a:srgbClr val="0000FF"/>
                </a:solidFill>
              </a:rPr>
              <a:t>将现金奖励的</a:t>
            </a:r>
            <a:r>
              <a:rPr lang="en-US" altLang="zh-CN" sz="1600" b="0" dirty="0" smtClean="0">
                <a:solidFill>
                  <a:srgbClr val="0000FF"/>
                </a:solidFill>
              </a:rPr>
              <a:t>50%</a:t>
            </a:r>
            <a:r>
              <a:rPr lang="zh-CN" altLang="en-US" sz="1600" b="0" dirty="0" smtClean="0">
                <a:solidFill>
                  <a:srgbClr val="0000FF"/>
                </a:solidFill>
              </a:rPr>
              <a:t>填至</a:t>
            </a:r>
            <a:r>
              <a:rPr lang="en-US" altLang="zh-CN" sz="1600" b="0" dirty="0" smtClean="0">
                <a:solidFill>
                  <a:srgbClr val="0000FF"/>
                </a:solidFill>
              </a:rPr>
              <a:t>《</a:t>
            </a:r>
            <a:r>
              <a:rPr lang="zh-CN" altLang="en-US" sz="1600" b="0" dirty="0" smtClean="0">
                <a:solidFill>
                  <a:srgbClr val="0000FF"/>
                </a:solidFill>
              </a:rPr>
              <a:t>个人所得税扣缴申报表</a:t>
            </a:r>
            <a:r>
              <a:rPr lang="en-US" altLang="zh-CN" sz="1600" b="0" dirty="0" smtClean="0">
                <a:solidFill>
                  <a:srgbClr val="0000FF"/>
                </a:solidFill>
              </a:rPr>
              <a:t>》“</a:t>
            </a:r>
            <a:r>
              <a:rPr lang="zh-CN" altLang="en-US" sz="1600" b="0" dirty="0" smtClean="0">
                <a:solidFill>
                  <a:srgbClr val="0000FF"/>
                </a:solidFill>
              </a:rPr>
              <a:t>免税收入”列</a:t>
            </a:r>
            <a:r>
              <a:rPr lang="zh-CN" altLang="en-US" sz="1600" b="0" dirty="0" smtClean="0"/>
              <a:t>，并在备注栏注明“科技人员现金奖励免税部分”字样，据此以“收入”减除“免税收入”以及相关扣除后的余额计算缴纳个人所得税。</a:t>
            </a:r>
            <a:endParaRPr lang="zh-CN" altLang="en-US" sz="1600" b="0" dirty="0" smtClean="0"/>
          </a:p>
          <a:p>
            <a:endParaRPr lang="zh-CN" altLang="en-US" sz="1400" b="0" dirty="0" smtClean="0">
              <a:latin typeface="仿宋_GB2312" panose="02010609030101010101" pitchFamily="49" charset="-122"/>
              <a:ea typeface="仿宋_GB2312" panose="02010609030101010101" pitchFamily="49" charset="-122"/>
            </a:endParaRPr>
          </a:p>
          <a:p>
            <a:pPr>
              <a:lnSpc>
                <a:spcPct val="150000"/>
              </a:lnSpc>
              <a:buClr>
                <a:srgbClr val="FF0000"/>
              </a:buClr>
              <a:buFont typeface="Wingdings" panose="05000000000000000000" pitchFamily="2" charset="2"/>
              <a:buChar char="Ø"/>
            </a:pPr>
            <a:endParaRPr lang="zh-CN" altLang="en-US" sz="1400" b="1" dirty="0" smtClean="0">
              <a:latin typeface="宋体" panose="02010600030101010101" pitchFamily="2" charset="-122"/>
            </a:endParaRPr>
          </a:p>
        </p:txBody>
      </p:sp>
      <p:pic>
        <p:nvPicPr>
          <p:cNvPr id="10" name="图片 9" descr="9171865865049174021"/>
          <p:cNvPicPr>
            <a:picLocks noChangeAspect="1"/>
          </p:cNvPicPr>
          <p:nvPr/>
        </p:nvPicPr>
        <p:blipFill>
          <a:blip r:embed="rId1">
            <a:clrChange>
              <a:clrFrom>
                <a:srgbClr val="FFFFFF">
                  <a:alpha val="100000"/>
                </a:srgbClr>
              </a:clrFrom>
              <a:clrTo>
                <a:srgbClr val="FFFFFF">
                  <a:alpha val="100000"/>
                  <a:alpha val="0"/>
                </a:srgbClr>
              </a:clrTo>
            </a:clrChange>
          </a:blip>
          <a:stretch>
            <a:fillRect/>
          </a:stretch>
        </p:blipFill>
        <p:spPr>
          <a:xfrm>
            <a:off x="7308215" y="123190"/>
            <a:ext cx="1691005" cy="431165"/>
          </a:xfrm>
          <a:prstGeom prst="rect">
            <a:avLst/>
          </a:prstGeom>
        </p:spPr>
      </p:pic>
    </p:spTree>
  </p:cSld>
  <p:clrMapOvr>
    <a:masterClrMapping/>
  </p:clrMapOvr>
  <p:transition spd="slow" advTm="0">
    <p:cove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灯片编号占位符 5"/>
          <p:cNvSpPr txBox="1"/>
          <p:nvPr>
            <p:custDataLst>
              <p:tags r:id="rId1"/>
            </p:custDataLst>
          </p:nvPr>
        </p:nvSpPr>
        <p:spPr bwMode="auto">
          <a:xfrm>
            <a:off x="6457950" y="4767263"/>
            <a:ext cx="2057400" cy="273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等线" panose="02010600030101010101"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等线" panose="02010600030101010101"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等线" panose="02010600030101010101"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等线" panose="02010600030101010101"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等线" panose="02010600030101010101"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等线" panose="02010600030101010101"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等线" panose="02010600030101010101"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等线" panose="02010600030101010101"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等线" panose="02010600030101010101" charset="-122"/>
              </a:defRPr>
            </a:lvl9pPr>
          </a:lstStyle>
          <a:p>
            <a:pPr eaLnBrk="1" hangingPunct="1">
              <a:lnSpc>
                <a:spcPct val="100000"/>
              </a:lnSpc>
              <a:spcBef>
                <a:spcPct val="0"/>
              </a:spcBef>
              <a:buFontTx/>
              <a:buNone/>
            </a:pPr>
            <a:fld id="{2F02A437-B728-4CA0-8C98-57E866D85D8B}" type="slidenum">
              <a:rPr lang="zh-CN" altLang="en-US" sz="1400">
                <a:ea typeface="微软雅黑" panose="020B0503020204020204" pitchFamily="34" charset="-122"/>
              </a:rPr>
            </a:fld>
            <a:endParaRPr lang="zh-CN" altLang="en-US" sz="1800" dirty="0">
              <a:latin typeface="Arial" panose="020B0604020202020204" pitchFamily="34" charset="0"/>
              <a:ea typeface="微软雅黑" panose="020B0503020204020204" pitchFamily="34" charset="-122"/>
            </a:endParaRPr>
          </a:p>
        </p:txBody>
      </p:sp>
      <p:sp>
        <p:nvSpPr>
          <p:cNvPr id="20" name="椭圆 1"/>
          <p:cNvSpPr>
            <a:spLocks noChangeArrowheads="1"/>
          </p:cNvSpPr>
          <p:nvPr>
            <p:custDataLst>
              <p:tags r:id="rId2"/>
            </p:custDataLst>
          </p:nvPr>
        </p:nvSpPr>
        <p:spPr bwMode="auto">
          <a:xfrm>
            <a:off x="2830116" y="829866"/>
            <a:ext cx="3483769" cy="3483769"/>
          </a:xfrm>
          <a:prstGeom prst="ellipse">
            <a:avLst/>
          </a:prstGeom>
          <a:solidFill>
            <a:schemeClr val="accent1">
              <a:lumMod val="75000"/>
            </a:schemeClr>
          </a:solidFill>
          <a:ln w="9525">
            <a:noFill/>
            <a:round/>
          </a:ln>
        </p:spPr>
        <p:txBody>
          <a:bodyPr lIns="68580" tIns="34290" rIns="68580" bIns="34290" anchor="ctr"/>
          <a:lstStyle/>
          <a:p>
            <a:pPr algn="ctr">
              <a:defRPr/>
            </a:pPr>
            <a:endParaRPr lang="zh-CN" altLang="zh-CN" sz="14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 name="椭圆 10"/>
          <p:cNvSpPr>
            <a:spLocks noChangeArrowheads="1"/>
          </p:cNvSpPr>
          <p:nvPr>
            <p:custDataLst>
              <p:tags r:id="rId3"/>
            </p:custDataLst>
          </p:nvPr>
        </p:nvSpPr>
        <p:spPr bwMode="auto">
          <a:xfrm>
            <a:off x="2780110" y="779860"/>
            <a:ext cx="3583781" cy="3583781"/>
          </a:xfrm>
          <a:prstGeom prst="ellipse">
            <a:avLst/>
          </a:prstGeom>
          <a:noFill/>
          <a:ln w="25400">
            <a:solidFill>
              <a:srgbClr val="005A9C"/>
            </a:solidFill>
            <a:prstDash val="lgDash"/>
            <a:round/>
          </a:ln>
        </p:spPr>
        <p:txBody>
          <a:bodyPr lIns="68580" tIns="34290" rIns="68580" bIns="34290" anchor="ctr"/>
          <a:lstStyle/>
          <a:p>
            <a:pPr algn="ctr">
              <a:defRPr/>
            </a:pPr>
            <a:endParaRPr lang="zh-CN" altLang="zh-CN" sz="14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2" name="文本框 11"/>
          <p:cNvSpPr>
            <a:spLocks noChangeArrowheads="1"/>
          </p:cNvSpPr>
          <p:nvPr>
            <p:custDataLst>
              <p:tags r:id="rId4"/>
            </p:custDataLst>
          </p:nvPr>
        </p:nvSpPr>
        <p:spPr bwMode="auto">
          <a:xfrm>
            <a:off x="3711178" y="1737122"/>
            <a:ext cx="2003822" cy="697865"/>
          </a:xfrm>
          <a:prstGeom prst="rect">
            <a:avLst/>
          </a:prstGeom>
          <a:noFill/>
          <a:ln w="9525">
            <a:noFill/>
            <a:miter lim="800000"/>
          </a:ln>
        </p:spPr>
        <p:txBody>
          <a:bodyPr lIns="68579" tIns="34289" rIns="68579" bIns="34289">
            <a:spAutoFit/>
          </a:bodyPr>
          <a:lstStyle/>
          <a:p>
            <a:pPr>
              <a:defRPr/>
            </a:pPr>
            <a:r>
              <a:rPr lang="en-US" altLang="zh-CN" sz="41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Part 02</a:t>
            </a:r>
            <a:endParaRPr lang="zh-CN" altLang="en-US" sz="2400" dirty="0">
              <a:ea typeface="微软雅黑" panose="020B0503020204020204" pitchFamily="34" charset="-122"/>
            </a:endParaRPr>
          </a:p>
        </p:txBody>
      </p:sp>
      <p:sp>
        <p:nvSpPr>
          <p:cNvPr id="41990" name="直接连接符 12"/>
          <p:cNvSpPr>
            <a:spLocks noChangeShapeType="1"/>
          </p:cNvSpPr>
          <p:nvPr>
            <p:custDataLst>
              <p:tags r:id="rId5"/>
            </p:custDataLst>
          </p:nvPr>
        </p:nvSpPr>
        <p:spPr bwMode="auto">
          <a:xfrm>
            <a:off x="4410075" y="2433638"/>
            <a:ext cx="323850" cy="1191"/>
          </a:xfrm>
          <a:prstGeom prst="line">
            <a:avLst/>
          </a:prstGeom>
          <a:noFill/>
          <a:ln w="12700">
            <a:solidFill>
              <a:schemeClr val="bg1"/>
            </a:solidFill>
            <a:round/>
          </a:ln>
          <a:extLst>
            <a:ext uri="{909E8E84-426E-40DD-AFC4-6F175D3DCCD1}">
              <a14:hiddenFill xmlns:a14="http://schemas.microsoft.com/office/drawing/2010/main">
                <a:noFill/>
              </a14:hiddenFill>
            </a:ext>
          </a:extLst>
        </p:spPr>
        <p:txBody>
          <a:bodyPr lIns="68580" tIns="34290" rIns="68580" bIns="34290"/>
          <a:lstStyle/>
          <a:p>
            <a:endParaRPr lang="zh-CN" altLang="en-US" sz="1400" dirty="0"/>
          </a:p>
        </p:txBody>
      </p:sp>
      <p:sp>
        <p:nvSpPr>
          <p:cNvPr id="24" name="文本框 20"/>
          <p:cNvSpPr>
            <a:spLocks noChangeArrowheads="1"/>
          </p:cNvSpPr>
          <p:nvPr>
            <p:custDataLst>
              <p:tags r:id="rId6"/>
            </p:custDataLst>
          </p:nvPr>
        </p:nvSpPr>
        <p:spPr bwMode="auto">
          <a:xfrm>
            <a:off x="3500120" y="2589530"/>
            <a:ext cx="2287905" cy="1475105"/>
          </a:xfrm>
          <a:prstGeom prst="rect">
            <a:avLst/>
          </a:prstGeom>
          <a:noFill/>
          <a:ln w="9525">
            <a:noFill/>
            <a:miter lim="800000"/>
          </a:ln>
        </p:spPr>
        <p:txBody>
          <a:bodyPr wrap="square" lIns="91438" tIns="45719" rIns="91438" bIns="45719">
            <a:spAutoFit/>
          </a:bodyPr>
          <a:lstStyle/>
          <a:p>
            <a:pPr algn="ctr">
              <a:defRPr/>
            </a:pPr>
            <a:r>
              <a:rPr lang="zh-CN" altLang="en-US" sz="3000" b="1" dirty="0" smtClean="0">
                <a:solidFill>
                  <a:srgbClr val="FFFFFF"/>
                </a:solidFill>
                <a:latin typeface="微软雅黑" panose="020B0503020204020204" pitchFamily="34" charset="-122"/>
                <a:ea typeface="微软雅黑" panose="020B0503020204020204" pitchFamily="34" charset="-122"/>
              </a:rPr>
              <a:t>创业投资和天使投资</a:t>
            </a:r>
            <a:endParaRPr lang="zh-CN" altLang="en-US" sz="3000" b="1" dirty="0" smtClean="0">
              <a:solidFill>
                <a:srgbClr val="FFFFFF"/>
              </a:solidFill>
              <a:latin typeface="微软雅黑" panose="020B0503020204020204" pitchFamily="34" charset="-122"/>
              <a:ea typeface="微软雅黑" panose="020B0503020204020204" pitchFamily="34" charset="-122"/>
            </a:endParaRPr>
          </a:p>
          <a:p>
            <a:pPr algn="ctr">
              <a:defRPr/>
            </a:pPr>
            <a:endParaRPr lang="zh-CN" altLang="en-US" sz="3000" b="1" dirty="0" smtClean="0">
              <a:solidFill>
                <a:srgbClr val="FFFFFF"/>
              </a:solidFill>
              <a:latin typeface="微软雅黑" panose="020B0503020204020204" pitchFamily="34" charset="-122"/>
              <a:ea typeface="微软雅黑" panose="020B0503020204020204" pitchFamily="34" charset="-122"/>
            </a:endParaRPr>
          </a:p>
        </p:txBody>
      </p:sp>
      <p:pic>
        <p:nvPicPr>
          <p:cNvPr id="10" name="图片 9" descr="9171865865049174021"/>
          <p:cNvPicPr>
            <a:picLocks noChangeAspect="1"/>
          </p:cNvPicPr>
          <p:nvPr/>
        </p:nvPicPr>
        <p:blipFill>
          <a:blip r:embed="rId7">
            <a:clrChange>
              <a:clrFrom>
                <a:srgbClr val="FFFFFF">
                  <a:alpha val="100000"/>
                </a:srgbClr>
              </a:clrFrom>
              <a:clrTo>
                <a:srgbClr val="FFFFFF">
                  <a:alpha val="100000"/>
                  <a:alpha val="0"/>
                </a:srgbClr>
              </a:clrTo>
            </a:clrChange>
          </a:blip>
          <a:stretch>
            <a:fillRect/>
          </a:stretch>
        </p:blipFill>
        <p:spPr>
          <a:xfrm>
            <a:off x="7308215" y="123190"/>
            <a:ext cx="1691005" cy="431165"/>
          </a:xfrm>
          <a:prstGeom prst="rect">
            <a:avLst/>
          </a:prstGeom>
        </p:spPr>
      </p:pic>
    </p:spTree>
    <p:custDataLst>
      <p:tags r:id="rId8"/>
    </p:custData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51460" y="1059815"/>
            <a:ext cx="8145780" cy="2658110"/>
            <a:chOff x="868" y="2338"/>
            <a:chExt cx="12828" cy="4186"/>
          </a:xfrm>
        </p:grpSpPr>
        <p:sp>
          <p:nvSpPr>
            <p:cNvPr id="69" name="Freeform 68"/>
            <p:cNvSpPr/>
            <p:nvPr/>
          </p:nvSpPr>
          <p:spPr>
            <a:xfrm>
              <a:off x="2670" y="2344"/>
              <a:ext cx="4033" cy="4181"/>
            </a:xfrm>
            <a:custGeom>
              <a:avLst/>
              <a:gdLst>
                <a:gd name="connsiteX0" fmla="*/ 131527 w 789146"/>
                <a:gd name="connsiteY0" fmla="*/ 0 h 2110763"/>
                <a:gd name="connsiteX1" fmla="*/ 657619 w 789146"/>
                <a:gd name="connsiteY1" fmla="*/ 0 h 2110763"/>
                <a:gd name="connsiteX2" fmla="*/ 750623 w 789146"/>
                <a:gd name="connsiteY2" fmla="*/ 38524 h 2110763"/>
                <a:gd name="connsiteX3" fmla="*/ 789146 w 789146"/>
                <a:gd name="connsiteY3" fmla="*/ 131528 h 2110763"/>
                <a:gd name="connsiteX4" fmla="*/ 789146 w 789146"/>
                <a:gd name="connsiteY4" fmla="*/ 2110763 h 2110763"/>
                <a:gd name="connsiteX5" fmla="*/ 789146 w 789146"/>
                <a:gd name="connsiteY5" fmla="*/ 2110763 h 2110763"/>
                <a:gd name="connsiteX6" fmla="*/ 789146 w 789146"/>
                <a:gd name="connsiteY6" fmla="*/ 2110763 h 2110763"/>
                <a:gd name="connsiteX7" fmla="*/ 0 w 789146"/>
                <a:gd name="connsiteY7" fmla="*/ 2110763 h 2110763"/>
                <a:gd name="connsiteX8" fmla="*/ 0 w 789146"/>
                <a:gd name="connsiteY8" fmla="*/ 2110763 h 2110763"/>
                <a:gd name="connsiteX9" fmla="*/ 0 w 789146"/>
                <a:gd name="connsiteY9" fmla="*/ 2110763 h 2110763"/>
                <a:gd name="connsiteX10" fmla="*/ 0 w 789146"/>
                <a:gd name="connsiteY10" fmla="*/ 131527 h 2110763"/>
                <a:gd name="connsiteX11" fmla="*/ 38524 w 789146"/>
                <a:gd name="connsiteY11" fmla="*/ 38523 h 2110763"/>
                <a:gd name="connsiteX12" fmla="*/ 131528 w 789146"/>
                <a:gd name="connsiteY12" fmla="*/ 0 h 2110763"/>
                <a:gd name="connsiteX13" fmla="*/ 131527 w 789146"/>
                <a:gd name="connsiteY13" fmla="*/ 0 h 211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9146" h="2110763">
                  <a:moveTo>
                    <a:pt x="789146" y="351802"/>
                  </a:moveTo>
                  <a:lnTo>
                    <a:pt x="789146" y="1758961"/>
                  </a:lnTo>
                  <a:cubicBezTo>
                    <a:pt x="789146" y="1852264"/>
                    <a:pt x="783965" y="1941748"/>
                    <a:pt x="774743" y="2007723"/>
                  </a:cubicBezTo>
                  <a:cubicBezTo>
                    <a:pt x="765521" y="2073698"/>
                    <a:pt x="753013" y="2110762"/>
                    <a:pt x="739972" y="2110762"/>
                  </a:cubicBezTo>
                  <a:lnTo>
                    <a:pt x="0" y="2110762"/>
                  </a:lnTo>
                  <a:lnTo>
                    <a:pt x="0" y="2110762"/>
                  </a:lnTo>
                  <a:lnTo>
                    <a:pt x="0" y="2110762"/>
                  </a:lnTo>
                  <a:lnTo>
                    <a:pt x="0" y="1"/>
                  </a:lnTo>
                  <a:lnTo>
                    <a:pt x="0" y="1"/>
                  </a:lnTo>
                  <a:lnTo>
                    <a:pt x="0" y="1"/>
                  </a:lnTo>
                  <a:lnTo>
                    <a:pt x="739972" y="1"/>
                  </a:lnTo>
                  <a:cubicBezTo>
                    <a:pt x="753014" y="1"/>
                    <a:pt x="765522" y="37065"/>
                    <a:pt x="774743" y="103043"/>
                  </a:cubicBezTo>
                  <a:cubicBezTo>
                    <a:pt x="783965" y="169018"/>
                    <a:pt x="789146" y="258502"/>
                    <a:pt x="789146" y="351805"/>
                  </a:cubicBezTo>
                  <a:lnTo>
                    <a:pt x="789146" y="351802"/>
                  </a:lnTo>
                  <a:close/>
                </a:path>
              </a:pathLst>
            </a:custGeom>
            <a:solidFill>
              <a:schemeClr val="tx1">
                <a:lumMod val="10000"/>
                <a:lumOff val="90000"/>
                <a:alpha val="90000"/>
              </a:scheme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156446" tIns="52487" rIns="52487" bIns="52489" spcCol="903" anchor="ctr"/>
            <a:lstStyle/>
            <a:p>
              <a:pPr marL="228600" lvl="1" indent="-228600" defTabSz="977265">
                <a:lnSpc>
                  <a:spcPct val="120000"/>
                </a:lnSpc>
                <a:spcAft>
                  <a:spcPct val="15000"/>
                </a:spcAft>
                <a:buFont typeface="Arial" panose="020B0604020202020204" pitchFamily="34" charset="0"/>
                <a:buChar char="•"/>
                <a:defRPr/>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a:p>
              <a:pPr marL="228600" lvl="1" indent="-228600" defTabSz="977265">
                <a:lnSpc>
                  <a:spcPct val="120000"/>
                </a:lnSpc>
                <a:spcAft>
                  <a:spcPct val="15000"/>
                </a:spcAft>
                <a:buFont typeface="Arial" panose="020B0604020202020204" pitchFamily="34" charset="0"/>
                <a:buChar char="•"/>
                <a:defRPr/>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Freeform 45"/>
            <p:cNvSpPr/>
            <p:nvPr/>
          </p:nvSpPr>
          <p:spPr>
            <a:xfrm flipH="1">
              <a:off x="7909" y="2338"/>
              <a:ext cx="4031" cy="4187"/>
            </a:xfrm>
            <a:custGeom>
              <a:avLst/>
              <a:gdLst>
                <a:gd name="connsiteX0" fmla="*/ 131527 w 789146"/>
                <a:gd name="connsiteY0" fmla="*/ 0 h 2110763"/>
                <a:gd name="connsiteX1" fmla="*/ 657619 w 789146"/>
                <a:gd name="connsiteY1" fmla="*/ 0 h 2110763"/>
                <a:gd name="connsiteX2" fmla="*/ 750623 w 789146"/>
                <a:gd name="connsiteY2" fmla="*/ 38524 h 2110763"/>
                <a:gd name="connsiteX3" fmla="*/ 789146 w 789146"/>
                <a:gd name="connsiteY3" fmla="*/ 131528 h 2110763"/>
                <a:gd name="connsiteX4" fmla="*/ 789146 w 789146"/>
                <a:gd name="connsiteY4" fmla="*/ 2110763 h 2110763"/>
                <a:gd name="connsiteX5" fmla="*/ 789146 w 789146"/>
                <a:gd name="connsiteY5" fmla="*/ 2110763 h 2110763"/>
                <a:gd name="connsiteX6" fmla="*/ 789146 w 789146"/>
                <a:gd name="connsiteY6" fmla="*/ 2110763 h 2110763"/>
                <a:gd name="connsiteX7" fmla="*/ 0 w 789146"/>
                <a:gd name="connsiteY7" fmla="*/ 2110763 h 2110763"/>
                <a:gd name="connsiteX8" fmla="*/ 0 w 789146"/>
                <a:gd name="connsiteY8" fmla="*/ 2110763 h 2110763"/>
                <a:gd name="connsiteX9" fmla="*/ 0 w 789146"/>
                <a:gd name="connsiteY9" fmla="*/ 2110763 h 2110763"/>
                <a:gd name="connsiteX10" fmla="*/ 0 w 789146"/>
                <a:gd name="connsiteY10" fmla="*/ 131527 h 2110763"/>
                <a:gd name="connsiteX11" fmla="*/ 38524 w 789146"/>
                <a:gd name="connsiteY11" fmla="*/ 38523 h 2110763"/>
                <a:gd name="connsiteX12" fmla="*/ 131528 w 789146"/>
                <a:gd name="connsiteY12" fmla="*/ 0 h 2110763"/>
                <a:gd name="connsiteX13" fmla="*/ 131527 w 789146"/>
                <a:gd name="connsiteY13" fmla="*/ 0 h 211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9146" h="2110763">
                  <a:moveTo>
                    <a:pt x="789146" y="351802"/>
                  </a:moveTo>
                  <a:lnTo>
                    <a:pt x="789146" y="1758961"/>
                  </a:lnTo>
                  <a:cubicBezTo>
                    <a:pt x="789146" y="1852264"/>
                    <a:pt x="783965" y="1941748"/>
                    <a:pt x="774743" y="2007723"/>
                  </a:cubicBezTo>
                  <a:cubicBezTo>
                    <a:pt x="765521" y="2073698"/>
                    <a:pt x="753013" y="2110762"/>
                    <a:pt x="739972" y="2110762"/>
                  </a:cubicBezTo>
                  <a:lnTo>
                    <a:pt x="0" y="2110762"/>
                  </a:lnTo>
                  <a:lnTo>
                    <a:pt x="0" y="2110762"/>
                  </a:lnTo>
                  <a:lnTo>
                    <a:pt x="0" y="2110762"/>
                  </a:lnTo>
                  <a:lnTo>
                    <a:pt x="0" y="1"/>
                  </a:lnTo>
                  <a:lnTo>
                    <a:pt x="0" y="1"/>
                  </a:lnTo>
                  <a:lnTo>
                    <a:pt x="0" y="1"/>
                  </a:lnTo>
                  <a:lnTo>
                    <a:pt x="739972" y="1"/>
                  </a:lnTo>
                  <a:cubicBezTo>
                    <a:pt x="753014" y="1"/>
                    <a:pt x="765522" y="37065"/>
                    <a:pt x="774743" y="103043"/>
                  </a:cubicBezTo>
                  <a:cubicBezTo>
                    <a:pt x="783965" y="169018"/>
                    <a:pt x="789146" y="258502"/>
                    <a:pt x="789146" y="351805"/>
                  </a:cubicBezTo>
                  <a:lnTo>
                    <a:pt x="789146" y="351802"/>
                  </a:lnTo>
                  <a:close/>
                </a:path>
              </a:pathLst>
            </a:custGeom>
            <a:solidFill>
              <a:schemeClr val="tx1">
                <a:lumMod val="10000"/>
                <a:lumOff val="90000"/>
                <a:alpha val="90000"/>
              </a:scheme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156446" tIns="52487" rIns="52487" bIns="52489" spcCol="903" anchor="ctr"/>
            <a:lstStyle/>
            <a:p>
              <a:pPr marL="228600" lvl="1" indent="-228600" defTabSz="977265">
                <a:lnSpc>
                  <a:spcPct val="120000"/>
                </a:lnSpc>
                <a:spcAft>
                  <a:spcPct val="15000"/>
                </a:spcAft>
                <a:buFont typeface="Arial" panose="020B0604020202020204" pitchFamily="34" charset="0"/>
                <a:buChar char="•"/>
                <a:defRPr/>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a:p>
              <a:pPr marL="228600" lvl="1" indent="-228600" defTabSz="977265">
                <a:lnSpc>
                  <a:spcPct val="120000"/>
                </a:lnSpc>
                <a:spcAft>
                  <a:spcPct val="15000"/>
                </a:spcAft>
                <a:buFont typeface="Arial" panose="020B0604020202020204" pitchFamily="34" charset="0"/>
                <a:buChar char="•"/>
                <a:defRPr/>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2" name="Left-Right Arrow 61"/>
            <p:cNvSpPr/>
            <p:nvPr/>
          </p:nvSpPr>
          <p:spPr>
            <a:xfrm>
              <a:off x="6744" y="4151"/>
              <a:ext cx="1140" cy="452"/>
            </a:xfrm>
            <a:prstGeom prst="leftRightArrow">
              <a:avLst>
                <a:gd name="adj1" fmla="val 50000"/>
                <a:gd name="adj2" fmla="val 6508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5019" tIns="32510" rIns="65019" bIns="32510" anchor="ctr"/>
            <a:lstStyle/>
            <a:p>
              <a:pPr algn="ctr">
                <a:lnSpc>
                  <a:spcPct val="120000"/>
                </a:lnSpc>
                <a:buFont typeface="Arial" panose="020B0604020202020204" pitchFamily="34" charset="0"/>
                <a:buNone/>
                <a:defRPr/>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4" name="Text Placeholder 3"/>
            <p:cNvSpPr txBox="1"/>
            <p:nvPr/>
          </p:nvSpPr>
          <p:spPr>
            <a:xfrm>
              <a:off x="3150" y="2475"/>
              <a:ext cx="3488" cy="4036"/>
            </a:xfrm>
            <a:prstGeom prst="rect">
              <a:avLst/>
            </a:prstGeom>
          </p:spPr>
          <p:txBody>
            <a:bodyPr lIns="0" tIns="0" rIns="0" bIns="0">
              <a:spAutoFit/>
            </a:bodyPr>
            <a:lstStyle/>
            <a:p>
              <a:pPr algn="just" defTabSz="913130">
                <a:lnSpc>
                  <a:spcPct val="120000"/>
                </a:lnSpc>
                <a:spcBef>
                  <a:spcPct val="20000"/>
                </a:spcBef>
              </a:pPr>
              <a:r>
                <a:rPr lang="zh-CN" altLang="en-US" sz="1400" dirty="0">
                  <a:solidFill>
                    <a:srgbClr val="0D0D0D"/>
                  </a:solidFill>
                  <a:latin typeface="微软雅黑" panose="020B0503020204020204" pitchFamily="34" charset="-122"/>
                  <a:ea typeface="微软雅黑" panose="020B0503020204020204" pitchFamily="34" charset="-122"/>
                </a:rPr>
                <a:t>采取股权投资方式直接投资于初创科技型企业</a:t>
              </a:r>
              <a:r>
                <a:rPr lang="zh-CN" altLang="en-US" sz="1400" dirty="0">
                  <a:solidFill>
                    <a:srgbClr val="FF0000"/>
                  </a:solidFill>
                  <a:latin typeface="微软雅黑" panose="020B0503020204020204" pitchFamily="34" charset="-122"/>
                  <a:ea typeface="微软雅黑" panose="020B0503020204020204" pitchFamily="34" charset="-122"/>
                </a:rPr>
                <a:t>满</a:t>
              </a:r>
              <a:r>
                <a:rPr lang="en-US" altLang="zh-CN" sz="1400" dirty="0">
                  <a:solidFill>
                    <a:srgbClr val="FF0000"/>
                  </a:solidFill>
                  <a:latin typeface="微软雅黑" panose="020B0503020204020204" pitchFamily="34" charset="-122"/>
                  <a:ea typeface="微软雅黑" panose="020B0503020204020204" pitchFamily="34" charset="-122"/>
                </a:rPr>
                <a:t>2</a:t>
              </a:r>
              <a:r>
                <a:rPr lang="zh-CN" altLang="en-US" sz="1400" dirty="0">
                  <a:solidFill>
                    <a:srgbClr val="FF0000"/>
                  </a:solidFill>
                  <a:latin typeface="微软雅黑" panose="020B0503020204020204" pitchFamily="34" charset="-122"/>
                  <a:ea typeface="微软雅黑" panose="020B0503020204020204" pitchFamily="34" charset="-122"/>
                </a:rPr>
                <a:t>年的</a:t>
              </a:r>
              <a:r>
                <a:rPr lang="zh-CN" altLang="en-US" sz="1400" dirty="0">
                  <a:solidFill>
                    <a:srgbClr val="0D0D0D"/>
                  </a:solidFill>
                  <a:latin typeface="微软雅黑" panose="020B0503020204020204" pitchFamily="34" charset="-122"/>
                  <a:ea typeface="微软雅黑" panose="020B0503020204020204" pitchFamily="34" charset="-122"/>
                </a:rPr>
                <a:t>，该合伙创投企业的</a:t>
              </a:r>
              <a:r>
                <a:rPr lang="zh-CN" altLang="en-US" sz="1400" dirty="0">
                  <a:solidFill>
                    <a:srgbClr val="FF0000"/>
                  </a:solidFill>
                  <a:latin typeface="微软雅黑" panose="020B0503020204020204" pitchFamily="34" charset="-122"/>
                  <a:ea typeface="微软雅黑" panose="020B0503020204020204" pitchFamily="34" charset="-122"/>
                </a:rPr>
                <a:t>个人合伙人</a:t>
              </a:r>
              <a:r>
                <a:rPr lang="zh-CN" altLang="en-US" sz="1400" dirty="0">
                  <a:solidFill>
                    <a:srgbClr val="0D0D0D"/>
                  </a:solidFill>
                  <a:latin typeface="微软雅黑" panose="020B0503020204020204" pitchFamily="34" charset="-122"/>
                  <a:ea typeface="微软雅黑" panose="020B0503020204020204" pitchFamily="34" charset="-122"/>
                </a:rPr>
                <a:t>可以按照对初创科技型企业</a:t>
              </a:r>
              <a:r>
                <a:rPr lang="zh-CN" altLang="en-US" sz="1400" dirty="0">
                  <a:solidFill>
                    <a:srgbClr val="FF0000"/>
                  </a:solidFill>
                  <a:latin typeface="微软雅黑" panose="020B0503020204020204" pitchFamily="34" charset="-122"/>
                  <a:ea typeface="微软雅黑" panose="020B0503020204020204" pitchFamily="34" charset="-122"/>
                </a:rPr>
                <a:t>投资额的</a:t>
              </a:r>
              <a:r>
                <a:rPr lang="en-US" altLang="zh-CN" sz="1400" dirty="0">
                  <a:solidFill>
                    <a:srgbClr val="FF0000"/>
                  </a:solidFill>
                  <a:latin typeface="微软雅黑" panose="020B0503020204020204" pitchFamily="34" charset="-122"/>
                  <a:ea typeface="微软雅黑" panose="020B0503020204020204" pitchFamily="34" charset="-122"/>
                </a:rPr>
                <a:t>70%</a:t>
              </a:r>
              <a:r>
                <a:rPr lang="zh-CN" altLang="en-US" sz="1400" dirty="0">
                  <a:solidFill>
                    <a:srgbClr val="0D0D0D"/>
                  </a:solidFill>
                  <a:latin typeface="微软雅黑" panose="020B0503020204020204" pitchFamily="34" charset="-122"/>
                  <a:ea typeface="微软雅黑" panose="020B0503020204020204" pitchFamily="34" charset="-122"/>
                </a:rPr>
                <a:t>抵扣个人合伙人</a:t>
              </a:r>
              <a:r>
                <a:rPr lang="zh-CN" altLang="en-US" sz="1400" dirty="0">
                  <a:solidFill>
                    <a:srgbClr val="FF0000"/>
                  </a:solidFill>
                  <a:latin typeface="微软雅黑" panose="020B0503020204020204" pitchFamily="34" charset="-122"/>
                  <a:ea typeface="微软雅黑" panose="020B0503020204020204" pitchFamily="34" charset="-122"/>
                </a:rPr>
                <a:t>从合伙创投企业分得的经营所得</a:t>
              </a:r>
              <a:r>
                <a:rPr lang="zh-CN" altLang="en-US" sz="1400" dirty="0">
                  <a:solidFill>
                    <a:srgbClr val="0D0D0D"/>
                  </a:solidFill>
                  <a:latin typeface="微软雅黑" panose="020B0503020204020204" pitchFamily="34" charset="-122"/>
                  <a:ea typeface="微软雅黑" panose="020B0503020204020204" pitchFamily="34" charset="-122"/>
                </a:rPr>
                <a:t>；当年不足抵扣的，可以在以后纳税年度</a:t>
              </a:r>
              <a:r>
                <a:rPr lang="zh-CN" altLang="en-US" sz="1400" dirty="0">
                  <a:solidFill>
                    <a:srgbClr val="FF0000"/>
                  </a:solidFill>
                  <a:latin typeface="微软雅黑" panose="020B0503020204020204" pitchFamily="34" charset="-122"/>
                  <a:ea typeface="微软雅黑" panose="020B0503020204020204" pitchFamily="34" charset="-122"/>
                </a:rPr>
                <a:t>结转抵扣</a:t>
              </a:r>
              <a:r>
                <a:rPr lang="zh-CN" altLang="en-US" sz="1400" dirty="0">
                  <a:latin typeface="微软雅黑" panose="020B0503020204020204" pitchFamily="34" charset="-122"/>
                  <a:ea typeface="微软雅黑" panose="020B0503020204020204" pitchFamily="34" charset="-122"/>
                  <a:sym typeface="Arial" panose="020B0604020202020204" pitchFamily="34" charset="0"/>
                </a:rPr>
                <a:t>（单一投资基金方式核算除外）</a:t>
              </a:r>
              <a:endParaRPr lang="zh-CN" altLang="en-US" sz="1400"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75" name="Freeform 45"/>
            <p:cNvSpPr>
              <a:spLocks noEditPoints="1"/>
            </p:cNvSpPr>
            <p:nvPr/>
          </p:nvSpPr>
          <p:spPr bwMode="auto">
            <a:xfrm>
              <a:off x="2672" y="4112"/>
              <a:ext cx="489" cy="489"/>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1"/>
            </a:solidFill>
            <a:ln w="9525">
              <a:noFill/>
              <a:round/>
            </a:ln>
          </p:spPr>
          <p:txBody>
            <a:bodyPr lIns="91429" tIns="45715" rIns="91429" bIns="45715"/>
            <a:lstStyle/>
            <a:p>
              <a:pPr>
                <a:lnSpc>
                  <a:spcPct val="120000"/>
                </a:lnSpc>
                <a:buFont typeface="Arial" panose="020B0604020202020204" pitchFamily="34" charset="0"/>
                <a:buNone/>
                <a:defRPr/>
              </a:pPr>
              <a:endParaRPr lang="en-US" sz="600" dirty="0">
                <a:ea typeface="微软雅黑" panose="020B0503020204020204" pitchFamily="34" charset="-122"/>
                <a:cs typeface="+mn-ea"/>
                <a:sym typeface="Arial" panose="020B0604020202020204" pitchFamily="34" charset="0"/>
              </a:endParaRPr>
            </a:p>
          </p:txBody>
        </p:sp>
        <p:sp>
          <p:nvSpPr>
            <p:cNvPr id="84" name="Freeform 45"/>
            <p:cNvSpPr>
              <a:spLocks noEditPoints="1"/>
            </p:cNvSpPr>
            <p:nvPr/>
          </p:nvSpPr>
          <p:spPr bwMode="auto">
            <a:xfrm>
              <a:off x="11340" y="4114"/>
              <a:ext cx="489" cy="491"/>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ln>
          </p:spPr>
          <p:txBody>
            <a:bodyPr lIns="91429" tIns="45715" rIns="91429" bIns="45715"/>
            <a:lstStyle/>
            <a:p>
              <a:pPr>
                <a:lnSpc>
                  <a:spcPct val="120000"/>
                </a:lnSpc>
                <a:buFont typeface="Arial" panose="020B0604020202020204" pitchFamily="34" charset="0"/>
                <a:buNone/>
                <a:defRPr/>
              </a:pPr>
              <a:endParaRPr lang="en-US" sz="600" dirty="0">
                <a:ea typeface="微软雅黑" panose="020B0503020204020204" pitchFamily="34" charset="-122"/>
                <a:cs typeface="+mn-ea"/>
                <a:sym typeface="Arial" panose="020B0604020202020204" pitchFamily="34" charset="0"/>
              </a:endParaRPr>
            </a:p>
          </p:txBody>
        </p:sp>
        <p:sp>
          <p:nvSpPr>
            <p:cNvPr id="87" name="Text Placeholder 3"/>
            <p:cNvSpPr txBox="1"/>
            <p:nvPr/>
          </p:nvSpPr>
          <p:spPr>
            <a:xfrm>
              <a:off x="7987" y="2475"/>
              <a:ext cx="3488" cy="3664"/>
            </a:xfrm>
            <a:prstGeom prst="rect">
              <a:avLst/>
            </a:prstGeom>
          </p:spPr>
          <p:txBody>
            <a:bodyPr lIns="0" tIns="0" rIns="0" bIns="0">
              <a:spAutoFit/>
            </a:bodyPr>
            <a:lstStyle/>
            <a:p>
              <a:pPr defTabSz="913130">
                <a:lnSpc>
                  <a:spcPct val="120000"/>
                </a:lnSpc>
                <a:spcBef>
                  <a:spcPct val="20000"/>
                </a:spcBef>
              </a:pPr>
              <a:r>
                <a:rPr lang="zh-CN" altLang="en-US" sz="1400" dirty="0">
                  <a:solidFill>
                    <a:srgbClr val="0D0D0D"/>
                  </a:solidFill>
                  <a:latin typeface="微软雅黑" panose="020B0503020204020204" pitchFamily="34" charset="-122"/>
                  <a:ea typeface="微软雅黑" panose="020B0503020204020204" pitchFamily="34" charset="-122"/>
                </a:rPr>
                <a:t>采取股权投资方式直接投资于初创科技型企业</a:t>
              </a:r>
              <a:r>
                <a:rPr lang="zh-CN" altLang="en-US" sz="1400" dirty="0">
                  <a:solidFill>
                    <a:srgbClr val="FF0000"/>
                  </a:solidFill>
                  <a:latin typeface="微软雅黑" panose="020B0503020204020204" pitchFamily="34" charset="-122"/>
                  <a:ea typeface="微软雅黑" panose="020B0503020204020204" pitchFamily="34" charset="-122"/>
                </a:rPr>
                <a:t>满</a:t>
              </a:r>
              <a:r>
                <a:rPr lang="en-US" altLang="zh-CN" sz="1400" dirty="0">
                  <a:solidFill>
                    <a:srgbClr val="FF0000"/>
                  </a:solidFill>
                  <a:latin typeface="微软雅黑" panose="020B0503020204020204" pitchFamily="34" charset="-122"/>
                  <a:ea typeface="微软雅黑" panose="020B0503020204020204" pitchFamily="34" charset="-122"/>
                </a:rPr>
                <a:t>2</a:t>
              </a:r>
              <a:r>
                <a:rPr lang="zh-CN" altLang="en-US" sz="1400" dirty="0">
                  <a:solidFill>
                    <a:srgbClr val="FF0000"/>
                  </a:solidFill>
                  <a:latin typeface="微软雅黑" panose="020B0503020204020204" pitchFamily="34" charset="-122"/>
                  <a:ea typeface="微软雅黑" panose="020B0503020204020204" pitchFamily="34" charset="-122"/>
                </a:rPr>
                <a:t>年的</a:t>
              </a:r>
              <a:r>
                <a:rPr lang="zh-CN" altLang="en-US" sz="1400" dirty="0">
                  <a:solidFill>
                    <a:srgbClr val="0D0D0D"/>
                  </a:solidFill>
                  <a:latin typeface="微软雅黑" panose="020B0503020204020204" pitchFamily="34" charset="-122"/>
                  <a:ea typeface="微软雅黑" panose="020B0503020204020204" pitchFamily="34" charset="-122"/>
                </a:rPr>
                <a:t>，可以按照</a:t>
              </a:r>
              <a:r>
                <a:rPr lang="zh-CN" altLang="en-US" sz="1400" dirty="0">
                  <a:solidFill>
                    <a:srgbClr val="FF0000"/>
                  </a:solidFill>
                  <a:latin typeface="微软雅黑" panose="020B0503020204020204" pitchFamily="34" charset="-122"/>
                  <a:ea typeface="微软雅黑" panose="020B0503020204020204" pitchFamily="34" charset="-122"/>
                </a:rPr>
                <a:t>投资额的</a:t>
              </a:r>
              <a:r>
                <a:rPr lang="en-US" altLang="zh-CN" sz="1400" dirty="0">
                  <a:solidFill>
                    <a:srgbClr val="FF0000"/>
                  </a:solidFill>
                  <a:latin typeface="微软雅黑" panose="020B0503020204020204" pitchFamily="34" charset="-122"/>
                  <a:ea typeface="微软雅黑" panose="020B0503020204020204" pitchFamily="34" charset="-122"/>
                </a:rPr>
                <a:t>70%</a:t>
              </a:r>
              <a:r>
                <a:rPr lang="zh-CN" altLang="en-US" sz="1400" dirty="0">
                  <a:solidFill>
                    <a:srgbClr val="0D0D0D"/>
                  </a:solidFill>
                  <a:latin typeface="微软雅黑" panose="020B0503020204020204" pitchFamily="34" charset="-122"/>
                  <a:ea typeface="微软雅黑" panose="020B0503020204020204" pitchFamily="34" charset="-122"/>
                </a:rPr>
                <a:t>抵扣</a:t>
              </a:r>
              <a:r>
                <a:rPr lang="zh-CN" altLang="en-US" sz="1400" dirty="0">
                  <a:solidFill>
                    <a:srgbClr val="FF0000"/>
                  </a:solidFill>
                  <a:latin typeface="微软雅黑" panose="020B0503020204020204" pitchFamily="34" charset="-122"/>
                  <a:ea typeface="微软雅黑" panose="020B0503020204020204" pitchFamily="34" charset="-122"/>
                </a:rPr>
                <a:t>转让</a:t>
              </a:r>
              <a:r>
                <a:rPr lang="zh-CN" altLang="en-US" sz="1400" dirty="0">
                  <a:solidFill>
                    <a:srgbClr val="0D0D0D"/>
                  </a:solidFill>
                  <a:latin typeface="微软雅黑" panose="020B0503020204020204" pitchFamily="34" charset="-122"/>
                  <a:ea typeface="微软雅黑" panose="020B0503020204020204" pitchFamily="34" charset="-122"/>
                </a:rPr>
                <a:t>该初创科技型企业</a:t>
              </a:r>
              <a:r>
                <a:rPr lang="zh-CN" altLang="en-US" sz="1400" dirty="0">
                  <a:solidFill>
                    <a:srgbClr val="FF0000"/>
                  </a:solidFill>
                  <a:latin typeface="微软雅黑" panose="020B0503020204020204" pitchFamily="34" charset="-122"/>
                  <a:ea typeface="微软雅黑" panose="020B0503020204020204" pitchFamily="34" charset="-122"/>
                </a:rPr>
                <a:t>股权取得的应纳税所得额</a:t>
              </a:r>
              <a:r>
                <a:rPr lang="zh-CN" altLang="en-US" sz="1400" dirty="0">
                  <a:solidFill>
                    <a:srgbClr val="0D0D0D"/>
                  </a:solidFill>
                  <a:latin typeface="微软雅黑" panose="020B0503020204020204" pitchFamily="34" charset="-122"/>
                  <a:ea typeface="微软雅黑" panose="020B0503020204020204" pitchFamily="34" charset="-122"/>
                </a:rPr>
                <a:t>；当期不足抵扣的，可以在以后取得转让该初创科技型企业股权的应纳税所得额时</a:t>
              </a:r>
              <a:r>
                <a:rPr lang="zh-CN" altLang="en-US" sz="1400" dirty="0">
                  <a:solidFill>
                    <a:srgbClr val="FF0000"/>
                  </a:solidFill>
                  <a:latin typeface="微软雅黑" panose="020B0503020204020204" pitchFamily="34" charset="-122"/>
                  <a:ea typeface="微软雅黑" panose="020B0503020204020204" pitchFamily="34" charset="-122"/>
                </a:rPr>
                <a:t>结转抵扣</a:t>
              </a:r>
              <a:endParaRPr lang="zh-CN" altLang="en-US" sz="1400"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68" name="Rounded Rectangle 67"/>
            <p:cNvSpPr/>
            <p:nvPr/>
          </p:nvSpPr>
          <p:spPr>
            <a:xfrm>
              <a:off x="868" y="2344"/>
              <a:ext cx="1613" cy="4031"/>
            </a:xfrm>
            <a:prstGeom prst="roundRect">
              <a:avLst/>
            </a:prstGeom>
            <a:solidFill>
              <a:schemeClr val="accent1"/>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0" tIns="0" rIns="0" bIns="0" anchor="ctr"/>
            <a:lstStyle/>
            <a:p>
              <a:pPr algn="ctr" defTabSz="1021715">
                <a:lnSpc>
                  <a:spcPct val="120000"/>
                </a:lnSpc>
                <a:spcAft>
                  <a:spcPct val="35000"/>
                </a:spcAft>
              </a:pPr>
              <a:r>
                <a:rPr lang="zh-CN" altLang="en-US" sz="2800" dirty="0">
                  <a:solidFill>
                    <a:srgbClr val="FFFFFF"/>
                  </a:solidFill>
                  <a:latin typeface="微软雅黑" panose="020B0503020204020204" pitchFamily="34" charset="-122"/>
                  <a:ea typeface="微软雅黑" panose="020B0503020204020204" pitchFamily="34" charset="-122"/>
                </a:rPr>
                <a:t>合伙创投企业</a:t>
              </a:r>
              <a:endParaRPr lang="zh-CN" altLang="en-US" sz="280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5" name="Rounded Rectangle 44"/>
            <p:cNvSpPr/>
            <p:nvPr/>
          </p:nvSpPr>
          <p:spPr>
            <a:xfrm flipH="1">
              <a:off x="12084" y="2338"/>
              <a:ext cx="1613" cy="4033"/>
            </a:xfrm>
            <a:prstGeom prst="roundRect">
              <a:avLst/>
            </a:prstGeom>
            <a:solidFill>
              <a:schemeClr val="accent4"/>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0" tIns="0" rIns="0" bIns="0" spcCol="903" anchor="ctr"/>
            <a:lstStyle/>
            <a:p>
              <a:pPr algn="ctr" defTabSz="1021715">
                <a:lnSpc>
                  <a:spcPct val="120000"/>
                </a:lnSpc>
                <a:spcAft>
                  <a:spcPct val="35000"/>
                </a:spcAft>
                <a:defRPr/>
              </a:pPr>
              <a:r>
                <a:rPr lang="zh-CN" altLang="en-US" sz="2800" dirty="0">
                  <a:latin typeface="微软雅黑" panose="020B0503020204020204" pitchFamily="34" charset="-122"/>
                  <a:ea typeface="微软雅黑" panose="020B0503020204020204" pitchFamily="34" charset="-122"/>
                </a:rPr>
                <a:t>天使投资个人</a:t>
              </a:r>
              <a:endParaRPr lang="en-US" sz="2800" dirty="0">
                <a:latin typeface="微软雅黑" panose="020B0503020204020204" pitchFamily="34" charset="-122"/>
                <a:ea typeface="微软雅黑" panose="020B0503020204020204" pitchFamily="34" charset="-122"/>
                <a:cs typeface="+mn-ea"/>
                <a:sym typeface="Arial" panose="020B0604020202020204" pitchFamily="34" charset="0"/>
              </a:endParaRPr>
            </a:p>
          </p:txBody>
        </p:sp>
      </p:grpSp>
      <p:grpSp>
        <p:nvGrpSpPr>
          <p:cNvPr id="2" name="组合 35"/>
          <p:cNvGrpSpPr/>
          <p:nvPr/>
        </p:nvGrpSpPr>
        <p:grpSpPr bwMode="auto">
          <a:xfrm>
            <a:off x="383381" y="516731"/>
            <a:ext cx="8377238" cy="0"/>
            <a:chOff x="511067" y="688404"/>
            <a:chExt cx="11169871" cy="0"/>
          </a:xfrm>
        </p:grpSpPr>
        <p:cxnSp>
          <p:nvCxnSpPr>
            <p:cNvPr id="37" name="直接连接符 36"/>
            <p:cNvCxnSpPr/>
            <p:nvPr/>
          </p:nvCxnSpPr>
          <p:spPr>
            <a:xfrm>
              <a:off x="503130" y="60389517"/>
              <a:ext cx="3951365"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8332835" y="60389517"/>
              <a:ext cx="3951365"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16" name="标题 15"/>
          <p:cNvSpPr>
            <a:spLocks noGrp="1"/>
          </p:cNvSpPr>
          <p:nvPr>
            <p:ph type="title"/>
          </p:nvPr>
        </p:nvSpPr>
        <p:spPr>
          <a:xfrm>
            <a:off x="571472" y="214296"/>
            <a:ext cx="5878051" cy="455204"/>
          </a:xfrm>
        </p:spPr>
        <p:txBody>
          <a:bodyPr>
            <a:normAutofit fontScale="90000"/>
          </a:bodyPr>
          <a:lstStyle/>
          <a:p>
            <a:r>
              <a:rPr lang="zh-CN" altLang="en-US" dirty="0" smtClean="0"/>
              <a:t>政策内容</a:t>
            </a:r>
            <a:endParaRPr lang="zh-CN" altLang="en-US" dirty="0"/>
          </a:p>
        </p:txBody>
      </p:sp>
      <p:pic>
        <p:nvPicPr>
          <p:cNvPr id="10" name="图片 9" descr="9171865865049174021"/>
          <p:cNvPicPr>
            <a:picLocks noChangeAspect="1"/>
          </p:cNvPicPr>
          <p:nvPr/>
        </p:nvPicPr>
        <p:blipFill>
          <a:blip r:embed="rId1">
            <a:clrChange>
              <a:clrFrom>
                <a:srgbClr val="FFFFFF">
                  <a:alpha val="100000"/>
                </a:srgbClr>
              </a:clrFrom>
              <a:clrTo>
                <a:srgbClr val="FFFFFF">
                  <a:alpha val="100000"/>
                  <a:alpha val="0"/>
                </a:srgbClr>
              </a:clrTo>
            </a:clrChange>
          </a:blip>
          <a:stretch>
            <a:fillRect/>
          </a:stretch>
        </p:blipFill>
        <p:spPr>
          <a:xfrm>
            <a:off x="7308215" y="123190"/>
            <a:ext cx="1691005" cy="431165"/>
          </a:xfrm>
          <a:prstGeom prst="rect">
            <a:avLst/>
          </a:prstGeom>
        </p:spPr>
      </p:pic>
    </p:spTree>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圆角矩形 24"/>
          <p:cNvSpPr/>
          <p:nvPr/>
        </p:nvSpPr>
        <p:spPr>
          <a:xfrm>
            <a:off x="251460" y="1059815"/>
            <a:ext cx="8042910" cy="2364740"/>
          </a:xfrm>
          <a:prstGeom prst="roundRect">
            <a:avLst/>
          </a:prstGeom>
        </p:spPr>
        <p:style>
          <a:lnRef idx="1">
            <a:schemeClr val="accent1"/>
          </a:lnRef>
          <a:fillRef idx="3">
            <a:schemeClr val="accent1"/>
          </a:fillRef>
          <a:effectRef idx="2">
            <a:schemeClr val="accent1"/>
          </a:effectRef>
          <a:fontRef idx="minor">
            <a:schemeClr val="lt1"/>
          </a:fontRef>
        </p:style>
        <p:txBody>
          <a:bodyPr lIns="68580" tIns="34290" rIns="68580" bIns="34290" anchor="ctr">
            <a:scene3d>
              <a:camera prst="orthographicFront"/>
              <a:lightRig rig="soft" dir="t">
                <a:rot lat="0" lon="0" rev="10800000"/>
              </a:lightRig>
            </a:scene3d>
            <a:sp3d>
              <a:bevelT w="27940" h="12700"/>
              <a:contourClr>
                <a:srgbClr val="DDDDDD"/>
              </a:contourClr>
            </a:sp3d>
          </a:bodyPr>
          <a:lstStyle/>
          <a:p>
            <a:pPr algn="just">
              <a:lnSpc>
                <a:spcPts val="2625"/>
              </a:lnSpc>
              <a:buClr>
                <a:srgbClr val="FF0000"/>
              </a:buClr>
              <a:defRPr/>
            </a:pPr>
            <a:r>
              <a:rPr lang="en-US" altLang="zh-CN" sz="1200" b="1" spc="150" dirty="0" smtClean="0">
                <a:ln w="11430"/>
                <a:solidFill>
                  <a:srgbClr val="F8F8F8"/>
                </a:solidFill>
                <a:effectLst>
                  <a:outerShdw blurRad="25400" algn="tl" rotWithShape="0">
                    <a:srgbClr val="000000">
                      <a:alpha val="43000"/>
                    </a:srgbClr>
                  </a:outerShdw>
                </a:effectLst>
                <a:latin typeface="微软雅黑" panose="020B0503020204020204" pitchFamily="34" charset="-122"/>
                <a:ea typeface="微软雅黑" panose="020B0503020204020204" pitchFamily="34" charset="-122"/>
              </a:rPr>
              <a:t>《</a:t>
            </a:r>
            <a:r>
              <a:rPr lang="zh-CN" altLang="en-US" sz="1200" b="1" spc="150" dirty="0" smtClean="0">
                <a:ln w="11430"/>
                <a:solidFill>
                  <a:srgbClr val="F8F8F8"/>
                </a:solidFill>
                <a:effectLst>
                  <a:outerShdw blurRad="25400" algn="tl" rotWithShape="0">
                    <a:srgbClr val="000000">
                      <a:alpha val="43000"/>
                    </a:srgbClr>
                  </a:outerShdw>
                </a:effectLst>
                <a:latin typeface="微软雅黑" panose="020B0503020204020204" pitchFamily="34" charset="-122"/>
                <a:ea typeface="微软雅黑" panose="020B0503020204020204" pitchFamily="34" charset="-122"/>
              </a:rPr>
              <a:t>财政部 税务总局关于创业投资企业和天使投资个人有关税收政策的通知</a:t>
            </a:r>
            <a:r>
              <a:rPr lang="en-US" altLang="zh-CN" sz="1200" b="1" spc="150" dirty="0" smtClean="0">
                <a:ln w="11430"/>
                <a:solidFill>
                  <a:srgbClr val="F8F8F8"/>
                </a:solidFill>
                <a:effectLst>
                  <a:outerShdw blurRad="25400" algn="tl" rotWithShape="0">
                    <a:srgbClr val="000000">
                      <a:alpha val="43000"/>
                    </a:srgbClr>
                  </a:outerShdw>
                </a:effectLst>
                <a:latin typeface="微软雅黑" panose="020B0503020204020204" pitchFamily="34" charset="-122"/>
                <a:ea typeface="微软雅黑" panose="020B0503020204020204" pitchFamily="34" charset="-122"/>
              </a:rPr>
              <a:t>》</a:t>
            </a:r>
            <a:r>
              <a:rPr lang="zh-CN" altLang="en-US" sz="1200" b="1" spc="150" dirty="0" smtClean="0">
                <a:ln w="11430"/>
                <a:solidFill>
                  <a:srgbClr val="F8F8F8"/>
                </a:solidFill>
                <a:effectLst>
                  <a:outerShdw blurRad="25400" algn="tl" rotWithShape="0">
                    <a:srgbClr val="000000">
                      <a:alpha val="43000"/>
                    </a:srgbClr>
                  </a:outerShdw>
                </a:effectLst>
                <a:latin typeface="微软雅黑" panose="020B0503020204020204" pitchFamily="34" charset="-122"/>
                <a:ea typeface="微软雅黑" panose="020B0503020204020204" pitchFamily="34" charset="-122"/>
              </a:rPr>
              <a:t>（财税</a:t>
            </a:r>
            <a:r>
              <a:rPr lang="en-US" altLang="zh-CN" sz="1200" b="1" spc="150" dirty="0" smtClean="0">
                <a:ln w="11430"/>
                <a:solidFill>
                  <a:srgbClr val="F8F8F8"/>
                </a:solidFill>
                <a:effectLst>
                  <a:outerShdw blurRad="25400" algn="tl" rotWithShape="0">
                    <a:srgbClr val="000000">
                      <a:alpha val="43000"/>
                    </a:srgbClr>
                  </a:outerShdw>
                </a:effectLst>
                <a:latin typeface="微软雅黑" panose="020B0503020204020204" pitchFamily="34" charset="-122"/>
                <a:ea typeface="微软雅黑" panose="020B0503020204020204" pitchFamily="34" charset="-122"/>
              </a:rPr>
              <a:t>〔2018〕55</a:t>
            </a:r>
            <a:r>
              <a:rPr lang="zh-CN" altLang="en-US" sz="1200" b="1" spc="150" dirty="0" smtClean="0">
                <a:ln w="11430"/>
                <a:solidFill>
                  <a:srgbClr val="F8F8F8"/>
                </a:solidFill>
                <a:effectLst>
                  <a:outerShdw blurRad="25400" algn="tl" rotWithShape="0">
                    <a:srgbClr val="000000">
                      <a:alpha val="43000"/>
                    </a:srgbClr>
                  </a:outerShdw>
                </a:effectLst>
                <a:latin typeface="微软雅黑" panose="020B0503020204020204" pitchFamily="34" charset="-122"/>
                <a:ea typeface="微软雅黑" panose="020B0503020204020204" pitchFamily="34" charset="-122"/>
              </a:rPr>
              <a:t>号）</a:t>
            </a:r>
            <a:endParaRPr lang="zh-CN" altLang="en-US" sz="1200" b="1" spc="150" dirty="0" smtClean="0">
              <a:ln w="11430"/>
              <a:solidFill>
                <a:srgbClr val="F8F8F8"/>
              </a:solidFill>
              <a:effectLst>
                <a:outerShdw blurRad="25400" algn="tl" rotWithShape="0">
                  <a:srgbClr val="000000">
                    <a:alpha val="43000"/>
                  </a:srgbClr>
                </a:outerShdw>
              </a:effectLst>
              <a:latin typeface="微软雅黑" panose="020B0503020204020204" pitchFamily="34" charset="-122"/>
              <a:ea typeface="微软雅黑" panose="020B0503020204020204" pitchFamily="34" charset="-122"/>
            </a:endParaRPr>
          </a:p>
          <a:p>
            <a:pPr algn="just">
              <a:lnSpc>
                <a:spcPts val="2625"/>
              </a:lnSpc>
              <a:buClr>
                <a:srgbClr val="FF0000"/>
              </a:buClr>
              <a:defRPr/>
            </a:pPr>
            <a:r>
              <a:rPr lang="en-US" altLang="zh-CN" sz="1200" b="1" spc="150" dirty="0" smtClean="0">
                <a:ln w="11430"/>
                <a:solidFill>
                  <a:srgbClr val="F8F8F8"/>
                </a:solidFill>
                <a:effectLst>
                  <a:outerShdw blurRad="25400" algn="tl" rotWithShape="0">
                    <a:srgbClr val="000000">
                      <a:alpha val="43000"/>
                    </a:srgbClr>
                  </a:outerShdw>
                </a:effectLst>
                <a:latin typeface="微软雅黑" panose="020B0503020204020204" pitchFamily="34" charset="-122"/>
                <a:ea typeface="微软雅黑" panose="020B0503020204020204" pitchFamily="34" charset="-122"/>
              </a:rPr>
              <a:t>《</a:t>
            </a:r>
            <a:r>
              <a:rPr lang="zh-CN" altLang="en-US" sz="1200" b="1" spc="150" dirty="0" smtClean="0">
                <a:ln w="11430"/>
                <a:solidFill>
                  <a:srgbClr val="F8F8F8"/>
                </a:solidFill>
                <a:effectLst>
                  <a:outerShdw blurRad="25400" algn="tl" rotWithShape="0">
                    <a:srgbClr val="000000">
                      <a:alpha val="43000"/>
                    </a:srgbClr>
                  </a:outerShdw>
                </a:effectLst>
                <a:latin typeface="微软雅黑" panose="020B0503020204020204" pitchFamily="34" charset="-122"/>
                <a:ea typeface="微软雅黑" panose="020B0503020204020204" pitchFamily="34" charset="-122"/>
              </a:rPr>
              <a:t>国家税务总局关于创业投资企业和天使投资个人税收政策有关问题的公告</a:t>
            </a:r>
            <a:r>
              <a:rPr lang="en-US" altLang="zh-CN" sz="1200" b="1" spc="150" dirty="0" smtClean="0">
                <a:ln w="11430"/>
                <a:solidFill>
                  <a:srgbClr val="F8F8F8"/>
                </a:solidFill>
                <a:effectLst>
                  <a:outerShdw blurRad="25400" algn="tl" rotWithShape="0">
                    <a:srgbClr val="000000">
                      <a:alpha val="43000"/>
                    </a:srgbClr>
                  </a:outerShdw>
                </a:effectLst>
                <a:latin typeface="微软雅黑" panose="020B0503020204020204" pitchFamily="34" charset="-122"/>
                <a:ea typeface="微软雅黑" panose="020B0503020204020204" pitchFamily="34" charset="-122"/>
              </a:rPr>
              <a:t>》</a:t>
            </a:r>
            <a:r>
              <a:rPr lang="zh-CN" altLang="en-US" sz="1200" b="1" spc="150" dirty="0" smtClean="0">
                <a:ln w="11430"/>
                <a:solidFill>
                  <a:srgbClr val="F8F8F8"/>
                </a:solidFill>
                <a:effectLst>
                  <a:outerShdw blurRad="25400" algn="tl" rotWithShape="0">
                    <a:srgbClr val="000000">
                      <a:alpha val="43000"/>
                    </a:srgbClr>
                  </a:outerShdw>
                </a:effectLst>
                <a:latin typeface="微软雅黑" panose="020B0503020204020204" pitchFamily="34" charset="-122"/>
                <a:ea typeface="微软雅黑" panose="020B0503020204020204" pitchFamily="34" charset="-122"/>
              </a:rPr>
              <a:t>（国家税务总局公告</a:t>
            </a:r>
            <a:r>
              <a:rPr lang="en-US" altLang="zh-CN" sz="1200" b="1" spc="150" dirty="0" smtClean="0">
                <a:ln w="11430"/>
                <a:solidFill>
                  <a:srgbClr val="F8F8F8"/>
                </a:solidFill>
                <a:effectLst>
                  <a:outerShdw blurRad="25400" algn="tl" rotWithShape="0">
                    <a:srgbClr val="000000">
                      <a:alpha val="43000"/>
                    </a:srgbClr>
                  </a:outerShdw>
                </a:effectLst>
                <a:latin typeface="微软雅黑" panose="020B0503020204020204" pitchFamily="34" charset="-122"/>
                <a:ea typeface="微软雅黑" panose="020B0503020204020204" pitchFamily="34" charset="-122"/>
              </a:rPr>
              <a:t>2018</a:t>
            </a:r>
            <a:r>
              <a:rPr lang="zh-CN" altLang="en-US" sz="1200" b="1" spc="150" dirty="0" smtClean="0">
                <a:ln w="11430"/>
                <a:solidFill>
                  <a:srgbClr val="F8F8F8"/>
                </a:solidFill>
                <a:effectLst>
                  <a:outerShdw blurRad="25400" algn="tl" rotWithShape="0">
                    <a:srgbClr val="000000">
                      <a:alpha val="43000"/>
                    </a:srgbClr>
                  </a:outerShdw>
                </a:effectLst>
                <a:latin typeface="微软雅黑" panose="020B0503020204020204" pitchFamily="34" charset="-122"/>
                <a:ea typeface="微软雅黑" panose="020B0503020204020204" pitchFamily="34" charset="-122"/>
              </a:rPr>
              <a:t>年第</a:t>
            </a:r>
            <a:r>
              <a:rPr lang="en-US" altLang="zh-CN" sz="1200" b="1" spc="150" dirty="0" smtClean="0">
                <a:ln w="11430"/>
                <a:solidFill>
                  <a:srgbClr val="F8F8F8"/>
                </a:solidFill>
                <a:effectLst>
                  <a:outerShdw blurRad="25400" algn="tl" rotWithShape="0">
                    <a:srgbClr val="000000">
                      <a:alpha val="43000"/>
                    </a:srgbClr>
                  </a:outerShdw>
                </a:effectLst>
                <a:latin typeface="微软雅黑" panose="020B0503020204020204" pitchFamily="34" charset="-122"/>
                <a:ea typeface="微软雅黑" panose="020B0503020204020204" pitchFamily="34" charset="-122"/>
              </a:rPr>
              <a:t>43</a:t>
            </a:r>
            <a:r>
              <a:rPr lang="zh-CN" altLang="en-US" sz="1200" b="1" spc="150" dirty="0" smtClean="0">
                <a:ln w="11430"/>
                <a:solidFill>
                  <a:srgbClr val="F8F8F8"/>
                </a:solidFill>
                <a:effectLst>
                  <a:outerShdw blurRad="25400" algn="tl" rotWithShape="0">
                    <a:srgbClr val="000000">
                      <a:alpha val="43000"/>
                    </a:srgbClr>
                  </a:outerShdw>
                </a:effectLst>
                <a:latin typeface="微软雅黑" panose="020B0503020204020204" pitchFamily="34" charset="-122"/>
                <a:ea typeface="微软雅黑" panose="020B0503020204020204" pitchFamily="34" charset="-122"/>
              </a:rPr>
              <a:t>号）</a:t>
            </a:r>
            <a:endParaRPr lang="zh-CN" altLang="en-US" sz="1200" b="1" spc="150" dirty="0" smtClean="0">
              <a:ln w="11430"/>
              <a:solidFill>
                <a:srgbClr val="F8F8F8"/>
              </a:solidFill>
              <a:effectLst>
                <a:outerShdw blurRad="25400" algn="tl" rotWithShape="0">
                  <a:srgbClr val="000000">
                    <a:alpha val="43000"/>
                  </a:srgbClr>
                </a:outerShdw>
              </a:effectLst>
              <a:latin typeface="微软雅黑" panose="020B0503020204020204" pitchFamily="34" charset="-122"/>
              <a:ea typeface="微软雅黑" panose="020B0503020204020204" pitchFamily="34" charset="-122"/>
            </a:endParaRPr>
          </a:p>
          <a:p>
            <a:pPr algn="just">
              <a:lnSpc>
                <a:spcPts val="2625"/>
              </a:lnSpc>
              <a:buClr>
                <a:srgbClr val="FF0000"/>
              </a:buClr>
              <a:defRPr/>
            </a:pPr>
            <a:r>
              <a:rPr lang="zh-CN" altLang="en-US" sz="1200" b="1" spc="150" dirty="0" smtClean="0">
                <a:ln w="11430"/>
                <a:solidFill>
                  <a:srgbClr val="F8F8F8"/>
                </a:solidFill>
                <a:effectLst>
                  <a:outerShdw blurRad="25400" algn="tl" rotWithShape="0">
                    <a:srgbClr val="000000">
                      <a:alpha val="43000"/>
                    </a:srgbClr>
                  </a:outerShdw>
                </a:effectLst>
                <a:latin typeface="微软雅黑" panose="020B0503020204020204" pitchFamily="34" charset="-122"/>
                <a:ea typeface="微软雅黑" panose="020B0503020204020204" pitchFamily="34" charset="-122"/>
              </a:rPr>
              <a:t>《财政部 税务总局关于延续执行创业投资企业和天使投资个人投资初创科技型企业有关政策条件的公告》（财政部 税务总局公告2023年第17号）</a:t>
            </a:r>
            <a:endParaRPr lang="zh-CN" altLang="en-US" sz="1200" b="1" spc="150" dirty="0" smtClean="0">
              <a:ln w="11430"/>
              <a:solidFill>
                <a:srgbClr val="F8F8F8"/>
              </a:solidFill>
              <a:effectLst>
                <a:outerShdw blurRad="25400" algn="tl" rotWithShape="0">
                  <a:srgbClr val="000000">
                    <a:alpha val="43000"/>
                  </a:srgbClr>
                </a:outerShdw>
              </a:effectLst>
              <a:latin typeface="微软雅黑" panose="020B0503020204020204" pitchFamily="34" charset="-122"/>
              <a:ea typeface="微软雅黑" panose="020B0503020204020204" pitchFamily="34" charset="-122"/>
            </a:endParaRPr>
          </a:p>
          <a:p>
            <a:pPr algn="just">
              <a:lnSpc>
                <a:spcPts val="2625"/>
              </a:lnSpc>
              <a:buClr>
                <a:srgbClr val="FF0000"/>
              </a:buClr>
              <a:defRPr/>
            </a:pPr>
            <a:endParaRPr lang="zh-CN" altLang="en-US" sz="1200" b="1" spc="150" dirty="0">
              <a:ln w="11430"/>
              <a:solidFill>
                <a:srgbClr val="F8F8F8"/>
              </a:solidFill>
              <a:effectLst>
                <a:outerShdw blurRad="25400" algn="tl" rotWithShape="0">
                  <a:srgbClr val="000000">
                    <a:alpha val="43000"/>
                  </a:srgbClr>
                </a:outerShdw>
              </a:effectLst>
              <a:latin typeface="微软雅黑" panose="020B0503020204020204" pitchFamily="34" charset="-122"/>
              <a:ea typeface="微软雅黑" panose="020B0503020204020204" pitchFamily="34" charset="-122"/>
            </a:endParaRPr>
          </a:p>
        </p:txBody>
      </p:sp>
      <p:sp>
        <p:nvSpPr>
          <p:cNvPr id="24" name="标题 23"/>
          <p:cNvSpPr>
            <a:spLocks noGrp="1"/>
          </p:cNvSpPr>
          <p:nvPr>
            <p:ph type="title"/>
          </p:nvPr>
        </p:nvSpPr>
        <p:spPr>
          <a:xfrm>
            <a:off x="552988" y="178232"/>
            <a:ext cx="7090846" cy="455204"/>
          </a:xfrm>
        </p:spPr>
        <p:txBody>
          <a:bodyPr>
            <a:normAutofit fontScale="90000"/>
          </a:bodyPr>
          <a:lstStyle/>
          <a:p>
            <a:pPr algn="l"/>
            <a:r>
              <a:rPr lang="zh-CN" altLang="en-US" dirty="0" smtClean="0"/>
              <a:t>创业投资和天使投资</a:t>
            </a:r>
            <a:endParaRPr lang="zh-CN" altLang="en-US" dirty="0"/>
          </a:p>
        </p:txBody>
      </p:sp>
      <p:pic>
        <p:nvPicPr>
          <p:cNvPr id="10" name="图片 9" descr="9171865865049174021"/>
          <p:cNvPicPr>
            <a:picLocks noChangeAspect="1"/>
          </p:cNvPicPr>
          <p:nvPr/>
        </p:nvPicPr>
        <p:blipFill>
          <a:blip r:embed="rId1">
            <a:clrChange>
              <a:clrFrom>
                <a:srgbClr val="FFFFFF">
                  <a:alpha val="100000"/>
                </a:srgbClr>
              </a:clrFrom>
              <a:clrTo>
                <a:srgbClr val="FFFFFF">
                  <a:alpha val="100000"/>
                  <a:alpha val="0"/>
                </a:srgbClr>
              </a:clrTo>
            </a:clrChange>
          </a:blip>
          <a:stretch>
            <a:fillRect/>
          </a:stretch>
        </p:blipFill>
        <p:spPr>
          <a:xfrm>
            <a:off x="7308215" y="123190"/>
            <a:ext cx="1691005" cy="431165"/>
          </a:xfrm>
          <a:prstGeom prst="rect">
            <a:avLst/>
          </a:prstGeom>
        </p:spPr>
      </p:pic>
    </p:spTree>
  </p:cSld>
  <p:clrMapOvr>
    <a:masterClrMapping/>
  </p:clrMapOvr>
  <p:transition spd="slow" advTm="0">
    <p:cove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标题 23"/>
          <p:cNvSpPr>
            <a:spLocks noGrp="1"/>
          </p:cNvSpPr>
          <p:nvPr>
            <p:ph type="title"/>
          </p:nvPr>
        </p:nvSpPr>
        <p:spPr>
          <a:xfrm>
            <a:off x="553085" y="178435"/>
            <a:ext cx="5688330" cy="455295"/>
          </a:xfrm>
        </p:spPr>
        <p:txBody>
          <a:bodyPr>
            <a:normAutofit fontScale="90000"/>
          </a:bodyPr>
          <a:lstStyle/>
          <a:p>
            <a:pPr algn="ctr"/>
            <a:r>
              <a:rPr lang="zh-CN" altLang="en-US" dirty="0"/>
              <a:t>初创科技型企业</a:t>
            </a:r>
            <a:endParaRPr lang="zh-CN" altLang="en-US" dirty="0"/>
          </a:p>
        </p:txBody>
      </p:sp>
      <p:pic>
        <p:nvPicPr>
          <p:cNvPr id="10" name="图片 9" descr="9171865865049174021"/>
          <p:cNvPicPr>
            <a:picLocks noChangeAspect="1"/>
          </p:cNvPicPr>
          <p:nvPr/>
        </p:nvPicPr>
        <p:blipFill>
          <a:blip r:embed="rId1">
            <a:clrChange>
              <a:clrFrom>
                <a:srgbClr val="FFFFFF">
                  <a:alpha val="100000"/>
                </a:srgbClr>
              </a:clrFrom>
              <a:clrTo>
                <a:srgbClr val="FFFFFF">
                  <a:alpha val="100000"/>
                  <a:alpha val="0"/>
                </a:srgbClr>
              </a:clrTo>
            </a:clrChange>
          </a:blip>
          <a:stretch>
            <a:fillRect/>
          </a:stretch>
        </p:blipFill>
        <p:spPr>
          <a:xfrm>
            <a:off x="7308215" y="123190"/>
            <a:ext cx="1691005" cy="431165"/>
          </a:xfrm>
          <a:prstGeom prst="rect">
            <a:avLst/>
          </a:prstGeom>
        </p:spPr>
      </p:pic>
      <p:sp>
        <p:nvSpPr>
          <p:cNvPr id="2" name="矩形 1"/>
          <p:cNvSpPr/>
          <p:nvPr/>
        </p:nvSpPr>
        <p:spPr>
          <a:xfrm>
            <a:off x="251460" y="1131570"/>
            <a:ext cx="5688330" cy="504190"/>
          </a:xfrm>
          <a:prstGeom prst="rect">
            <a:avLst/>
          </a:prstGeom>
        </p:spPr>
        <p:style>
          <a:lnRef idx="0">
            <a:schemeClr val="accent1"/>
          </a:lnRef>
          <a:fillRef idx="3">
            <a:schemeClr val="accent1"/>
          </a:fillRef>
          <a:effectRef idx="3">
            <a:schemeClr val="accent1"/>
          </a:effectRef>
          <a:fontRef idx="minor">
            <a:schemeClr val="lt1"/>
          </a:fontRef>
        </p:style>
        <p:txBody>
          <a:bodyPr rtlCol="0" anchor="ctr"/>
          <a:p>
            <a:pPr algn="ctr"/>
            <a:endParaRPr lang="zh-CN" altLang="en-US"/>
          </a:p>
        </p:txBody>
      </p:sp>
      <p:sp>
        <p:nvSpPr>
          <p:cNvPr id="3" name="矩形 2"/>
          <p:cNvSpPr/>
          <p:nvPr/>
        </p:nvSpPr>
        <p:spPr>
          <a:xfrm>
            <a:off x="251460" y="1870075"/>
            <a:ext cx="5688330" cy="504190"/>
          </a:xfrm>
          <a:prstGeom prst="rect">
            <a:avLst/>
          </a:prstGeom>
        </p:spPr>
        <p:style>
          <a:lnRef idx="0">
            <a:schemeClr val="accent2"/>
          </a:lnRef>
          <a:fillRef idx="3">
            <a:schemeClr val="accent2"/>
          </a:fillRef>
          <a:effectRef idx="3">
            <a:schemeClr val="accent2"/>
          </a:effectRef>
          <a:fontRef idx="minor">
            <a:schemeClr val="lt1"/>
          </a:fontRef>
        </p:style>
        <p:txBody>
          <a:bodyPr rtlCol="0" anchor="ctr"/>
          <a:p>
            <a:pPr algn="ctr"/>
            <a:endParaRPr lang="zh-CN" altLang="en-US"/>
          </a:p>
        </p:txBody>
      </p:sp>
      <p:sp>
        <p:nvSpPr>
          <p:cNvPr id="4" name="矩形 3"/>
          <p:cNvSpPr/>
          <p:nvPr/>
        </p:nvSpPr>
        <p:spPr>
          <a:xfrm>
            <a:off x="251460" y="2608580"/>
            <a:ext cx="5688330" cy="504190"/>
          </a:xfrm>
          <a:prstGeom prst="rect">
            <a:avLst/>
          </a:prstGeom>
        </p:spPr>
        <p:style>
          <a:lnRef idx="0">
            <a:schemeClr val="accent3"/>
          </a:lnRef>
          <a:fillRef idx="3">
            <a:schemeClr val="accent3"/>
          </a:fillRef>
          <a:effectRef idx="3">
            <a:schemeClr val="accent3"/>
          </a:effectRef>
          <a:fontRef idx="minor">
            <a:schemeClr val="lt1"/>
          </a:fontRef>
        </p:style>
        <p:txBody>
          <a:bodyPr rtlCol="0" anchor="ctr"/>
          <a:p>
            <a:pPr algn="ctr"/>
            <a:endParaRPr lang="zh-CN" altLang="en-US"/>
          </a:p>
        </p:txBody>
      </p:sp>
      <p:sp>
        <p:nvSpPr>
          <p:cNvPr id="5" name="矩形 4"/>
          <p:cNvSpPr/>
          <p:nvPr/>
        </p:nvSpPr>
        <p:spPr>
          <a:xfrm>
            <a:off x="251460" y="3347085"/>
            <a:ext cx="5688330" cy="504190"/>
          </a:xfrm>
          <a:prstGeom prst="rect">
            <a:avLst/>
          </a:prstGeom>
        </p:spPr>
        <p:style>
          <a:lnRef idx="0">
            <a:schemeClr val="accent6"/>
          </a:lnRef>
          <a:fillRef idx="3">
            <a:schemeClr val="accent6"/>
          </a:fillRef>
          <a:effectRef idx="3">
            <a:schemeClr val="accent6"/>
          </a:effectRef>
          <a:fontRef idx="minor">
            <a:schemeClr val="lt1"/>
          </a:fontRef>
        </p:style>
        <p:txBody>
          <a:bodyPr rtlCol="0" anchor="ctr"/>
          <a:p>
            <a:pPr algn="ctr"/>
            <a:endParaRPr lang="zh-CN" altLang="en-US"/>
          </a:p>
        </p:txBody>
      </p:sp>
      <p:sp>
        <p:nvSpPr>
          <p:cNvPr id="6" name="矩形 5"/>
          <p:cNvSpPr/>
          <p:nvPr/>
        </p:nvSpPr>
        <p:spPr>
          <a:xfrm>
            <a:off x="251460" y="4085590"/>
            <a:ext cx="5688330" cy="504190"/>
          </a:xfrm>
          <a:prstGeom prst="rect">
            <a:avLst/>
          </a:prstGeom>
        </p:spPr>
        <p:style>
          <a:lnRef idx="0">
            <a:schemeClr val="accent4"/>
          </a:lnRef>
          <a:fillRef idx="3">
            <a:schemeClr val="accent4"/>
          </a:fillRef>
          <a:effectRef idx="3">
            <a:schemeClr val="accent4"/>
          </a:effectRef>
          <a:fontRef idx="minor">
            <a:schemeClr val="lt1"/>
          </a:fontRef>
        </p:style>
        <p:txBody>
          <a:bodyPr rtlCol="0" anchor="ctr"/>
          <a:p>
            <a:pPr algn="ctr"/>
            <a:endParaRPr lang="zh-CN" altLang="en-US"/>
          </a:p>
        </p:txBody>
      </p:sp>
      <p:sp>
        <p:nvSpPr>
          <p:cNvPr id="7" name="文本框 6"/>
          <p:cNvSpPr txBox="1"/>
          <p:nvPr/>
        </p:nvSpPr>
        <p:spPr>
          <a:xfrm>
            <a:off x="426720" y="1153795"/>
            <a:ext cx="5343525" cy="460375"/>
          </a:xfrm>
          <a:prstGeom prst="rect">
            <a:avLst/>
          </a:prstGeom>
          <a:noFill/>
        </p:spPr>
        <p:txBody>
          <a:bodyPr wrap="square" rtlCol="0">
            <a:spAutoFit/>
          </a:bodyPr>
          <a:p>
            <a:r>
              <a:rPr lang="zh-CN" altLang="en-US" sz="1200" b="1" spc="150" dirty="0" smtClean="0">
                <a:ln w="11430"/>
                <a:solidFill>
                  <a:srgbClr val="F8F8F8"/>
                </a:solidFill>
                <a:effectLst>
                  <a:outerShdw blurRad="25400" algn="tl" rotWithShape="0">
                    <a:srgbClr val="000000">
                      <a:alpha val="43000"/>
                    </a:srgbClr>
                  </a:outerShdw>
                </a:effectLst>
                <a:latin typeface="微软雅黑" panose="020B0503020204020204" pitchFamily="34" charset="-122"/>
                <a:ea typeface="微软雅黑" panose="020B0503020204020204" pitchFamily="34" charset="-122"/>
              </a:rPr>
              <a:t>在中国境内（不包括港、澳、台地区）注册成立、实行查账征收的居民企业</a:t>
            </a:r>
            <a:endParaRPr lang="zh-CN" altLang="en-US">
              <a:latin typeface="微软雅黑" panose="020B0503020204020204" pitchFamily="34" charset="-122"/>
              <a:ea typeface="微软雅黑" panose="020B0503020204020204" pitchFamily="34" charset="-122"/>
            </a:endParaRPr>
          </a:p>
        </p:txBody>
      </p:sp>
      <p:sp>
        <p:nvSpPr>
          <p:cNvPr id="8" name="文本框 7"/>
          <p:cNvSpPr txBox="1"/>
          <p:nvPr/>
        </p:nvSpPr>
        <p:spPr>
          <a:xfrm>
            <a:off x="426720" y="1891665"/>
            <a:ext cx="5348605" cy="460375"/>
          </a:xfrm>
          <a:prstGeom prst="rect">
            <a:avLst/>
          </a:prstGeom>
          <a:noFill/>
        </p:spPr>
        <p:txBody>
          <a:bodyPr wrap="square" rtlCol="0">
            <a:spAutoFit/>
          </a:bodyPr>
          <a:p>
            <a:r>
              <a:rPr lang="zh-CN" altLang="en-US" sz="1200" b="1" spc="150" dirty="0" smtClean="0">
                <a:ln w="11430"/>
                <a:solidFill>
                  <a:srgbClr val="F8F8F8"/>
                </a:solidFill>
                <a:effectLst>
                  <a:outerShdw blurRad="25400" algn="tl" rotWithShape="0">
                    <a:srgbClr val="000000">
                      <a:alpha val="43000"/>
                    </a:srgbClr>
                  </a:outerShdw>
                </a:effectLst>
                <a:latin typeface="微软雅黑" panose="020B0503020204020204" pitchFamily="34" charset="-122"/>
                <a:ea typeface="微软雅黑" panose="020B0503020204020204" pitchFamily="34" charset="-122"/>
              </a:rPr>
              <a:t>接受投资时，从业人数不超过</a:t>
            </a:r>
            <a:r>
              <a:rPr lang="en-US" altLang="zh-CN" sz="1200" b="1" spc="150" dirty="0" smtClean="0">
                <a:ln w="11430"/>
                <a:solidFill>
                  <a:srgbClr val="F8F8F8"/>
                </a:solidFill>
                <a:effectLst>
                  <a:outerShdw blurRad="25400" algn="tl" rotWithShape="0">
                    <a:srgbClr val="000000">
                      <a:alpha val="43000"/>
                    </a:srgbClr>
                  </a:outerShdw>
                </a:effectLst>
                <a:latin typeface="微软雅黑" panose="020B0503020204020204" pitchFamily="34" charset="-122"/>
                <a:ea typeface="微软雅黑" panose="020B0503020204020204" pitchFamily="34" charset="-122"/>
              </a:rPr>
              <a:t>3</a:t>
            </a:r>
            <a:r>
              <a:rPr lang="zh-CN" altLang="en-US" sz="1200" b="1" spc="150" dirty="0" smtClean="0">
                <a:ln w="11430"/>
                <a:solidFill>
                  <a:srgbClr val="F8F8F8"/>
                </a:solidFill>
                <a:effectLst>
                  <a:outerShdw blurRad="25400" algn="tl" rotWithShape="0">
                    <a:srgbClr val="000000">
                      <a:alpha val="43000"/>
                    </a:srgbClr>
                  </a:outerShdw>
                </a:effectLst>
                <a:latin typeface="微软雅黑" panose="020B0503020204020204" pitchFamily="34" charset="-122"/>
                <a:ea typeface="微软雅黑" panose="020B0503020204020204" pitchFamily="34" charset="-122"/>
              </a:rPr>
              <a:t>00人，其中具有大学本科以上学历的从业人数不低于30%；资产总额和年销售收入均不超过</a:t>
            </a:r>
            <a:r>
              <a:rPr lang="en-US" altLang="zh-CN" sz="1200" b="1" spc="150" dirty="0" smtClean="0">
                <a:ln w="11430"/>
                <a:solidFill>
                  <a:srgbClr val="F8F8F8"/>
                </a:solidFill>
                <a:effectLst>
                  <a:outerShdw blurRad="25400" algn="tl" rotWithShape="0">
                    <a:srgbClr val="000000">
                      <a:alpha val="43000"/>
                    </a:srgbClr>
                  </a:outerShdw>
                </a:effectLst>
                <a:latin typeface="微软雅黑" panose="020B0503020204020204" pitchFamily="34" charset="-122"/>
                <a:ea typeface="微软雅黑" panose="020B0503020204020204" pitchFamily="34" charset="-122"/>
              </a:rPr>
              <a:t>5</a:t>
            </a:r>
            <a:r>
              <a:rPr lang="zh-CN" altLang="en-US" sz="1200" b="1" spc="150" dirty="0" smtClean="0">
                <a:ln w="11430"/>
                <a:solidFill>
                  <a:srgbClr val="F8F8F8"/>
                </a:solidFill>
                <a:effectLst>
                  <a:outerShdw blurRad="25400" algn="tl" rotWithShape="0">
                    <a:srgbClr val="000000">
                      <a:alpha val="43000"/>
                    </a:srgbClr>
                  </a:outerShdw>
                </a:effectLst>
                <a:latin typeface="微软雅黑" panose="020B0503020204020204" pitchFamily="34" charset="-122"/>
                <a:ea typeface="微软雅黑" panose="020B0503020204020204" pitchFamily="34" charset="-122"/>
              </a:rPr>
              <a:t>000万元</a:t>
            </a:r>
            <a:endParaRPr lang="zh-CN" altLang="en-US" sz="1200" b="1" spc="150" dirty="0" smtClean="0">
              <a:ln w="11430"/>
              <a:solidFill>
                <a:srgbClr val="F8F8F8"/>
              </a:solidFill>
              <a:effectLst>
                <a:outerShdw blurRad="25400" algn="tl" rotWithShape="0">
                  <a:srgbClr val="000000">
                    <a:alpha val="43000"/>
                  </a:srgbClr>
                </a:outerShdw>
              </a:effectLst>
              <a:latin typeface="微软雅黑" panose="020B0503020204020204" pitchFamily="34" charset="-122"/>
              <a:ea typeface="微软雅黑" panose="020B0503020204020204" pitchFamily="34" charset="-122"/>
            </a:endParaRPr>
          </a:p>
        </p:txBody>
      </p:sp>
      <p:sp>
        <p:nvSpPr>
          <p:cNvPr id="9" name="文本框 8"/>
          <p:cNvSpPr txBox="1"/>
          <p:nvPr/>
        </p:nvSpPr>
        <p:spPr>
          <a:xfrm>
            <a:off x="426720" y="2722880"/>
            <a:ext cx="5005705" cy="275590"/>
          </a:xfrm>
          <a:prstGeom prst="rect">
            <a:avLst/>
          </a:prstGeom>
          <a:noFill/>
        </p:spPr>
        <p:txBody>
          <a:bodyPr wrap="square" rtlCol="0">
            <a:spAutoFit/>
          </a:bodyPr>
          <a:p>
            <a:r>
              <a:rPr lang="zh-CN" altLang="en-US" sz="1200" b="1" spc="150" dirty="0" smtClean="0">
                <a:ln w="11430"/>
                <a:solidFill>
                  <a:srgbClr val="F8F8F8"/>
                </a:solidFill>
                <a:effectLst>
                  <a:outerShdw blurRad="25400" algn="tl" rotWithShape="0">
                    <a:srgbClr val="000000">
                      <a:alpha val="43000"/>
                    </a:srgbClr>
                  </a:outerShdw>
                </a:effectLst>
                <a:latin typeface="微软雅黑" panose="020B0503020204020204" pitchFamily="34" charset="-122"/>
                <a:ea typeface="微软雅黑" panose="020B0503020204020204" pitchFamily="34" charset="-122"/>
              </a:rPr>
              <a:t>接受投资时设立时间不超过5年（60个月）</a:t>
            </a:r>
            <a:endParaRPr lang="zh-CN" altLang="en-US"/>
          </a:p>
        </p:txBody>
      </p:sp>
      <p:sp>
        <p:nvSpPr>
          <p:cNvPr id="11" name="文本框 10"/>
          <p:cNvSpPr txBox="1"/>
          <p:nvPr/>
        </p:nvSpPr>
        <p:spPr>
          <a:xfrm>
            <a:off x="395605" y="3461385"/>
            <a:ext cx="4972050" cy="275590"/>
          </a:xfrm>
          <a:prstGeom prst="rect">
            <a:avLst/>
          </a:prstGeom>
          <a:noFill/>
        </p:spPr>
        <p:txBody>
          <a:bodyPr wrap="square" rtlCol="0">
            <a:spAutoFit/>
          </a:bodyPr>
          <a:p>
            <a:r>
              <a:rPr lang="zh-CN" altLang="en-US" sz="1200" b="1" spc="150" dirty="0" smtClean="0">
                <a:ln w="11430"/>
                <a:solidFill>
                  <a:srgbClr val="F8F8F8"/>
                </a:solidFill>
                <a:effectLst>
                  <a:outerShdw blurRad="25400" algn="tl" rotWithShape="0">
                    <a:srgbClr val="000000">
                      <a:alpha val="43000"/>
                    </a:srgbClr>
                  </a:outerShdw>
                </a:effectLst>
                <a:latin typeface="微软雅黑" panose="020B0503020204020204" pitchFamily="34" charset="-122"/>
                <a:ea typeface="微软雅黑" panose="020B0503020204020204" pitchFamily="34" charset="-122"/>
              </a:rPr>
              <a:t>接受投资时以及接受投资后2年内未在境内外证券交易所上市</a:t>
            </a:r>
            <a:endParaRPr lang="zh-CN" altLang="en-US" sz="1200" b="1" spc="150" dirty="0" smtClean="0">
              <a:ln w="11430"/>
              <a:solidFill>
                <a:srgbClr val="F8F8F8"/>
              </a:solidFill>
              <a:effectLst>
                <a:outerShdw blurRad="25400" algn="tl" rotWithShape="0">
                  <a:srgbClr val="000000">
                    <a:alpha val="43000"/>
                  </a:srgbClr>
                </a:outerShdw>
              </a:effectLst>
              <a:latin typeface="微软雅黑" panose="020B0503020204020204" pitchFamily="34" charset="-122"/>
              <a:ea typeface="微软雅黑" panose="020B0503020204020204" pitchFamily="34" charset="-122"/>
            </a:endParaRPr>
          </a:p>
        </p:txBody>
      </p:sp>
      <p:sp>
        <p:nvSpPr>
          <p:cNvPr id="12" name="文本框 11"/>
          <p:cNvSpPr txBox="1"/>
          <p:nvPr/>
        </p:nvSpPr>
        <p:spPr>
          <a:xfrm>
            <a:off x="395605" y="4085590"/>
            <a:ext cx="5290820" cy="737235"/>
          </a:xfrm>
          <a:prstGeom prst="rect">
            <a:avLst/>
          </a:prstGeom>
          <a:noFill/>
        </p:spPr>
        <p:txBody>
          <a:bodyPr wrap="square" rtlCol="0">
            <a:spAutoFit/>
          </a:bodyPr>
          <a:p>
            <a:pPr algn="l">
              <a:buClrTx/>
              <a:buSzTx/>
              <a:buFontTx/>
            </a:pPr>
            <a:r>
              <a:rPr lang="zh-CN" altLang="en-US" sz="1200" b="1" spc="150" dirty="0" smtClean="0">
                <a:ln w="11430"/>
                <a:solidFill>
                  <a:srgbClr val="F8F8F8"/>
                </a:solidFill>
                <a:effectLst>
                  <a:outerShdw blurRad="25400" algn="tl" rotWithShape="0">
                    <a:srgbClr val="000000">
                      <a:alpha val="43000"/>
                    </a:srgbClr>
                  </a:outerShdw>
                </a:effectLst>
                <a:latin typeface="微软雅黑" panose="020B0503020204020204" pitchFamily="34" charset="-122"/>
                <a:ea typeface="微软雅黑" panose="020B0503020204020204" pitchFamily="34" charset="-122"/>
                <a:sym typeface="+mn-ea"/>
              </a:rPr>
              <a:t>接受投资当年及下一纳税年度，研发费用总额占成本费用支出的比例不低于20%</a:t>
            </a:r>
            <a:endParaRPr lang="zh-CN" altLang="en-US" sz="1200" b="1" spc="150" dirty="0" smtClean="0">
              <a:ln w="11430"/>
              <a:solidFill>
                <a:srgbClr val="F8F8F8"/>
              </a:solidFill>
              <a:effectLst>
                <a:outerShdw blurRad="25400" algn="tl" rotWithShape="0">
                  <a:srgbClr val="000000">
                    <a:alpha val="43000"/>
                  </a:srgbClr>
                </a:outerShdw>
              </a:effectLst>
              <a:latin typeface="微软雅黑" panose="020B0503020204020204" pitchFamily="34" charset="-122"/>
              <a:ea typeface="微软雅黑" panose="020B0503020204020204" pitchFamily="34" charset="-122"/>
            </a:endParaRPr>
          </a:p>
          <a:p>
            <a:endParaRPr lang="zh-CN" altLang="en-US"/>
          </a:p>
        </p:txBody>
      </p:sp>
      <p:sp>
        <p:nvSpPr>
          <p:cNvPr id="13" name="圆角矩形标注 12"/>
          <p:cNvSpPr/>
          <p:nvPr/>
        </p:nvSpPr>
        <p:spPr>
          <a:xfrm>
            <a:off x="6299835" y="633730"/>
            <a:ext cx="2560955" cy="2713990"/>
          </a:xfrm>
          <a:prstGeom prst="wedgeRoundRectCallout">
            <a:avLst>
              <a:gd name="adj1" fmla="val -64289"/>
              <a:gd name="adj2" fmla="val 11844"/>
              <a:gd name="adj3" fmla="val 16667"/>
            </a:avLst>
          </a:prstGeom>
          <a:ln>
            <a:noFill/>
          </a:ln>
        </p:spPr>
        <p:style>
          <a:lnRef idx="3">
            <a:schemeClr val="lt1"/>
          </a:lnRef>
          <a:fillRef idx="1">
            <a:schemeClr val="accent2"/>
          </a:fillRef>
          <a:effectRef idx="1">
            <a:schemeClr val="accent2"/>
          </a:effectRef>
          <a:fontRef idx="minor">
            <a:schemeClr val="lt1"/>
          </a:fontRef>
        </p:style>
        <p:txBody>
          <a:bodyPr rtlCol="0" anchor="ctr"/>
          <a:p>
            <a:pPr algn="ctr"/>
            <a:endParaRPr lang="zh-CN" altLang="en-US"/>
          </a:p>
        </p:txBody>
      </p:sp>
      <p:sp>
        <p:nvSpPr>
          <p:cNvPr id="14" name="文本框 13"/>
          <p:cNvSpPr txBox="1"/>
          <p:nvPr/>
        </p:nvSpPr>
        <p:spPr>
          <a:xfrm>
            <a:off x="6336030" y="699770"/>
            <a:ext cx="2458720" cy="2630170"/>
          </a:xfrm>
          <a:prstGeom prst="rect">
            <a:avLst/>
          </a:prstGeom>
          <a:noFill/>
        </p:spPr>
        <p:txBody>
          <a:bodyPr wrap="square" rtlCol="0">
            <a:spAutoFit/>
          </a:bodyPr>
          <a:p>
            <a:pPr algn="just"/>
            <a:r>
              <a:rPr lang="zh-CN" altLang="en-US" sz="1100">
                <a:ln w="10160">
                  <a:noFill/>
                  <a:prstDash val="solid"/>
                </a:ln>
                <a:solidFill>
                  <a:srgbClr val="FFFFFF"/>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cs typeface="微软雅黑" panose="020B0503020204020204" pitchFamily="34" charset="-122"/>
              </a:rPr>
              <a:t>从业人数，包括与企业建立劳动关系的职工人员及企业接受的劳务派遣人员。从业人数和资产总额指标，按照企业接受投资前连续12个月的平均数计算，不足12个月的，按实际月数平均计算。销售收入，包括主营业务收入与其他业务收入；年销售收入指标，按照企业接受投资前连续12个月的累计数计算，不足12个月的，按实际月数累计计算。成本费用，包括主营业务成本、其他业务成本、销售费用、管理费用、财务费用。</a:t>
            </a:r>
            <a:endParaRPr lang="zh-CN" altLang="en-US" sz="1100">
              <a:ln w="10160">
                <a:noFill/>
                <a:prstDash val="solid"/>
              </a:ln>
              <a:solidFill>
                <a:srgbClr val="FFFFFF"/>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a:p>
            <a:pPr algn="just"/>
            <a:r>
              <a:rPr lang="zh-CN" altLang="en-US" sz="1100">
                <a:ln w="10160">
                  <a:noFill/>
                  <a:prstDash val="solid"/>
                </a:ln>
                <a:solidFill>
                  <a:srgbClr val="FFFFFF"/>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cs typeface="微软雅黑" panose="020B0503020204020204" pitchFamily="34" charset="-122"/>
              </a:rPr>
              <a:t>从业人数及资产总额指标的计算方法参照了小型微利企业的计算方法，确保纳税人能准确理解政策、适用政策。</a:t>
            </a:r>
            <a:endParaRPr lang="zh-CN" altLang="en-US" sz="1100">
              <a:ln w="10160">
                <a:noFill/>
                <a:prstDash val="solid"/>
              </a:ln>
              <a:solidFill>
                <a:srgbClr val="FFFFFF"/>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advTm="0">
    <p:cove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标题 23"/>
          <p:cNvSpPr>
            <a:spLocks noGrp="1"/>
          </p:cNvSpPr>
          <p:nvPr>
            <p:ph type="title"/>
          </p:nvPr>
        </p:nvSpPr>
        <p:spPr>
          <a:xfrm>
            <a:off x="553085" y="178435"/>
            <a:ext cx="5688330" cy="455295"/>
          </a:xfrm>
        </p:spPr>
        <p:txBody>
          <a:bodyPr>
            <a:normAutofit fontScale="90000"/>
          </a:bodyPr>
          <a:lstStyle/>
          <a:p>
            <a:pPr algn="ctr"/>
            <a:r>
              <a:rPr lang="zh-CN" altLang="en-US" dirty="0"/>
              <a:t>创业投资企业</a:t>
            </a:r>
            <a:endParaRPr lang="zh-CN" altLang="en-US" dirty="0"/>
          </a:p>
        </p:txBody>
      </p:sp>
      <p:pic>
        <p:nvPicPr>
          <p:cNvPr id="10" name="图片 9" descr="9171865865049174021"/>
          <p:cNvPicPr>
            <a:picLocks noChangeAspect="1"/>
          </p:cNvPicPr>
          <p:nvPr/>
        </p:nvPicPr>
        <p:blipFill>
          <a:blip r:embed="rId1">
            <a:clrChange>
              <a:clrFrom>
                <a:srgbClr val="FFFFFF">
                  <a:alpha val="100000"/>
                </a:srgbClr>
              </a:clrFrom>
              <a:clrTo>
                <a:srgbClr val="FFFFFF">
                  <a:alpha val="100000"/>
                  <a:alpha val="0"/>
                </a:srgbClr>
              </a:clrTo>
            </a:clrChange>
          </a:blip>
          <a:stretch>
            <a:fillRect/>
          </a:stretch>
        </p:blipFill>
        <p:spPr>
          <a:xfrm>
            <a:off x="7308215" y="123190"/>
            <a:ext cx="1691005" cy="431165"/>
          </a:xfrm>
          <a:prstGeom prst="rect">
            <a:avLst/>
          </a:prstGeom>
        </p:spPr>
      </p:pic>
      <p:sp>
        <p:nvSpPr>
          <p:cNvPr id="2" name="矩形 1"/>
          <p:cNvSpPr/>
          <p:nvPr/>
        </p:nvSpPr>
        <p:spPr>
          <a:xfrm>
            <a:off x="251460" y="1131570"/>
            <a:ext cx="5688330" cy="868680"/>
          </a:xfrm>
          <a:prstGeom prst="rect">
            <a:avLst/>
          </a:prstGeom>
        </p:spPr>
        <p:style>
          <a:lnRef idx="0">
            <a:schemeClr val="accent1"/>
          </a:lnRef>
          <a:fillRef idx="3">
            <a:schemeClr val="accent1"/>
          </a:fillRef>
          <a:effectRef idx="3">
            <a:schemeClr val="accent1"/>
          </a:effectRef>
          <a:fontRef idx="minor">
            <a:schemeClr val="lt1"/>
          </a:fontRef>
        </p:style>
        <p:txBody>
          <a:bodyPr rtlCol="0" anchor="ctr"/>
          <a:p>
            <a:pPr algn="ctr"/>
            <a:endParaRPr lang="zh-CN" altLang="en-US"/>
          </a:p>
        </p:txBody>
      </p:sp>
      <p:sp>
        <p:nvSpPr>
          <p:cNvPr id="3" name="矩形 2"/>
          <p:cNvSpPr/>
          <p:nvPr/>
        </p:nvSpPr>
        <p:spPr>
          <a:xfrm>
            <a:off x="254635" y="2211705"/>
            <a:ext cx="5688330" cy="1274445"/>
          </a:xfrm>
          <a:prstGeom prst="rect">
            <a:avLst/>
          </a:prstGeom>
        </p:spPr>
        <p:style>
          <a:lnRef idx="0">
            <a:schemeClr val="accent2"/>
          </a:lnRef>
          <a:fillRef idx="3">
            <a:schemeClr val="accent2"/>
          </a:fillRef>
          <a:effectRef idx="3">
            <a:schemeClr val="accent2"/>
          </a:effectRef>
          <a:fontRef idx="minor">
            <a:schemeClr val="lt1"/>
          </a:fontRef>
        </p:style>
        <p:txBody>
          <a:bodyPr rtlCol="0" anchor="ctr"/>
          <a:p>
            <a:pPr algn="ctr"/>
            <a:endParaRPr lang="zh-CN" altLang="en-US"/>
          </a:p>
        </p:txBody>
      </p:sp>
      <p:sp>
        <p:nvSpPr>
          <p:cNvPr id="4" name="矩形 3"/>
          <p:cNvSpPr/>
          <p:nvPr/>
        </p:nvSpPr>
        <p:spPr>
          <a:xfrm>
            <a:off x="254635" y="3702050"/>
            <a:ext cx="5688330" cy="669290"/>
          </a:xfrm>
          <a:prstGeom prst="rect">
            <a:avLst/>
          </a:prstGeom>
        </p:spPr>
        <p:style>
          <a:lnRef idx="1">
            <a:schemeClr val="accent3"/>
          </a:lnRef>
          <a:fillRef idx="3">
            <a:schemeClr val="accent3"/>
          </a:fillRef>
          <a:effectRef idx="2">
            <a:schemeClr val="accent3"/>
          </a:effectRef>
          <a:fontRef idx="minor">
            <a:schemeClr val="lt1"/>
          </a:fontRef>
        </p:style>
        <p:txBody>
          <a:bodyPr rtlCol="0" anchor="ctr"/>
          <a:p>
            <a:pPr algn="ctr"/>
            <a:endParaRPr lang="zh-CN" altLang="en-US"/>
          </a:p>
        </p:txBody>
      </p:sp>
      <p:sp>
        <p:nvSpPr>
          <p:cNvPr id="7" name="文本框 6"/>
          <p:cNvSpPr txBox="1"/>
          <p:nvPr/>
        </p:nvSpPr>
        <p:spPr>
          <a:xfrm>
            <a:off x="426720" y="1153795"/>
            <a:ext cx="5343525" cy="1014730"/>
          </a:xfrm>
          <a:prstGeom prst="rect">
            <a:avLst/>
          </a:prstGeom>
          <a:noFill/>
        </p:spPr>
        <p:txBody>
          <a:bodyPr wrap="square" rtlCol="0">
            <a:spAutoFit/>
          </a:bodyPr>
          <a:p>
            <a:pPr algn="just"/>
            <a:r>
              <a:rPr lang="zh-CN" altLang="en-US" sz="1600" spc="150" dirty="0" smtClean="0">
                <a:ln w="11430"/>
                <a:solidFill>
                  <a:srgbClr val="F8F8F8"/>
                </a:solidFill>
                <a:effectLst/>
                <a:latin typeface="微软雅黑" panose="020B0503020204020204" pitchFamily="34" charset="-122"/>
                <a:ea typeface="微软雅黑" panose="020B0503020204020204" pitchFamily="34" charset="-122"/>
              </a:rPr>
              <a:t>在中国</a:t>
            </a:r>
            <a:r>
              <a:rPr lang="zh-CN" altLang="en-US" sz="1600" spc="150" dirty="0" smtClean="0">
                <a:ln w="11430"/>
                <a:solidFill>
                  <a:srgbClr val="0000FF"/>
                </a:solidFill>
                <a:effectLst/>
                <a:latin typeface="微软雅黑" panose="020B0503020204020204" pitchFamily="34" charset="-122"/>
                <a:ea typeface="微软雅黑" panose="020B0503020204020204" pitchFamily="34" charset="-122"/>
              </a:rPr>
              <a:t>境内</a:t>
            </a:r>
            <a:r>
              <a:rPr lang="zh-CN" altLang="en-US" sz="1600" spc="150" dirty="0" smtClean="0">
                <a:ln w="11430"/>
                <a:solidFill>
                  <a:srgbClr val="F8F8F8"/>
                </a:solidFill>
                <a:effectLst/>
                <a:latin typeface="微软雅黑" panose="020B0503020204020204" pitchFamily="34" charset="-122"/>
                <a:ea typeface="微软雅黑" panose="020B0503020204020204" pitchFamily="34" charset="-122"/>
              </a:rPr>
              <a:t>（不含港、澳、台地区）注册成立、实行</a:t>
            </a:r>
            <a:r>
              <a:rPr lang="zh-CN" altLang="en-US" sz="1600" spc="150" dirty="0" smtClean="0">
                <a:ln w="11430"/>
                <a:solidFill>
                  <a:srgbClr val="0000FF"/>
                </a:solidFill>
                <a:effectLst/>
                <a:latin typeface="微软雅黑" panose="020B0503020204020204" pitchFamily="34" charset="-122"/>
                <a:ea typeface="微软雅黑" panose="020B0503020204020204" pitchFamily="34" charset="-122"/>
              </a:rPr>
              <a:t>查账征收</a:t>
            </a:r>
            <a:r>
              <a:rPr lang="zh-CN" altLang="en-US" sz="1600" spc="150" dirty="0" smtClean="0">
                <a:ln w="11430"/>
                <a:solidFill>
                  <a:srgbClr val="F8F8F8"/>
                </a:solidFill>
                <a:effectLst/>
                <a:latin typeface="微软雅黑" panose="020B0503020204020204" pitchFamily="34" charset="-122"/>
                <a:ea typeface="微软雅黑" panose="020B0503020204020204" pitchFamily="34" charset="-122"/>
              </a:rPr>
              <a:t>的居民企业或合伙创投企业，且不属于被投资初创科技型企业的发起人</a:t>
            </a:r>
            <a:endParaRPr lang="zh-CN" altLang="en-US" sz="1600" spc="150" dirty="0" smtClean="0">
              <a:ln w="11430"/>
              <a:solidFill>
                <a:srgbClr val="F8F8F8"/>
              </a:solidFill>
              <a:effectLst/>
              <a:latin typeface="微软雅黑" panose="020B0503020204020204" pitchFamily="34" charset="-122"/>
              <a:ea typeface="微软雅黑" panose="020B0503020204020204" pitchFamily="34" charset="-122"/>
            </a:endParaRPr>
          </a:p>
          <a:p>
            <a:r>
              <a:rPr lang="zh-CN" altLang="en-US" sz="1200" b="1" spc="150" dirty="0" smtClean="0">
                <a:ln w="11430"/>
                <a:solidFill>
                  <a:srgbClr val="F8F8F8"/>
                </a:solidFill>
                <a:effectLst>
                  <a:outerShdw blurRad="25400" algn="tl" rotWithShape="0">
                    <a:srgbClr val="000000">
                      <a:alpha val="43000"/>
                    </a:srgbClr>
                  </a:outerShdw>
                </a:effectLst>
                <a:latin typeface="微软雅黑" panose="020B0503020204020204" pitchFamily="34" charset="-122"/>
                <a:ea typeface="微软雅黑" panose="020B0503020204020204" pitchFamily="34" charset="-122"/>
              </a:rPr>
              <a:t>　　</a:t>
            </a:r>
            <a:endParaRPr lang="zh-CN" altLang="en-US" sz="1200" b="1" spc="150" dirty="0" smtClean="0">
              <a:ln w="11430"/>
              <a:solidFill>
                <a:srgbClr val="F8F8F8"/>
              </a:solidFill>
              <a:effectLst>
                <a:outerShdw blurRad="25400" algn="tl" rotWithShape="0">
                  <a:srgbClr val="000000">
                    <a:alpha val="43000"/>
                  </a:srgbClr>
                </a:outerShdw>
              </a:effectLst>
              <a:latin typeface="微软雅黑" panose="020B0503020204020204" pitchFamily="34" charset="-122"/>
              <a:ea typeface="微软雅黑" panose="020B0503020204020204" pitchFamily="34" charset="-122"/>
            </a:endParaRPr>
          </a:p>
        </p:txBody>
      </p:sp>
      <p:sp>
        <p:nvSpPr>
          <p:cNvPr id="8" name="文本框 7"/>
          <p:cNvSpPr txBox="1"/>
          <p:nvPr/>
        </p:nvSpPr>
        <p:spPr>
          <a:xfrm>
            <a:off x="421640" y="2283460"/>
            <a:ext cx="5348605" cy="1076325"/>
          </a:xfrm>
          <a:prstGeom prst="rect">
            <a:avLst/>
          </a:prstGeom>
          <a:noFill/>
        </p:spPr>
        <p:txBody>
          <a:bodyPr wrap="square" rtlCol="0">
            <a:spAutoFit/>
          </a:bodyPr>
          <a:p>
            <a:pPr algn="just"/>
            <a:r>
              <a:rPr lang="zh-CN" altLang="en-US" sz="1600" spc="150" dirty="0" smtClean="0">
                <a:ln w="11430"/>
                <a:solidFill>
                  <a:srgbClr val="F8F8F8"/>
                </a:solidFill>
                <a:effectLst/>
                <a:latin typeface="微软雅黑" panose="020B0503020204020204" pitchFamily="34" charset="-122"/>
                <a:ea typeface="微软雅黑" panose="020B0503020204020204" pitchFamily="34" charset="-122"/>
                <a:sym typeface="+mn-ea"/>
              </a:rPr>
              <a:t>符合《创业投资企业管理暂行办法》（发展改革委等10部门令第39号）规定或者《私募投资基金监督管理暂行办法》（证监会令第105号）关于创业投资基金的特别规定，按照上述规定完成备案且规范运作</a:t>
            </a:r>
            <a:endParaRPr lang="zh-CN" altLang="en-US" sz="1600" spc="150" dirty="0" smtClean="0">
              <a:ln w="11430"/>
              <a:solidFill>
                <a:srgbClr val="F8F8F8"/>
              </a:solidFill>
              <a:effectLst/>
              <a:latin typeface="微软雅黑" panose="020B0503020204020204" pitchFamily="34" charset="-122"/>
              <a:ea typeface="微软雅黑" panose="020B0503020204020204" pitchFamily="34" charset="-122"/>
              <a:sym typeface="+mn-ea"/>
            </a:endParaRPr>
          </a:p>
        </p:txBody>
      </p:sp>
      <p:sp>
        <p:nvSpPr>
          <p:cNvPr id="9" name="文本框 8"/>
          <p:cNvSpPr txBox="1"/>
          <p:nvPr/>
        </p:nvSpPr>
        <p:spPr>
          <a:xfrm>
            <a:off x="421640" y="3744595"/>
            <a:ext cx="5371465" cy="583565"/>
          </a:xfrm>
          <a:prstGeom prst="rect">
            <a:avLst/>
          </a:prstGeom>
          <a:noFill/>
        </p:spPr>
        <p:txBody>
          <a:bodyPr wrap="square" rtlCol="0">
            <a:spAutoFit/>
          </a:bodyPr>
          <a:p>
            <a:pPr algn="just"/>
            <a:r>
              <a:rPr lang="zh-CN" altLang="en-US" sz="1600" spc="150" dirty="0" smtClean="0">
                <a:ln w="11430"/>
                <a:solidFill>
                  <a:srgbClr val="F8F8F8"/>
                </a:solidFill>
                <a:effectLst/>
                <a:latin typeface="微软雅黑" panose="020B0503020204020204" pitchFamily="34" charset="-122"/>
                <a:ea typeface="微软雅黑" panose="020B0503020204020204" pitchFamily="34" charset="-122"/>
                <a:sym typeface="+mn-ea"/>
              </a:rPr>
              <a:t>投资后2年内，创业投资企业及其关联方持有被投资初创科技型企业的股权比例合计应低于50%</a:t>
            </a:r>
            <a:endParaRPr lang="zh-CN" altLang="en-US" sz="1600">
              <a:effectLst/>
            </a:endParaRPr>
          </a:p>
        </p:txBody>
      </p:sp>
    </p:spTree>
  </p:cSld>
  <p:clrMapOvr>
    <a:masterClrMapping/>
  </p:clrMapOvr>
  <p:transition spd="slow" advTm="0">
    <p:cov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椭圆 1"/>
          <p:cNvSpPr>
            <a:spLocks noChangeArrowheads="1"/>
          </p:cNvSpPr>
          <p:nvPr>
            <p:custDataLst>
              <p:tags r:id="rId1"/>
            </p:custDataLst>
          </p:nvPr>
        </p:nvSpPr>
        <p:spPr bwMode="auto">
          <a:xfrm>
            <a:off x="2830116" y="829866"/>
            <a:ext cx="3483769" cy="3483769"/>
          </a:xfrm>
          <a:prstGeom prst="ellipse">
            <a:avLst/>
          </a:prstGeom>
          <a:solidFill>
            <a:schemeClr val="accent1">
              <a:lumMod val="75000"/>
            </a:schemeClr>
          </a:solidFill>
          <a:ln w="9525">
            <a:noFill/>
            <a:round/>
          </a:ln>
        </p:spPr>
        <p:txBody>
          <a:bodyPr lIns="68580" tIns="34290" rIns="68580" bIns="34290" anchor="ctr"/>
          <a:lstStyle/>
          <a:p>
            <a:pPr algn="ctr">
              <a:defRPr/>
            </a:pPr>
            <a:endParaRPr lang="zh-CN" altLang="zh-CN" sz="14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 name="椭圆 10"/>
          <p:cNvSpPr>
            <a:spLocks noChangeArrowheads="1"/>
          </p:cNvSpPr>
          <p:nvPr>
            <p:custDataLst>
              <p:tags r:id="rId2"/>
            </p:custDataLst>
          </p:nvPr>
        </p:nvSpPr>
        <p:spPr bwMode="auto">
          <a:xfrm>
            <a:off x="2780110" y="779860"/>
            <a:ext cx="3583781" cy="3583781"/>
          </a:xfrm>
          <a:prstGeom prst="ellipse">
            <a:avLst/>
          </a:prstGeom>
          <a:noFill/>
          <a:ln w="25400">
            <a:solidFill>
              <a:srgbClr val="005A9C"/>
            </a:solidFill>
            <a:prstDash val="lgDash"/>
            <a:round/>
          </a:ln>
        </p:spPr>
        <p:txBody>
          <a:bodyPr lIns="68580" tIns="34290" rIns="68580" bIns="34290" anchor="ctr"/>
          <a:lstStyle/>
          <a:p>
            <a:pPr algn="ctr">
              <a:defRPr/>
            </a:pPr>
            <a:endParaRPr lang="zh-CN" altLang="zh-CN" sz="14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2" name="文本框 11"/>
          <p:cNvSpPr>
            <a:spLocks noChangeArrowheads="1"/>
          </p:cNvSpPr>
          <p:nvPr>
            <p:custDataLst>
              <p:tags r:id="rId3"/>
            </p:custDataLst>
          </p:nvPr>
        </p:nvSpPr>
        <p:spPr bwMode="auto">
          <a:xfrm>
            <a:off x="3711178" y="1737122"/>
            <a:ext cx="2003822" cy="700088"/>
          </a:xfrm>
          <a:prstGeom prst="rect">
            <a:avLst/>
          </a:prstGeom>
          <a:noFill/>
          <a:ln w="9525">
            <a:noFill/>
            <a:miter lim="800000"/>
          </a:ln>
        </p:spPr>
        <p:txBody>
          <a:bodyPr lIns="68579" tIns="34289" rIns="68579" bIns="34289">
            <a:spAutoFit/>
          </a:bodyPr>
          <a:lstStyle/>
          <a:p>
            <a:pPr>
              <a:defRPr/>
            </a:pPr>
            <a:r>
              <a:rPr lang="en-US" altLang="zh-CN" sz="41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Part 01</a:t>
            </a:r>
            <a:endParaRPr lang="zh-CN" altLang="en-US" sz="2400" dirty="0">
              <a:ea typeface="微软雅黑" panose="020B0503020204020204" pitchFamily="34" charset="-122"/>
            </a:endParaRPr>
          </a:p>
        </p:txBody>
      </p:sp>
      <p:sp>
        <p:nvSpPr>
          <p:cNvPr id="41990" name="直接连接符 12"/>
          <p:cNvSpPr>
            <a:spLocks noChangeShapeType="1"/>
          </p:cNvSpPr>
          <p:nvPr>
            <p:custDataLst>
              <p:tags r:id="rId4"/>
            </p:custDataLst>
          </p:nvPr>
        </p:nvSpPr>
        <p:spPr bwMode="auto">
          <a:xfrm>
            <a:off x="4410075" y="2433638"/>
            <a:ext cx="323850" cy="1191"/>
          </a:xfrm>
          <a:prstGeom prst="line">
            <a:avLst/>
          </a:prstGeom>
          <a:noFill/>
          <a:ln w="12700">
            <a:solidFill>
              <a:schemeClr val="bg1"/>
            </a:solidFill>
            <a:round/>
          </a:ln>
          <a:extLst>
            <a:ext uri="{909E8E84-426E-40DD-AFC4-6F175D3DCCD1}">
              <a14:hiddenFill xmlns:a14="http://schemas.microsoft.com/office/drawing/2010/main">
                <a:noFill/>
              </a14:hiddenFill>
            </a:ext>
          </a:extLst>
        </p:spPr>
        <p:txBody>
          <a:bodyPr lIns="68580" tIns="34290" rIns="68580" bIns="34290"/>
          <a:lstStyle/>
          <a:p>
            <a:endParaRPr lang="zh-CN" altLang="en-US" sz="1400" dirty="0"/>
          </a:p>
        </p:txBody>
      </p:sp>
      <p:sp>
        <p:nvSpPr>
          <p:cNvPr id="24" name="文本框 20"/>
          <p:cNvSpPr>
            <a:spLocks noChangeArrowheads="1"/>
          </p:cNvSpPr>
          <p:nvPr>
            <p:custDataLst>
              <p:tags r:id="rId5"/>
            </p:custDataLst>
          </p:nvPr>
        </p:nvSpPr>
        <p:spPr bwMode="auto">
          <a:xfrm>
            <a:off x="3500429" y="2589610"/>
            <a:ext cx="2000265" cy="1477325"/>
          </a:xfrm>
          <a:prstGeom prst="rect">
            <a:avLst/>
          </a:prstGeom>
          <a:noFill/>
          <a:ln w="9525">
            <a:noFill/>
            <a:miter lim="800000"/>
          </a:ln>
        </p:spPr>
        <p:txBody>
          <a:bodyPr wrap="square" lIns="91438" tIns="45719" rIns="91438" bIns="45719">
            <a:spAutoFit/>
          </a:bodyPr>
          <a:lstStyle/>
          <a:p>
            <a:pPr algn="ctr">
              <a:defRPr/>
            </a:pPr>
            <a:r>
              <a:rPr lang="zh-CN" altLang="en-US" sz="3000" b="1" dirty="0" smtClean="0">
                <a:solidFill>
                  <a:srgbClr val="FFFFFF"/>
                </a:solidFill>
                <a:latin typeface="微软雅黑" panose="020B0503020204020204" pitchFamily="34" charset="-122"/>
                <a:ea typeface="微软雅黑" panose="020B0503020204020204" pitchFamily="34" charset="-122"/>
              </a:rPr>
              <a:t>科技成果转化</a:t>
            </a:r>
            <a:endParaRPr lang="en-US" altLang="en-US" sz="3000" b="1" dirty="0" smtClean="0">
              <a:solidFill>
                <a:srgbClr val="FFFFFF"/>
              </a:solidFill>
              <a:latin typeface="微软雅黑" panose="020B0503020204020204" pitchFamily="34" charset="-122"/>
              <a:ea typeface="微软雅黑" panose="020B0503020204020204" pitchFamily="34" charset="-122"/>
            </a:endParaRPr>
          </a:p>
          <a:p>
            <a:pPr algn="ctr">
              <a:defRPr/>
            </a:pPr>
            <a:endParaRPr lang="zh-CN" altLang="en-US" sz="3000" b="1" dirty="0" smtClean="0">
              <a:solidFill>
                <a:srgbClr val="FFFFFF"/>
              </a:solidFill>
              <a:latin typeface="微软雅黑" panose="020B0503020204020204" pitchFamily="34" charset="-122"/>
              <a:ea typeface="微软雅黑" panose="020B0503020204020204" pitchFamily="34" charset="-122"/>
            </a:endParaRPr>
          </a:p>
        </p:txBody>
      </p:sp>
      <p:pic>
        <p:nvPicPr>
          <p:cNvPr id="10" name="图片 9" descr="9171865865049174021"/>
          <p:cNvPicPr>
            <a:picLocks noChangeAspect="1"/>
          </p:cNvPicPr>
          <p:nvPr/>
        </p:nvPicPr>
        <p:blipFill>
          <a:blip r:embed="rId6">
            <a:clrChange>
              <a:clrFrom>
                <a:srgbClr val="FFFFFF">
                  <a:alpha val="100000"/>
                </a:srgbClr>
              </a:clrFrom>
              <a:clrTo>
                <a:srgbClr val="FFFFFF">
                  <a:alpha val="100000"/>
                  <a:alpha val="0"/>
                </a:srgbClr>
              </a:clrTo>
            </a:clrChange>
          </a:blip>
          <a:stretch>
            <a:fillRect/>
          </a:stretch>
        </p:blipFill>
        <p:spPr>
          <a:xfrm>
            <a:off x="7308215" y="123190"/>
            <a:ext cx="1691005" cy="431165"/>
          </a:xfrm>
          <a:prstGeom prst="rect">
            <a:avLst/>
          </a:prstGeom>
        </p:spPr>
      </p:pic>
    </p:spTree>
    <p:custDataLst>
      <p:tags r:id="rId7"/>
    </p:custData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标题 23"/>
          <p:cNvSpPr>
            <a:spLocks noGrp="1"/>
          </p:cNvSpPr>
          <p:nvPr>
            <p:ph type="title"/>
          </p:nvPr>
        </p:nvSpPr>
        <p:spPr>
          <a:xfrm>
            <a:off x="553085" y="178435"/>
            <a:ext cx="5688330" cy="455295"/>
          </a:xfrm>
        </p:spPr>
        <p:txBody>
          <a:bodyPr>
            <a:normAutofit fontScale="90000"/>
          </a:bodyPr>
          <a:lstStyle/>
          <a:p>
            <a:pPr algn="ctr"/>
            <a:r>
              <a:rPr lang="zh-CN" altLang="en-US" dirty="0"/>
              <a:t>天使投资个人</a:t>
            </a:r>
            <a:endParaRPr lang="zh-CN" altLang="en-US" dirty="0"/>
          </a:p>
        </p:txBody>
      </p:sp>
      <p:pic>
        <p:nvPicPr>
          <p:cNvPr id="10" name="图片 9" descr="9171865865049174021"/>
          <p:cNvPicPr>
            <a:picLocks noChangeAspect="1"/>
          </p:cNvPicPr>
          <p:nvPr/>
        </p:nvPicPr>
        <p:blipFill>
          <a:blip r:embed="rId1">
            <a:clrChange>
              <a:clrFrom>
                <a:srgbClr val="FFFFFF">
                  <a:alpha val="100000"/>
                </a:srgbClr>
              </a:clrFrom>
              <a:clrTo>
                <a:srgbClr val="FFFFFF">
                  <a:alpha val="100000"/>
                  <a:alpha val="0"/>
                </a:srgbClr>
              </a:clrTo>
            </a:clrChange>
          </a:blip>
          <a:stretch>
            <a:fillRect/>
          </a:stretch>
        </p:blipFill>
        <p:spPr>
          <a:xfrm>
            <a:off x="7308215" y="123190"/>
            <a:ext cx="1691005" cy="431165"/>
          </a:xfrm>
          <a:prstGeom prst="rect">
            <a:avLst/>
          </a:prstGeom>
        </p:spPr>
      </p:pic>
      <p:sp>
        <p:nvSpPr>
          <p:cNvPr id="2" name="矩形 1"/>
          <p:cNvSpPr/>
          <p:nvPr/>
        </p:nvSpPr>
        <p:spPr>
          <a:xfrm>
            <a:off x="251460" y="1131570"/>
            <a:ext cx="5688330" cy="1348740"/>
          </a:xfrm>
          <a:prstGeom prst="rect">
            <a:avLst/>
          </a:prstGeom>
        </p:spPr>
        <p:style>
          <a:lnRef idx="0">
            <a:schemeClr val="accent1"/>
          </a:lnRef>
          <a:fillRef idx="3">
            <a:schemeClr val="accent1"/>
          </a:fillRef>
          <a:effectRef idx="3">
            <a:schemeClr val="accent1"/>
          </a:effectRef>
          <a:fontRef idx="minor">
            <a:schemeClr val="lt1"/>
          </a:fontRef>
        </p:style>
        <p:txBody>
          <a:bodyPr rtlCol="0" anchor="ctr"/>
          <a:p>
            <a:pPr algn="ctr"/>
            <a:endParaRPr lang="zh-CN" altLang="en-US"/>
          </a:p>
        </p:txBody>
      </p:sp>
      <p:sp>
        <p:nvSpPr>
          <p:cNvPr id="3" name="矩形 2"/>
          <p:cNvSpPr/>
          <p:nvPr/>
        </p:nvSpPr>
        <p:spPr>
          <a:xfrm>
            <a:off x="252095" y="2860040"/>
            <a:ext cx="5688330" cy="1092835"/>
          </a:xfrm>
          <a:prstGeom prst="rect">
            <a:avLst/>
          </a:prstGeom>
        </p:spPr>
        <p:style>
          <a:lnRef idx="1">
            <a:schemeClr val="accent3"/>
          </a:lnRef>
          <a:fillRef idx="3">
            <a:schemeClr val="accent3"/>
          </a:fillRef>
          <a:effectRef idx="2">
            <a:schemeClr val="accent3"/>
          </a:effectRef>
          <a:fontRef idx="minor">
            <a:schemeClr val="lt1"/>
          </a:fontRef>
        </p:style>
        <p:txBody>
          <a:bodyPr rtlCol="0" anchor="ctr"/>
          <a:p>
            <a:pPr algn="ctr"/>
            <a:endParaRPr lang="zh-CN" altLang="en-US"/>
          </a:p>
        </p:txBody>
      </p:sp>
      <p:sp>
        <p:nvSpPr>
          <p:cNvPr id="7" name="文本框 6"/>
          <p:cNvSpPr txBox="1"/>
          <p:nvPr/>
        </p:nvSpPr>
        <p:spPr>
          <a:xfrm>
            <a:off x="424180" y="1267460"/>
            <a:ext cx="5343525" cy="1076325"/>
          </a:xfrm>
          <a:prstGeom prst="rect">
            <a:avLst/>
          </a:prstGeom>
          <a:noFill/>
        </p:spPr>
        <p:txBody>
          <a:bodyPr wrap="square" rtlCol="0">
            <a:spAutoFit/>
          </a:bodyPr>
          <a:p>
            <a:pPr algn="just"/>
            <a:r>
              <a:rPr lang="zh-CN" altLang="en-US" sz="1600" b="1" spc="150" dirty="0" smtClean="0">
                <a:ln w="11430"/>
                <a:solidFill>
                  <a:srgbClr val="F8F8F8"/>
                </a:solidFill>
                <a:effectLst/>
                <a:latin typeface="微软雅黑" panose="020B0503020204020204" pitchFamily="34" charset="-122"/>
                <a:ea typeface="微软雅黑" panose="020B0503020204020204" pitchFamily="34" charset="-122"/>
              </a:rPr>
              <a:t>不属于被投资初创科技型企业的发起人、雇员或其亲属（包括配偶、父母、子女、祖父母、外祖父母、孙子女、外孙子女、兄弟姐妹，下同），且与被投资初创科技型企业不存在劳务派遣等关系</a:t>
            </a:r>
            <a:r>
              <a:rPr lang="zh-CN" altLang="en-US" sz="1200" b="1" spc="150" dirty="0" smtClean="0">
                <a:ln w="11430"/>
                <a:solidFill>
                  <a:srgbClr val="F8F8F8"/>
                </a:solidFill>
                <a:effectLst>
                  <a:outerShdw blurRad="25400" algn="tl" rotWithShape="0">
                    <a:srgbClr val="000000">
                      <a:alpha val="43000"/>
                    </a:srgbClr>
                  </a:outerShdw>
                </a:effectLst>
                <a:latin typeface="微软雅黑" panose="020B0503020204020204" pitchFamily="34" charset="-122"/>
                <a:ea typeface="微软雅黑" panose="020B0503020204020204" pitchFamily="34" charset="-122"/>
              </a:rPr>
              <a:t>　　</a:t>
            </a:r>
            <a:endParaRPr lang="zh-CN" altLang="en-US" sz="1200" b="1" spc="150" dirty="0" smtClean="0">
              <a:ln w="11430"/>
              <a:solidFill>
                <a:srgbClr val="F8F8F8"/>
              </a:solidFill>
              <a:effectLst>
                <a:outerShdw blurRad="25400" algn="tl" rotWithShape="0">
                  <a:srgbClr val="000000">
                    <a:alpha val="43000"/>
                  </a:srgbClr>
                </a:outerShdw>
              </a:effectLst>
              <a:latin typeface="微软雅黑" panose="020B0503020204020204" pitchFamily="34" charset="-122"/>
              <a:ea typeface="微软雅黑" panose="020B0503020204020204" pitchFamily="34" charset="-122"/>
            </a:endParaRPr>
          </a:p>
        </p:txBody>
      </p:sp>
      <p:sp>
        <p:nvSpPr>
          <p:cNvPr id="8" name="文本框 7"/>
          <p:cNvSpPr txBox="1"/>
          <p:nvPr/>
        </p:nvSpPr>
        <p:spPr>
          <a:xfrm>
            <a:off x="394970" y="3075940"/>
            <a:ext cx="5348605" cy="583565"/>
          </a:xfrm>
          <a:prstGeom prst="rect">
            <a:avLst/>
          </a:prstGeom>
          <a:noFill/>
        </p:spPr>
        <p:txBody>
          <a:bodyPr wrap="square" rtlCol="0">
            <a:spAutoFit/>
          </a:bodyPr>
          <a:p>
            <a:pPr algn="just"/>
            <a:r>
              <a:rPr lang="zh-CN" altLang="en-US" sz="1600" b="1" spc="150" dirty="0" smtClean="0">
                <a:ln w="11430"/>
                <a:solidFill>
                  <a:srgbClr val="F8F8F8"/>
                </a:solidFill>
                <a:effectLst/>
                <a:latin typeface="微软雅黑" panose="020B0503020204020204" pitchFamily="34" charset="-122"/>
                <a:ea typeface="微软雅黑" panose="020B0503020204020204" pitchFamily="34" charset="-122"/>
                <a:sym typeface="+mn-ea"/>
              </a:rPr>
              <a:t>投资后2年内，本人及其亲属持有被投资初创科技型企业股权比例合计应低于50%</a:t>
            </a:r>
            <a:endParaRPr lang="zh-CN" altLang="en-US" sz="1600" b="1" spc="150" dirty="0" smtClean="0">
              <a:ln w="11430"/>
              <a:solidFill>
                <a:srgbClr val="F8F8F8"/>
              </a:solidFill>
              <a:effectLst/>
              <a:latin typeface="微软雅黑" panose="020B0503020204020204" pitchFamily="34" charset="-122"/>
              <a:ea typeface="微软雅黑" panose="020B0503020204020204" pitchFamily="34" charset="-122"/>
              <a:sym typeface="+mn-ea"/>
            </a:endParaRPr>
          </a:p>
        </p:txBody>
      </p:sp>
    </p:spTree>
  </p:cSld>
  <p:clrMapOvr>
    <a:masterClrMapping/>
  </p:clrMapOvr>
  <p:transition spd="slow" advTm="0">
    <p:cove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标题 23"/>
          <p:cNvSpPr>
            <a:spLocks noGrp="1"/>
          </p:cNvSpPr>
          <p:nvPr>
            <p:ph type="title"/>
          </p:nvPr>
        </p:nvSpPr>
        <p:spPr>
          <a:xfrm>
            <a:off x="553085" y="178435"/>
            <a:ext cx="5688330" cy="455295"/>
          </a:xfrm>
        </p:spPr>
        <p:txBody>
          <a:bodyPr>
            <a:normAutofit fontScale="90000"/>
          </a:bodyPr>
          <a:lstStyle/>
          <a:p>
            <a:pPr algn="ctr"/>
            <a:r>
              <a:rPr lang="zh-CN" altLang="en-US" dirty="0"/>
              <a:t>投资</a:t>
            </a:r>
            <a:endParaRPr lang="zh-CN" altLang="en-US" dirty="0"/>
          </a:p>
        </p:txBody>
      </p:sp>
      <p:pic>
        <p:nvPicPr>
          <p:cNvPr id="10" name="图片 9" descr="9171865865049174021"/>
          <p:cNvPicPr>
            <a:picLocks noChangeAspect="1"/>
          </p:cNvPicPr>
          <p:nvPr/>
        </p:nvPicPr>
        <p:blipFill>
          <a:blip r:embed="rId1">
            <a:clrChange>
              <a:clrFrom>
                <a:srgbClr val="FFFFFF">
                  <a:alpha val="100000"/>
                </a:srgbClr>
              </a:clrFrom>
              <a:clrTo>
                <a:srgbClr val="FFFFFF">
                  <a:alpha val="100000"/>
                  <a:alpha val="0"/>
                </a:srgbClr>
              </a:clrTo>
            </a:clrChange>
          </a:blip>
          <a:stretch>
            <a:fillRect/>
          </a:stretch>
        </p:blipFill>
        <p:spPr>
          <a:xfrm>
            <a:off x="7308215" y="123190"/>
            <a:ext cx="1691005" cy="431165"/>
          </a:xfrm>
          <a:prstGeom prst="rect">
            <a:avLst/>
          </a:prstGeom>
        </p:spPr>
      </p:pic>
      <p:sp>
        <p:nvSpPr>
          <p:cNvPr id="2" name="矩形 1"/>
          <p:cNvSpPr/>
          <p:nvPr/>
        </p:nvSpPr>
        <p:spPr>
          <a:xfrm>
            <a:off x="251460" y="1131570"/>
            <a:ext cx="5688330" cy="1348740"/>
          </a:xfrm>
          <a:prstGeom prst="rect">
            <a:avLst/>
          </a:prstGeom>
        </p:spPr>
        <p:style>
          <a:lnRef idx="0">
            <a:schemeClr val="accent2"/>
          </a:lnRef>
          <a:fillRef idx="3">
            <a:schemeClr val="accent2"/>
          </a:fillRef>
          <a:effectRef idx="3">
            <a:schemeClr val="accent2"/>
          </a:effectRef>
          <a:fontRef idx="minor">
            <a:schemeClr val="lt1"/>
          </a:fontRef>
        </p:style>
        <p:txBody>
          <a:bodyPr rtlCol="0" anchor="ctr"/>
          <a:p>
            <a:pPr algn="ctr"/>
            <a:endParaRPr lang="zh-CN" altLang="en-US"/>
          </a:p>
        </p:txBody>
      </p:sp>
      <p:sp>
        <p:nvSpPr>
          <p:cNvPr id="7" name="文本框 6"/>
          <p:cNvSpPr txBox="1"/>
          <p:nvPr/>
        </p:nvSpPr>
        <p:spPr>
          <a:xfrm>
            <a:off x="424180" y="1267460"/>
            <a:ext cx="5343525" cy="922020"/>
          </a:xfrm>
          <a:prstGeom prst="rect">
            <a:avLst/>
          </a:prstGeom>
          <a:noFill/>
        </p:spPr>
        <p:txBody>
          <a:bodyPr wrap="square" rtlCol="0">
            <a:spAutoFit/>
          </a:bodyPr>
          <a:p>
            <a:pPr algn="just"/>
            <a:r>
              <a:rPr lang="zh-CN" altLang="en-US" b="1" spc="150" dirty="0" smtClean="0">
                <a:ln w="11430"/>
                <a:solidFill>
                  <a:srgbClr val="F8F8F8"/>
                </a:solidFill>
                <a:latin typeface="微软雅黑" panose="020B0503020204020204" pitchFamily="34" charset="-122"/>
                <a:ea typeface="微软雅黑" panose="020B0503020204020204" pitchFamily="34" charset="-122"/>
              </a:rPr>
              <a:t>仅限于通过向被投资初创科技型企业直接支付现金方式取得的股权投资，不包括受让其他股东的存量股权</a:t>
            </a:r>
            <a:endParaRPr lang="zh-CN" altLang="en-US" b="1" spc="150" dirty="0" smtClean="0">
              <a:ln w="11430"/>
              <a:solidFill>
                <a:srgbClr val="F8F8F8"/>
              </a:solidFill>
              <a:latin typeface="微软雅黑" panose="020B0503020204020204" pitchFamily="34" charset="-122"/>
              <a:ea typeface="微软雅黑" panose="020B0503020204020204" pitchFamily="34" charset="-122"/>
            </a:endParaRPr>
          </a:p>
        </p:txBody>
      </p:sp>
    </p:spTree>
  </p:cSld>
  <p:clrMapOvr>
    <a:masterClrMapping/>
  </p:clrMapOvr>
  <p:transition spd="slow" advTm="0">
    <p:cove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93" name="그룹 56"/>
          <p:cNvPicPr>
            <a:picLocks noChangeArrowheads="1"/>
          </p:cNvPicPr>
          <p:nvPr/>
        </p:nvPicPr>
        <p:blipFill>
          <a:blip r:embed="rId1" cstate="print"/>
          <a:srcRect/>
          <a:stretch>
            <a:fillRect/>
          </a:stretch>
        </p:blipFill>
        <p:spPr bwMode="auto">
          <a:xfrm>
            <a:off x="467360" y="771525"/>
            <a:ext cx="6017895" cy="1872615"/>
          </a:xfrm>
          <a:prstGeom prst="rect">
            <a:avLst/>
          </a:prstGeom>
          <a:noFill/>
          <a:ln w="9525">
            <a:noFill/>
            <a:miter lim="800000"/>
            <a:headEnd/>
            <a:tailEnd/>
          </a:ln>
        </p:spPr>
      </p:pic>
      <p:sp>
        <p:nvSpPr>
          <p:cNvPr id="67589" name="자유형 52"/>
          <p:cNvSpPr/>
          <p:nvPr/>
        </p:nvSpPr>
        <p:spPr bwMode="auto">
          <a:xfrm rot="5400000" flipV="1">
            <a:off x="5226050" y="3217545"/>
            <a:ext cx="2498090" cy="349885"/>
          </a:xfrm>
          <a:custGeom>
            <a:avLst/>
            <a:gdLst>
              <a:gd name="T0" fmla="*/ 0 w 4514850"/>
              <a:gd name="T1" fmla="*/ 0 h 466725"/>
              <a:gd name="T2" fmla="*/ 2456943 w 4514850"/>
              <a:gd name="T3" fmla="*/ 0 h 466725"/>
              <a:gd name="T4" fmla="*/ 0 60000 65536"/>
              <a:gd name="T5" fmla="*/ 0 60000 65536"/>
              <a:gd name="T6" fmla="*/ 0 w 4514850"/>
              <a:gd name="T7" fmla="*/ 0 h 466725"/>
              <a:gd name="T8" fmla="*/ 4514850 w 4514850"/>
              <a:gd name="T9" fmla="*/ 466725 h 466725"/>
            </a:gdLst>
            <a:ahLst/>
            <a:cxnLst>
              <a:cxn ang="T4">
                <a:pos x="T0" y="T1"/>
              </a:cxn>
              <a:cxn ang="T5">
                <a:pos x="T2" y="T3"/>
              </a:cxn>
            </a:cxnLst>
            <a:rect l="T6" t="T7" r="T8" b="T9"/>
            <a:pathLst>
              <a:path w="4514850" h="466725">
                <a:moveTo>
                  <a:pt x="0" y="0"/>
                </a:moveTo>
                <a:lnTo>
                  <a:pt x="4514850" y="0"/>
                </a:lnTo>
              </a:path>
            </a:pathLst>
          </a:custGeom>
          <a:noFill/>
          <a:ln w="19050">
            <a:solidFill>
              <a:srgbClr val="A6A6A6"/>
            </a:solidFill>
            <a:prstDash val="sysDash"/>
            <a:bevel/>
          </a:ln>
        </p:spPr>
        <p:txBody>
          <a:bodyPr lIns="68580" tIns="34290" rIns="68580" bIns="34290" anchor="ctr"/>
          <a:lstStyle/>
          <a:p>
            <a:endParaRPr lang="zh-CN" altLang="en-US"/>
          </a:p>
        </p:txBody>
      </p:sp>
      <p:sp>
        <p:nvSpPr>
          <p:cNvPr id="67588" name="자유형 52"/>
          <p:cNvSpPr/>
          <p:nvPr/>
        </p:nvSpPr>
        <p:spPr bwMode="auto">
          <a:xfrm rot="5400000" flipV="1">
            <a:off x="3477895" y="3217545"/>
            <a:ext cx="2498090" cy="349885"/>
          </a:xfrm>
          <a:custGeom>
            <a:avLst/>
            <a:gdLst>
              <a:gd name="T0" fmla="*/ 0 w 4514850"/>
              <a:gd name="T1" fmla="*/ 0 h 466725"/>
              <a:gd name="T2" fmla="*/ 2456943 w 4514850"/>
              <a:gd name="T3" fmla="*/ 0 h 466725"/>
              <a:gd name="T4" fmla="*/ 0 60000 65536"/>
              <a:gd name="T5" fmla="*/ 0 60000 65536"/>
              <a:gd name="T6" fmla="*/ 0 w 4514850"/>
              <a:gd name="T7" fmla="*/ 0 h 466725"/>
              <a:gd name="T8" fmla="*/ 4514850 w 4514850"/>
              <a:gd name="T9" fmla="*/ 466725 h 466725"/>
            </a:gdLst>
            <a:ahLst/>
            <a:cxnLst>
              <a:cxn ang="T4">
                <a:pos x="T0" y="T1"/>
              </a:cxn>
              <a:cxn ang="T5">
                <a:pos x="T2" y="T3"/>
              </a:cxn>
            </a:cxnLst>
            <a:rect l="T6" t="T7" r="T8" b="T9"/>
            <a:pathLst>
              <a:path w="4514850" h="466725">
                <a:moveTo>
                  <a:pt x="0" y="0"/>
                </a:moveTo>
                <a:lnTo>
                  <a:pt x="4514850" y="0"/>
                </a:lnTo>
              </a:path>
            </a:pathLst>
          </a:custGeom>
          <a:noFill/>
          <a:ln w="19050">
            <a:solidFill>
              <a:srgbClr val="A6A6A6"/>
            </a:solidFill>
            <a:prstDash val="sysDash"/>
            <a:bevel/>
          </a:ln>
        </p:spPr>
        <p:txBody>
          <a:bodyPr lIns="68580" tIns="34290" rIns="68580" bIns="34290" anchor="ctr"/>
          <a:lstStyle/>
          <a:p>
            <a:endParaRPr lang="zh-CN" altLang="en-US"/>
          </a:p>
        </p:txBody>
      </p:sp>
      <p:sp>
        <p:nvSpPr>
          <p:cNvPr id="67590" name="자유형 52"/>
          <p:cNvSpPr/>
          <p:nvPr/>
        </p:nvSpPr>
        <p:spPr bwMode="auto">
          <a:xfrm rot="5400000" flipV="1">
            <a:off x="2165985" y="3217545"/>
            <a:ext cx="2498090" cy="349885"/>
          </a:xfrm>
          <a:custGeom>
            <a:avLst/>
            <a:gdLst>
              <a:gd name="T0" fmla="*/ 0 w 4514850"/>
              <a:gd name="T1" fmla="*/ 0 h 466725"/>
              <a:gd name="T2" fmla="*/ 2456943 w 4514850"/>
              <a:gd name="T3" fmla="*/ 0 h 466725"/>
              <a:gd name="T4" fmla="*/ 0 60000 65536"/>
              <a:gd name="T5" fmla="*/ 0 60000 65536"/>
              <a:gd name="T6" fmla="*/ 0 w 4514850"/>
              <a:gd name="T7" fmla="*/ 0 h 466725"/>
              <a:gd name="T8" fmla="*/ 4514850 w 4514850"/>
              <a:gd name="T9" fmla="*/ 466725 h 466725"/>
            </a:gdLst>
            <a:ahLst/>
            <a:cxnLst>
              <a:cxn ang="T4">
                <a:pos x="T0" y="T1"/>
              </a:cxn>
              <a:cxn ang="T5">
                <a:pos x="T2" y="T3"/>
              </a:cxn>
            </a:cxnLst>
            <a:rect l="T6" t="T7" r="T8" b="T9"/>
            <a:pathLst>
              <a:path w="4514850" h="466725">
                <a:moveTo>
                  <a:pt x="0" y="0"/>
                </a:moveTo>
                <a:lnTo>
                  <a:pt x="4514850" y="0"/>
                </a:lnTo>
              </a:path>
            </a:pathLst>
          </a:custGeom>
          <a:noFill/>
          <a:ln w="19050">
            <a:solidFill>
              <a:srgbClr val="A6A6A6"/>
            </a:solidFill>
            <a:prstDash val="sysDash"/>
            <a:bevel/>
          </a:ln>
        </p:spPr>
        <p:txBody>
          <a:bodyPr lIns="68580" tIns="34290" rIns="68580" bIns="34290" anchor="ctr"/>
          <a:lstStyle/>
          <a:p>
            <a:endParaRPr lang="zh-CN" altLang="en-US"/>
          </a:p>
        </p:txBody>
      </p:sp>
      <p:sp>
        <p:nvSpPr>
          <p:cNvPr id="67591" name="자유형 52"/>
          <p:cNvSpPr/>
          <p:nvPr/>
        </p:nvSpPr>
        <p:spPr bwMode="auto">
          <a:xfrm rot="5400000" flipV="1">
            <a:off x="699135" y="3141345"/>
            <a:ext cx="2498090" cy="349885"/>
          </a:xfrm>
          <a:custGeom>
            <a:avLst/>
            <a:gdLst>
              <a:gd name="T0" fmla="*/ 0 w 4514850"/>
              <a:gd name="T1" fmla="*/ 0 h 466725"/>
              <a:gd name="T2" fmla="*/ 2456943 w 4514850"/>
              <a:gd name="T3" fmla="*/ 0 h 466725"/>
              <a:gd name="T4" fmla="*/ 0 60000 65536"/>
              <a:gd name="T5" fmla="*/ 0 60000 65536"/>
              <a:gd name="T6" fmla="*/ 0 w 4514850"/>
              <a:gd name="T7" fmla="*/ 0 h 466725"/>
              <a:gd name="T8" fmla="*/ 4514850 w 4514850"/>
              <a:gd name="T9" fmla="*/ 466725 h 466725"/>
            </a:gdLst>
            <a:ahLst/>
            <a:cxnLst>
              <a:cxn ang="T4">
                <a:pos x="T0" y="T1"/>
              </a:cxn>
              <a:cxn ang="T5">
                <a:pos x="T2" y="T3"/>
              </a:cxn>
            </a:cxnLst>
            <a:rect l="T6" t="T7" r="T8" b="T9"/>
            <a:pathLst>
              <a:path w="4514850" h="466725">
                <a:moveTo>
                  <a:pt x="0" y="0"/>
                </a:moveTo>
                <a:lnTo>
                  <a:pt x="4514850" y="0"/>
                </a:lnTo>
              </a:path>
            </a:pathLst>
          </a:custGeom>
          <a:noFill/>
          <a:ln w="19050">
            <a:solidFill>
              <a:srgbClr val="A6A6A6"/>
            </a:solidFill>
            <a:prstDash val="sysDash"/>
            <a:bevel/>
          </a:ln>
        </p:spPr>
        <p:txBody>
          <a:bodyPr lIns="68580" tIns="34290" rIns="68580" bIns="34290" anchor="ctr"/>
          <a:lstStyle/>
          <a:p>
            <a:endParaRPr lang="zh-CN" altLang="en-US"/>
          </a:p>
        </p:txBody>
      </p:sp>
      <p:sp>
        <p:nvSpPr>
          <p:cNvPr id="67592" name="자유형 52"/>
          <p:cNvSpPr/>
          <p:nvPr/>
        </p:nvSpPr>
        <p:spPr bwMode="auto">
          <a:xfrm rot="5400000" flipV="1">
            <a:off x="-699135" y="2945130"/>
            <a:ext cx="2969260" cy="349885"/>
          </a:xfrm>
          <a:custGeom>
            <a:avLst/>
            <a:gdLst>
              <a:gd name="T0" fmla="*/ 0 w 4514850"/>
              <a:gd name="T1" fmla="*/ 0 h 466725"/>
              <a:gd name="T2" fmla="*/ 3471979 w 4514850"/>
              <a:gd name="T3" fmla="*/ 0 h 466725"/>
              <a:gd name="T4" fmla="*/ 0 60000 65536"/>
              <a:gd name="T5" fmla="*/ 0 60000 65536"/>
              <a:gd name="T6" fmla="*/ 0 w 4514850"/>
              <a:gd name="T7" fmla="*/ 0 h 466725"/>
              <a:gd name="T8" fmla="*/ 4514850 w 4514850"/>
              <a:gd name="T9" fmla="*/ 466725 h 466725"/>
            </a:gdLst>
            <a:ahLst/>
            <a:cxnLst>
              <a:cxn ang="T4">
                <a:pos x="T0" y="T1"/>
              </a:cxn>
              <a:cxn ang="T5">
                <a:pos x="T2" y="T3"/>
              </a:cxn>
            </a:cxnLst>
            <a:rect l="T6" t="T7" r="T8" b="T9"/>
            <a:pathLst>
              <a:path w="4514850" h="466725">
                <a:moveTo>
                  <a:pt x="0" y="0"/>
                </a:moveTo>
                <a:lnTo>
                  <a:pt x="4514850" y="0"/>
                </a:lnTo>
              </a:path>
            </a:pathLst>
          </a:custGeom>
          <a:noFill/>
          <a:ln w="19050">
            <a:solidFill>
              <a:srgbClr val="A6A6A6"/>
            </a:solidFill>
            <a:prstDash val="sysDash"/>
            <a:bevel/>
          </a:ln>
        </p:spPr>
        <p:txBody>
          <a:bodyPr lIns="68580" tIns="34290" rIns="68580" bIns="34290" anchor="ctr"/>
          <a:lstStyle/>
          <a:p>
            <a:endParaRPr lang="zh-CN" altLang="en-US"/>
          </a:p>
        </p:txBody>
      </p:sp>
      <p:sp>
        <p:nvSpPr>
          <p:cNvPr id="67594" name="椭圆 68"/>
          <p:cNvSpPr>
            <a:spLocks noChangeArrowheads="1"/>
          </p:cNvSpPr>
          <p:nvPr/>
        </p:nvSpPr>
        <p:spPr bwMode="auto">
          <a:xfrm>
            <a:off x="610870" y="816610"/>
            <a:ext cx="1008380" cy="1008380"/>
          </a:xfrm>
          <a:prstGeom prst="ellipse">
            <a:avLst/>
          </a:prstGeom>
          <a:solidFill>
            <a:srgbClr val="000000"/>
          </a:solidFill>
          <a:ln w="25400">
            <a:solidFill>
              <a:srgbClr val="CEB674"/>
            </a:solidFill>
            <a:round/>
          </a:ln>
        </p:spPr>
        <p:txBody>
          <a:bodyPr lIns="68580" tIns="34290" rIns="68580" bIns="34290" anchor="ctr"/>
          <a:lstStyle/>
          <a:p>
            <a:pPr algn="ctr"/>
            <a:endParaRPr lang="zh-CN" altLang="en-US">
              <a:solidFill>
                <a:srgbClr val="FFFFFF"/>
              </a:solidFill>
              <a:latin typeface="Calibri" panose="020F0502020204030204" charset="0"/>
            </a:endParaRPr>
          </a:p>
        </p:txBody>
      </p:sp>
      <p:pic>
        <p:nvPicPr>
          <p:cNvPr id="67595" name="组合 69"/>
          <p:cNvPicPr>
            <a:picLocks noChangeArrowheads="1"/>
          </p:cNvPicPr>
          <p:nvPr/>
        </p:nvPicPr>
        <p:blipFill>
          <a:blip r:embed="rId2" cstate="print"/>
          <a:srcRect/>
          <a:stretch>
            <a:fillRect/>
          </a:stretch>
        </p:blipFill>
        <p:spPr bwMode="auto">
          <a:xfrm>
            <a:off x="577215" y="810895"/>
            <a:ext cx="1097915" cy="1097915"/>
          </a:xfrm>
          <a:prstGeom prst="rect">
            <a:avLst/>
          </a:prstGeom>
          <a:noFill/>
          <a:ln w="9525">
            <a:noFill/>
            <a:miter lim="800000"/>
            <a:headEnd/>
            <a:tailEnd/>
          </a:ln>
        </p:spPr>
      </p:pic>
      <p:pic>
        <p:nvPicPr>
          <p:cNvPr id="67596" name="组合 74"/>
          <p:cNvPicPr>
            <a:picLocks noChangeArrowheads="1"/>
          </p:cNvPicPr>
          <p:nvPr/>
        </p:nvPicPr>
        <p:blipFill>
          <a:blip r:embed="rId3" cstate="print"/>
          <a:srcRect/>
          <a:stretch>
            <a:fillRect/>
          </a:stretch>
        </p:blipFill>
        <p:spPr bwMode="auto">
          <a:xfrm>
            <a:off x="1997710" y="1491615"/>
            <a:ext cx="1101090" cy="1102360"/>
          </a:xfrm>
          <a:prstGeom prst="rect">
            <a:avLst/>
          </a:prstGeom>
          <a:noFill/>
          <a:ln w="9525">
            <a:noFill/>
            <a:miter lim="800000"/>
            <a:headEnd/>
            <a:tailEnd/>
          </a:ln>
        </p:spPr>
      </p:pic>
      <p:pic>
        <p:nvPicPr>
          <p:cNvPr id="67597" name="组合 79"/>
          <p:cNvPicPr>
            <a:picLocks noChangeArrowheads="1"/>
          </p:cNvPicPr>
          <p:nvPr/>
        </p:nvPicPr>
        <p:blipFill>
          <a:blip r:embed="rId4" cstate="print"/>
          <a:srcRect/>
          <a:stretch>
            <a:fillRect/>
          </a:stretch>
        </p:blipFill>
        <p:spPr bwMode="auto">
          <a:xfrm>
            <a:off x="3388995" y="1491615"/>
            <a:ext cx="1097915" cy="1102360"/>
          </a:xfrm>
          <a:prstGeom prst="rect">
            <a:avLst/>
          </a:prstGeom>
          <a:noFill/>
          <a:ln w="9525">
            <a:noFill/>
            <a:miter lim="800000"/>
            <a:headEnd/>
            <a:tailEnd/>
          </a:ln>
        </p:spPr>
      </p:pic>
      <p:pic>
        <p:nvPicPr>
          <p:cNvPr id="67598" name="组合 84"/>
          <p:cNvPicPr>
            <a:picLocks noChangeArrowheads="1"/>
          </p:cNvPicPr>
          <p:nvPr/>
        </p:nvPicPr>
        <p:blipFill>
          <a:blip r:embed="rId5" cstate="print"/>
          <a:srcRect/>
          <a:stretch>
            <a:fillRect/>
          </a:stretch>
        </p:blipFill>
        <p:spPr bwMode="auto">
          <a:xfrm>
            <a:off x="4727575" y="1491615"/>
            <a:ext cx="1097915" cy="1102360"/>
          </a:xfrm>
          <a:prstGeom prst="rect">
            <a:avLst/>
          </a:prstGeom>
          <a:noFill/>
          <a:ln w="9525">
            <a:noFill/>
            <a:miter lim="800000"/>
            <a:headEnd/>
            <a:tailEnd/>
          </a:ln>
        </p:spPr>
      </p:pic>
      <p:sp>
        <p:nvSpPr>
          <p:cNvPr id="32783" name="TextBox 80"/>
          <p:cNvSpPr txBox="1">
            <a:spLocks noChangeArrowheads="1"/>
          </p:cNvSpPr>
          <p:nvPr/>
        </p:nvSpPr>
        <p:spPr bwMode="auto">
          <a:xfrm>
            <a:off x="751840" y="1271905"/>
            <a:ext cx="748665" cy="300355"/>
          </a:xfrm>
          <a:prstGeom prst="rect">
            <a:avLst/>
          </a:prstGeom>
          <a:noFill/>
          <a:ln w="9525">
            <a:noFill/>
            <a:miter lim="800000"/>
          </a:ln>
        </p:spPr>
        <p:txBody>
          <a:bodyPr lIns="68580" tIns="34290" rIns="68580" bIns="34290">
            <a:spAutoFit/>
          </a:bodyPr>
          <a:lstStyle/>
          <a:p>
            <a:pPr algn="ctr">
              <a:buFont typeface="Arial" panose="020B0604020202020204" pitchFamily="34" charset="0"/>
              <a:buNone/>
              <a:defRPr/>
            </a:pPr>
            <a:r>
              <a:rPr lang="zh-CN" altLang="en-US" sz="1500" b="1" noProof="1">
                <a:solidFill>
                  <a:srgbClr val="FFFFFF"/>
                </a:solidFill>
                <a:effectLst>
                  <a:outerShdw blurRad="38100" dist="38100" dir="2700000" algn="tl">
                    <a:srgbClr val="808080"/>
                  </a:outerShdw>
                </a:effectLst>
                <a:latin typeface="微软雅黑" panose="020B0503020204020204" pitchFamily="34" charset="-122"/>
                <a:ea typeface="微软雅黑" panose="020B0503020204020204" pitchFamily="34" charset="-122"/>
              </a:rPr>
              <a:t>投资时</a:t>
            </a:r>
            <a:endParaRPr lang="zh-CN" altLang="en-US" sz="1500" b="1" noProof="1">
              <a:solidFill>
                <a:srgbClr val="FFFFFF"/>
              </a:solidFill>
              <a:effectLst>
                <a:outerShdw blurRad="38100" dist="38100" dir="2700000" algn="tl">
                  <a:srgbClr val="808080"/>
                </a:outerShdw>
              </a:effectLst>
              <a:latin typeface="微软雅黑" panose="020B0503020204020204" pitchFamily="34" charset="-122"/>
              <a:ea typeface="微软雅黑" panose="020B0503020204020204" pitchFamily="34" charset="-122"/>
            </a:endParaRPr>
          </a:p>
        </p:txBody>
      </p:sp>
      <p:sp>
        <p:nvSpPr>
          <p:cNvPr id="32784" name="TextBox 81"/>
          <p:cNvSpPr txBox="1">
            <a:spLocks noChangeArrowheads="1"/>
          </p:cNvSpPr>
          <p:nvPr/>
        </p:nvSpPr>
        <p:spPr bwMode="auto">
          <a:xfrm>
            <a:off x="2123440" y="1661795"/>
            <a:ext cx="748665" cy="762000"/>
          </a:xfrm>
          <a:prstGeom prst="rect">
            <a:avLst/>
          </a:prstGeom>
          <a:noFill/>
          <a:ln w="9525">
            <a:noFill/>
            <a:miter lim="800000"/>
          </a:ln>
        </p:spPr>
        <p:txBody>
          <a:bodyPr lIns="68580" tIns="34290" rIns="68580" bIns="34290">
            <a:spAutoFit/>
          </a:bodyPr>
          <a:lstStyle/>
          <a:p>
            <a:pPr algn="ctr">
              <a:buFont typeface="Arial" panose="020B0604020202020204" pitchFamily="34" charset="0"/>
              <a:buNone/>
              <a:defRPr/>
            </a:pPr>
            <a:r>
              <a:rPr lang="zh-CN" altLang="en-US" sz="1500" b="1" noProof="1">
                <a:solidFill>
                  <a:srgbClr val="FFFFFF"/>
                </a:solidFill>
                <a:effectLst>
                  <a:outerShdw blurRad="38100" dist="38100" dir="2700000" algn="tl">
                    <a:srgbClr val="808080"/>
                  </a:outerShdw>
                </a:effectLst>
                <a:latin typeface="微软雅黑" panose="020B0503020204020204" pitchFamily="34" charset="-122"/>
                <a:ea typeface="微软雅黑" panose="020B0503020204020204" pitchFamily="34" charset="-122"/>
              </a:rPr>
              <a:t>符合优惠条件时</a:t>
            </a:r>
            <a:endParaRPr lang="zh-CN" altLang="en-US" sz="1500" b="1" noProof="1">
              <a:solidFill>
                <a:srgbClr val="FFFFFF"/>
              </a:solidFill>
              <a:effectLst>
                <a:outerShdw blurRad="38100" dist="38100" dir="2700000" algn="tl">
                  <a:srgbClr val="808080"/>
                </a:outerShdw>
              </a:effectLst>
              <a:latin typeface="微软雅黑" panose="020B0503020204020204" pitchFamily="34" charset="-122"/>
              <a:ea typeface="微软雅黑" panose="020B0503020204020204" pitchFamily="34" charset="-122"/>
            </a:endParaRPr>
          </a:p>
        </p:txBody>
      </p:sp>
      <p:sp>
        <p:nvSpPr>
          <p:cNvPr id="32785" name="TextBox 82"/>
          <p:cNvSpPr txBox="1">
            <a:spLocks noChangeArrowheads="1"/>
          </p:cNvSpPr>
          <p:nvPr/>
        </p:nvSpPr>
        <p:spPr bwMode="auto">
          <a:xfrm>
            <a:off x="3552825" y="1753235"/>
            <a:ext cx="748665" cy="530225"/>
          </a:xfrm>
          <a:prstGeom prst="rect">
            <a:avLst/>
          </a:prstGeom>
          <a:noFill/>
          <a:ln w="9525">
            <a:noFill/>
            <a:miter lim="800000"/>
          </a:ln>
        </p:spPr>
        <p:txBody>
          <a:bodyPr wrap="square" lIns="68580" tIns="34290" rIns="68580" bIns="34290">
            <a:spAutoFit/>
          </a:bodyPr>
          <a:lstStyle/>
          <a:p>
            <a:pPr algn="ctr">
              <a:buFont typeface="Arial" panose="020B0604020202020204" pitchFamily="34" charset="0"/>
              <a:buNone/>
              <a:defRPr/>
            </a:pPr>
            <a:r>
              <a:rPr lang="zh-CN" altLang="en-US" sz="1500" b="1" noProof="1">
                <a:solidFill>
                  <a:srgbClr val="FFFFFF"/>
                </a:solidFill>
                <a:effectLst>
                  <a:outerShdw blurRad="38100" dist="38100" dir="2700000" algn="tl">
                    <a:srgbClr val="808080"/>
                  </a:outerShdw>
                </a:effectLst>
                <a:latin typeface="微软雅黑" panose="020B0503020204020204" pitchFamily="34" charset="-122"/>
                <a:ea typeface="微软雅黑" panose="020B0503020204020204" pitchFamily="34" charset="-122"/>
              </a:rPr>
              <a:t>期间</a:t>
            </a:r>
            <a:endParaRPr lang="zh-CN" altLang="en-US" sz="1500" b="1" noProof="1">
              <a:solidFill>
                <a:srgbClr val="FFFFFF"/>
              </a:solidFill>
              <a:effectLst>
                <a:outerShdw blurRad="38100" dist="38100" dir="2700000" algn="tl">
                  <a:srgbClr val="808080"/>
                </a:outerShdw>
              </a:effectLst>
              <a:latin typeface="微软雅黑" panose="020B0503020204020204" pitchFamily="34" charset="-122"/>
              <a:ea typeface="微软雅黑" panose="020B0503020204020204" pitchFamily="34" charset="-122"/>
            </a:endParaRPr>
          </a:p>
          <a:p>
            <a:pPr algn="ctr">
              <a:buFont typeface="Arial" panose="020B0604020202020204" pitchFamily="34" charset="0"/>
              <a:buNone/>
              <a:defRPr/>
            </a:pPr>
            <a:r>
              <a:rPr lang="zh-CN" altLang="en-US" sz="1500" b="1" noProof="1">
                <a:solidFill>
                  <a:srgbClr val="FFFFFF"/>
                </a:solidFill>
                <a:effectLst>
                  <a:outerShdw blurRad="38100" dist="38100" dir="2700000" algn="tl">
                    <a:srgbClr val="808080"/>
                  </a:outerShdw>
                </a:effectLst>
                <a:latin typeface="微软雅黑" panose="020B0503020204020204" pitchFamily="34" charset="-122"/>
                <a:ea typeface="微软雅黑" panose="020B0503020204020204" pitchFamily="34" charset="-122"/>
              </a:rPr>
              <a:t>年度</a:t>
            </a:r>
            <a:endParaRPr lang="zh-CN" altLang="en-US" sz="1500" b="1" noProof="1">
              <a:solidFill>
                <a:srgbClr val="FFFFFF"/>
              </a:solidFill>
              <a:effectLst>
                <a:outerShdw blurRad="38100" dist="38100" dir="2700000" algn="tl">
                  <a:srgbClr val="808080"/>
                </a:outerShdw>
              </a:effectLst>
              <a:latin typeface="微软雅黑" panose="020B0503020204020204" pitchFamily="34" charset="-122"/>
              <a:ea typeface="微软雅黑" panose="020B0503020204020204" pitchFamily="34" charset="-122"/>
            </a:endParaRPr>
          </a:p>
        </p:txBody>
      </p:sp>
      <p:sp>
        <p:nvSpPr>
          <p:cNvPr id="32786" name="TextBox 83"/>
          <p:cNvSpPr txBox="1">
            <a:spLocks noChangeArrowheads="1"/>
          </p:cNvSpPr>
          <p:nvPr/>
        </p:nvSpPr>
        <p:spPr bwMode="auto">
          <a:xfrm>
            <a:off x="4902200" y="1740535"/>
            <a:ext cx="748665" cy="530860"/>
          </a:xfrm>
          <a:prstGeom prst="rect">
            <a:avLst/>
          </a:prstGeom>
          <a:noFill/>
          <a:ln w="9525">
            <a:noFill/>
            <a:miter lim="800000"/>
          </a:ln>
        </p:spPr>
        <p:txBody>
          <a:bodyPr lIns="68580" tIns="34290" rIns="68580" bIns="34290">
            <a:spAutoFit/>
          </a:bodyPr>
          <a:lstStyle/>
          <a:p>
            <a:pPr algn="ctr">
              <a:buFont typeface="Arial" panose="020B0604020202020204" pitchFamily="34" charset="0"/>
              <a:buNone/>
              <a:defRPr/>
            </a:pPr>
            <a:r>
              <a:rPr lang="zh-CN" altLang="en-US" sz="1500" b="1" noProof="1">
                <a:solidFill>
                  <a:srgbClr val="FFFFFF"/>
                </a:solidFill>
                <a:effectLst>
                  <a:outerShdw blurRad="38100" dist="38100" dir="2700000" algn="tl">
                    <a:srgbClr val="808080"/>
                  </a:outerShdw>
                </a:effectLst>
                <a:latin typeface="微软雅黑" panose="020B0503020204020204" pitchFamily="34" charset="-122"/>
                <a:ea typeface="微软雅黑" panose="020B0503020204020204" pitchFamily="34" charset="-122"/>
              </a:rPr>
              <a:t>抵扣</a:t>
            </a:r>
            <a:endParaRPr lang="zh-CN" altLang="en-US" sz="1500" b="1" noProof="1">
              <a:solidFill>
                <a:srgbClr val="FFFFFF"/>
              </a:solidFill>
              <a:effectLst>
                <a:outerShdw blurRad="38100" dist="38100" dir="2700000" algn="tl">
                  <a:srgbClr val="808080"/>
                </a:outerShdw>
              </a:effectLst>
              <a:latin typeface="微软雅黑" panose="020B0503020204020204" pitchFamily="34" charset="-122"/>
              <a:ea typeface="微软雅黑" panose="020B0503020204020204" pitchFamily="34" charset="-122"/>
            </a:endParaRPr>
          </a:p>
          <a:p>
            <a:pPr algn="ctr">
              <a:buFont typeface="Arial" panose="020B0604020202020204" pitchFamily="34" charset="0"/>
              <a:buNone/>
              <a:defRPr/>
            </a:pPr>
            <a:r>
              <a:rPr lang="zh-CN" altLang="en-US" sz="1500" b="1" noProof="1">
                <a:solidFill>
                  <a:srgbClr val="FFFFFF"/>
                </a:solidFill>
                <a:effectLst>
                  <a:outerShdw blurRad="38100" dist="38100" dir="2700000" algn="tl">
                    <a:srgbClr val="808080"/>
                  </a:outerShdw>
                </a:effectLst>
                <a:latin typeface="微软雅黑" panose="020B0503020204020204" pitchFamily="34" charset="-122"/>
                <a:ea typeface="微软雅黑" panose="020B0503020204020204" pitchFamily="34" charset="-122"/>
              </a:rPr>
              <a:t>完毕</a:t>
            </a:r>
            <a:endParaRPr lang="zh-CN" altLang="en-US" sz="1500" b="1" noProof="1">
              <a:solidFill>
                <a:srgbClr val="FFFFFF"/>
              </a:solidFill>
              <a:effectLst>
                <a:outerShdw blurRad="38100" dist="38100" dir="2700000" algn="tl">
                  <a:srgbClr val="808080"/>
                </a:outerShdw>
              </a:effectLst>
              <a:latin typeface="微软雅黑" panose="020B0503020204020204" pitchFamily="34" charset="-122"/>
              <a:ea typeface="微软雅黑" panose="020B0503020204020204" pitchFamily="34" charset="-122"/>
            </a:endParaRPr>
          </a:p>
        </p:txBody>
      </p:sp>
      <p:sp>
        <p:nvSpPr>
          <p:cNvPr id="67603" name="TextBox 84"/>
          <p:cNvSpPr txBox="1">
            <a:spLocks noChangeArrowheads="1"/>
          </p:cNvSpPr>
          <p:nvPr/>
        </p:nvSpPr>
        <p:spPr bwMode="auto">
          <a:xfrm>
            <a:off x="611505" y="2593975"/>
            <a:ext cx="1071245" cy="729615"/>
          </a:xfrm>
          <a:prstGeom prst="rect">
            <a:avLst/>
          </a:prstGeom>
          <a:noFill/>
          <a:ln w="9525">
            <a:noFill/>
            <a:miter lim="800000"/>
          </a:ln>
        </p:spPr>
        <p:txBody>
          <a:bodyPr lIns="68580" tIns="34290" rIns="68580" bIns="34290">
            <a:spAutoFit/>
          </a:bodyPr>
          <a:lstStyle/>
          <a:p>
            <a:pPr algn="just">
              <a:lnSpc>
                <a:spcPct val="130000"/>
              </a:lnSpc>
            </a:pPr>
            <a:r>
              <a:rPr lang="zh-CN" altLang="en-US" sz="1100" dirty="0">
                <a:latin typeface="微软雅黑" panose="020B0503020204020204" pitchFamily="34" charset="-122"/>
                <a:ea typeface="微软雅黑" panose="020B0503020204020204" pitchFamily="34" charset="-122"/>
              </a:rPr>
              <a:t>无需办理任何备案或报告手续。</a:t>
            </a:r>
            <a:endParaRPr lang="en-US" sz="1100" dirty="0">
              <a:latin typeface="微软雅黑" panose="020B0503020204020204" pitchFamily="34" charset="-122"/>
              <a:ea typeface="微软雅黑" panose="020B0503020204020204" pitchFamily="34" charset="-122"/>
            </a:endParaRPr>
          </a:p>
        </p:txBody>
      </p:sp>
      <p:sp>
        <p:nvSpPr>
          <p:cNvPr id="67604" name="TextBox 85"/>
          <p:cNvSpPr txBox="1">
            <a:spLocks noChangeArrowheads="1"/>
          </p:cNvSpPr>
          <p:nvPr/>
        </p:nvSpPr>
        <p:spPr bwMode="auto">
          <a:xfrm>
            <a:off x="1763395" y="2593975"/>
            <a:ext cx="1485265" cy="1827530"/>
          </a:xfrm>
          <a:prstGeom prst="rect">
            <a:avLst/>
          </a:prstGeom>
          <a:noFill/>
          <a:ln w="9525">
            <a:noFill/>
            <a:miter lim="800000"/>
          </a:ln>
        </p:spPr>
        <p:txBody>
          <a:bodyPr wrap="square" lIns="68580" tIns="34290" rIns="68580" bIns="34290">
            <a:spAutoFit/>
          </a:bodyPr>
          <a:lstStyle/>
          <a:p>
            <a:pPr algn="just">
              <a:lnSpc>
                <a:spcPct val="130000"/>
              </a:lnSpc>
            </a:pPr>
            <a:r>
              <a:rPr lang="zh-CN" altLang="en-US" sz="1100" dirty="0">
                <a:latin typeface="微软雅黑" panose="020B0503020204020204" pitchFamily="34" charset="-122"/>
                <a:ea typeface="微软雅黑" panose="020B0503020204020204" pitchFamily="34" charset="-122"/>
              </a:rPr>
              <a:t>投资满</a:t>
            </a:r>
            <a:r>
              <a:rPr lang="en-US" altLang="zh-CN" sz="1100" dirty="0">
                <a:latin typeface="微软雅黑" panose="020B0503020204020204" pitchFamily="34" charset="-122"/>
                <a:ea typeface="微软雅黑" panose="020B0503020204020204" pitchFamily="34" charset="-122"/>
              </a:rPr>
              <a:t>2</a:t>
            </a:r>
            <a:r>
              <a:rPr lang="zh-CN" altLang="en-US" sz="1100" dirty="0">
                <a:latin typeface="微软雅黑" panose="020B0503020204020204" pitchFamily="34" charset="-122"/>
                <a:ea typeface="微软雅黑" panose="020B0503020204020204" pitchFamily="34" charset="-122"/>
              </a:rPr>
              <a:t>年的年度终了后</a:t>
            </a:r>
            <a:r>
              <a:rPr lang="en-US" altLang="zh-CN" sz="1100" dirty="0">
                <a:latin typeface="微软雅黑" panose="020B0503020204020204" pitchFamily="34" charset="-122"/>
                <a:ea typeface="微软雅黑" panose="020B0503020204020204" pitchFamily="34" charset="-122"/>
              </a:rPr>
              <a:t>3</a:t>
            </a:r>
            <a:r>
              <a:rPr lang="zh-CN" altLang="en-US" sz="1100" dirty="0">
                <a:latin typeface="微软雅黑" panose="020B0503020204020204" pitchFamily="34" charset="-122"/>
                <a:ea typeface="微软雅黑" panose="020B0503020204020204" pitchFamily="34" charset="-122"/>
              </a:rPr>
              <a:t>个月内，合伙创投企业向其主管税务机关办理投资抵扣备案</a:t>
            </a:r>
            <a:r>
              <a:rPr lang="zh-CN" altLang="en-US" sz="1100" dirty="0" smtClean="0">
                <a:latin typeface="微软雅黑" panose="020B0503020204020204" pitchFamily="34" charset="-122"/>
                <a:ea typeface="微软雅黑" panose="020B0503020204020204" pitchFamily="34" charset="-122"/>
              </a:rPr>
              <a:t>。</a:t>
            </a:r>
            <a:endParaRPr lang="en-US" altLang="zh-CN" sz="1100" dirty="0" smtClean="0">
              <a:latin typeface="微软雅黑" panose="020B0503020204020204" pitchFamily="34" charset="-122"/>
              <a:ea typeface="微软雅黑" panose="020B0503020204020204" pitchFamily="34" charset="-122"/>
            </a:endParaRPr>
          </a:p>
          <a:p>
            <a:pPr algn="just">
              <a:lnSpc>
                <a:spcPct val="130000"/>
              </a:lnSpc>
            </a:pPr>
            <a:r>
              <a:rPr lang="zh-CN" altLang="en-US" sz="1100" dirty="0" smtClean="0">
                <a:latin typeface="微软雅黑" panose="020B0503020204020204" pitchFamily="34" charset="-122"/>
                <a:ea typeface="微软雅黑" panose="020B0503020204020204" pitchFamily="34" charset="-122"/>
              </a:rPr>
              <a:t>多次投资的，分别备案。</a:t>
            </a:r>
            <a:r>
              <a:rPr lang="en-US" altLang="zh-CN" sz="1100" dirty="0" smtClean="0">
                <a:latin typeface="微软雅黑" panose="020B0503020204020204" pitchFamily="34" charset="-122"/>
                <a:ea typeface="微软雅黑" panose="020B0503020204020204" pitchFamily="34" charset="-122"/>
                <a:sym typeface="+mn-ea"/>
              </a:rPr>
              <a:t>《</a:t>
            </a:r>
            <a:r>
              <a:rPr lang="zh-CN" altLang="en-US" sz="1100" dirty="0" smtClean="0">
                <a:latin typeface="微软雅黑" panose="020B0503020204020204" pitchFamily="34" charset="-122"/>
                <a:ea typeface="微软雅黑" panose="020B0503020204020204" pitchFamily="34" charset="-122"/>
                <a:sym typeface="+mn-ea"/>
              </a:rPr>
              <a:t>合伙创投企业个人所得税投资抵扣备案表</a:t>
            </a:r>
            <a:r>
              <a:rPr lang="en-US" altLang="zh-CN" sz="1100" dirty="0" smtClean="0">
                <a:latin typeface="微软雅黑" panose="020B0503020204020204" pitchFamily="34" charset="-122"/>
                <a:ea typeface="微软雅黑" panose="020B0503020204020204" pitchFamily="34" charset="-122"/>
                <a:sym typeface="+mn-ea"/>
              </a:rPr>
              <a:t>》</a:t>
            </a:r>
            <a:endParaRPr lang="en-US" sz="1100" dirty="0">
              <a:latin typeface="微软雅黑" panose="020B0503020204020204" pitchFamily="34" charset="-122"/>
              <a:ea typeface="微软雅黑" panose="020B0503020204020204" pitchFamily="34" charset="-122"/>
            </a:endParaRPr>
          </a:p>
        </p:txBody>
      </p:sp>
      <p:sp>
        <p:nvSpPr>
          <p:cNvPr id="67605" name="TextBox 86"/>
          <p:cNvSpPr txBox="1">
            <a:spLocks noChangeArrowheads="1"/>
          </p:cNvSpPr>
          <p:nvPr/>
        </p:nvSpPr>
        <p:spPr bwMode="auto">
          <a:xfrm>
            <a:off x="3240405" y="2593975"/>
            <a:ext cx="1328420" cy="1827530"/>
          </a:xfrm>
          <a:prstGeom prst="rect">
            <a:avLst/>
          </a:prstGeom>
          <a:noFill/>
          <a:ln w="9525">
            <a:noFill/>
            <a:miter lim="800000"/>
          </a:ln>
        </p:spPr>
        <p:txBody>
          <a:bodyPr wrap="square" lIns="68580" tIns="34290" rIns="68580" bIns="34290">
            <a:spAutoFit/>
          </a:bodyPr>
          <a:lstStyle/>
          <a:p>
            <a:pPr algn="just">
              <a:lnSpc>
                <a:spcPct val="130000"/>
              </a:lnSpc>
            </a:pPr>
            <a:r>
              <a:rPr lang="zh-CN" altLang="en-US" sz="1100" dirty="0">
                <a:latin typeface="微软雅黑" panose="020B0503020204020204" pitchFamily="34" charset="-122"/>
                <a:ea typeface="微软雅黑" panose="020B0503020204020204" pitchFamily="34" charset="-122"/>
              </a:rPr>
              <a:t>投资满</a:t>
            </a:r>
            <a:r>
              <a:rPr lang="en-US" altLang="zh-CN" sz="1100" dirty="0">
                <a:latin typeface="微软雅黑" panose="020B0503020204020204" pitchFamily="34" charset="-122"/>
                <a:ea typeface="微软雅黑" panose="020B0503020204020204" pitchFamily="34" charset="-122"/>
              </a:rPr>
              <a:t>2</a:t>
            </a:r>
            <a:r>
              <a:rPr lang="zh-CN" altLang="en-US" sz="1100" dirty="0">
                <a:latin typeface="微软雅黑" panose="020B0503020204020204" pitchFamily="34" charset="-122"/>
                <a:ea typeface="微软雅黑" panose="020B0503020204020204" pitchFamily="34" charset="-122"/>
              </a:rPr>
              <a:t>年及以后每个纳税年度的年度终了后</a:t>
            </a:r>
            <a:r>
              <a:rPr lang="en-US" altLang="zh-CN" sz="1100" dirty="0">
                <a:latin typeface="微软雅黑" panose="020B0503020204020204" pitchFamily="34" charset="-122"/>
                <a:ea typeface="微软雅黑" panose="020B0503020204020204" pitchFamily="34" charset="-122"/>
              </a:rPr>
              <a:t>3</a:t>
            </a:r>
            <a:r>
              <a:rPr lang="zh-CN" altLang="en-US" sz="1100" dirty="0">
                <a:latin typeface="微软雅黑" panose="020B0503020204020204" pitchFamily="34" charset="-122"/>
                <a:ea typeface="微软雅黑" panose="020B0503020204020204" pitchFamily="34" charset="-122"/>
              </a:rPr>
              <a:t>个月内，合伙创投企业向主管税务机关报告。</a:t>
            </a:r>
            <a:r>
              <a:rPr lang="en-US" altLang="zh-CN" sz="1100" dirty="0" smtClean="0">
                <a:latin typeface="微软雅黑" panose="020B0503020204020204" pitchFamily="34" charset="-122"/>
                <a:ea typeface="微软雅黑" panose="020B0503020204020204" pitchFamily="34" charset="-122"/>
                <a:sym typeface="+mn-ea"/>
              </a:rPr>
              <a:t>《</a:t>
            </a:r>
            <a:r>
              <a:rPr lang="zh-CN" altLang="en-US" sz="1100" dirty="0" smtClean="0">
                <a:latin typeface="微软雅黑" panose="020B0503020204020204" pitchFamily="34" charset="-122"/>
                <a:ea typeface="微软雅黑" panose="020B0503020204020204" pitchFamily="34" charset="-122"/>
                <a:sym typeface="+mn-ea"/>
              </a:rPr>
              <a:t>合伙创投企业个人所得税投资抵扣情况表</a:t>
            </a:r>
            <a:r>
              <a:rPr lang="en-US" altLang="zh-CN" sz="1100" dirty="0" smtClean="0">
                <a:latin typeface="微软雅黑" panose="020B0503020204020204" pitchFamily="34" charset="-122"/>
                <a:ea typeface="微软雅黑" panose="020B0503020204020204" pitchFamily="34" charset="-122"/>
                <a:sym typeface="+mn-ea"/>
              </a:rPr>
              <a:t>》</a:t>
            </a:r>
            <a:r>
              <a:rPr lang="zh-CN" altLang="en-US" sz="1100" dirty="0">
                <a:solidFill>
                  <a:schemeClr val="bg1"/>
                </a:solidFill>
                <a:latin typeface="微软雅黑" panose="020B0503020204020204" pitchFamily="34" charset="-122"/>
                <a:ea typeface="微软雅黑" panose="020B0503020204020204" pitchFamily="34" charset="-122"/>
              </a:rPr>
              <a:t>抵扣情况。</a:t>
            </a:r>
            <a:endParaRPr lang="en-US" sz="1100" dirty="0">
              <a:solidFill>
                <a:schemeClr val="bg1"/>
              </a:solidFill>
              <a:latin typeface="微软雅黑" panose="020B0503020204020204" pitchFamily="34" charset="-122"/>
              <a:ea typeface="微软雅黑" panose="020B0503020204020204" pitchFamily="34" charset="-122"/>
            </a:endParaRPr>
          </a:p>
        </p:txBody>
      </p:sp>
      <p:sp>
        <p:nvSpPr>
          <p:cNvPr id="67606" name="TextBox 87"/>
          <p:cNvSpPr txBox="1">
            <a:spLocks noChangeArrowheads="1"/>
          </p:cNvSpPr>
          <p:nvPr/>
        </p:nvSpPr>
        <p:spPr bwMode="auto">
          <a:xfrm>
            <a:off x="4617720" y="2593975"/>
            <a:ext cx="1682750" cy="2047875"/>
          </a:xfrm>
          <a:prstGeom prst="rect">
            <a:avLst/>
          </a:prstGeom>
          <a:noFill/>
          <a:ln w="9525">
            <a:noFill/>
            <a:miter lim="800000"/>
          </a:ln>
        </p:spPr>
        <p:txBody>
          <a:bodyPr wrap="square" lIns="68580" tIns="34290" rIns="68580" bIns="34290">
            <a:spAutoFit/>
          </a:bodyPr>
          <a:lstStyle/>
          <a:p>
            <a:pPr algn="just">
              <a:lnSpc>
                <a:spcPct val="130000"/>
              </a:lnSpc>
            </a:pPr>
            <a:r>
              <a:rPr lang="zh-CN" altLang="en-US" sz="1100" dirty="0" smtClean="0">
                <a:latin typeface="微软雅黑" panose="020B0503020204020204" pitchFamily="34" charset="-122"/>
                <a:ea typeface="微软雅黑" panose="020B0503020204020204" pitchFamily="34" charset="-122"/>
                <a:sym typeface="+mn-ea"/>
              </a:rPr>
              <a:t>个人合伙人在个人所得税年度申报时，应将当年允许抵扣的投资额填至</a:t>
            </a:r>
            <a:r>
              <a:rPr lang="en-US" altLang="zh-CN" sz="1100" dirty="0" smtClean="0">
                <a:latin typeface="微软雅黑" panose="020B0503020204020204" pitchFamily="34" charset="-122"/>
                <a:ea typeface="微软雅黑" panose="020B0503020204020204" pitchFamily="34" charset="-122"/>
                <a:sym typeface="+mn-ea"/>
              </a:rPr>
              <a:t>《</a:t>
            </a:r>
            <a:r>
              <a:rPr lang="zh-CN" altLang="en-US" sz="1100" dirty="0" smtClean="0">
                <a:latin typeface="微软雅黑" panose="020B0503020204020204" pitchFamily="34" charset="-122"/>
                <a:ea typeface="微软雅黑" panose="020B0503020204020204" pitchFamily="34" charset="-122"/>
                <a:sym typeface="+mn-ea"/>
              </a:rPr>
              <a:t>个人所得税经营所得纳税申报表（</a:t>
            </a:r>
            <a:r>
              <a:rPr lang="en-US" altLang="zh-CN" sz="1100" dirty="0" smtClean="0">
                <a:latin typeface="微软雅黑" panose="020B0503020204020204" pitchFamily="34" charset="-122"/>
                <a:ea typeface="微软雅黑" panose="020B0503020204020204" pitchFamily="34" charset="-122"/>
                <a:sym typeface="+mn-ea"/>
              </a:rPr>
              <a:t>B</a:t>
            </a:r>
            <a:r>
              <a:rPr lang="zh-CN" altLang="en-US" sz="1100" dirty="0" smtClean="0">
                <a:latin typeface="微软雅黑" panose="020B0503020204020204" pitchFamily="34" charset="-122"/>
                <a:ea typeface="微软雅黑" panose="020B0503020204020204" pitchFamily="34" charset="-122"/>
                <a:sym typeface="+mn-ea"/>
              </a:rPr>
              <a:t>表）</a:t>
            </a:r>
            <a:r>
              <a:rPr lang="en-US" altLang="zh-CN" sz="1100" dirty="0" smtClean="0">
                <a:latin typeface="微软雅黑" panose="020B0503020204020204" pitchFamily="34" charset="-122"/>
                <a:ea typeface="微软雅黑" panose="020B0503020204020204" pitchFamily="34" charset="-122"/>
                <a:sym typeface="+mn-ea"/>
              </a:rPr>
              <a:t>》</a:t>
            </a:r>
            <a:r>
              <a:rPr lang="zh-CN" altLang="en-US" sz="1100" dirty="0" smtClean="0">
                <a:latin typeface="微软雅黑" panose="020B0503020204020204" pitchFamily="34" charset="-122"/>
                <a:ea typeface="微软雅黑" panose="020B0503020204020204" pitchFamily="34" charset="-122"/>
                <a:sym typeface="+mn-ea"/>
              </a:rPr>
              <a:t>第</a:t>
            </a:r>
            <a:r>
              <a:rPr lang="en-US" altLang="zh-CN" sz="1100" dirty="0" smtClean="0">
                <a:latin typeface="微软雅黑" panose="020B0503020204020204" pitchFamily="34" charset="-122"/>
                <a:ea typeface="微软雅黑" panose="020B0503020204020204" pitchFamily="34" charset="-122"/>
                <a:sym typeface="+mn-ea"/>
              </a:rPr>
              <a:t>60</a:t>
            </a:r>
            <a:r>
              <a:rPr lang="zh-CN" altLang="en-US" sz="1100" dirty="0" smtClean="0">
                <a:latin typeface="微软雅黑" panose="020B0503020204020204" pitchFamily="34" charset="-122"/>
                <a:ea typeface="微软雅黑" panose="020B0503020204020204" pitchFamily="34" charset="-122"/>
                <a:sym typeface="+mn-ea"/>
              </a:rPr>
              <a:t>行“投资抵扣”。</a:t>
            </a:r>
            <a:endParaRPr lang="zh-CN" altLang="en-US" sz="1100" dirty="0" smtClean="0">
              <a:latin typeface="微软雅黑" panose="020B0503020204020204" pitchFamily="34" charset="-122"/>
              <a:ea typeface="微软雅黑" panose="020B0503020204020204" pitchFamily="34" charset="-122"/>
            </a:endParaRPr>
          </a:p>
          <a:p>
            <a:pPr algn="just">
              <a:lnSpc>
                <a:spcPct val="130000"/>
              </a:lnSpc>
            </a:pPr>
            <a:r>
              <a:rPr lang="zh-CN" altLang="en-US" sz="1100" dirty="0">
                <a:latin typeface="微软雅黑" panose="020B0503020204020204" pitchFamily="34" charset="-122"/>
                <a:ea typeface="微软雅黑" panose="020B0503020204020204" pitchFamily="34" charset="-122"/>
              </a:rPr>
              <a:t>当年不足抵扣的可结转抵扣。抵扣完毕后，无需继续报告有关情况。</a:t>
            </a:r>
            <a:endParaRPr lang="en-US" sz="1100" dirty="0">
              <a:latin typeface="微软雅黑" panose="020B0503020204020204" pitchFamily="34" charset="-122"/>
              <a:ea typeface="微软雅黑" panose="020B0503020204020204" pitchFamily="34" charset="-122"/>
            </a:endParaRPr>
          </a:p>
        </p:txBody>
      </p:sp>
      <p:sp>
        <p:nvSpPr>
          <p:cNvPr id="67607" name="矩形 46"/>
          <p:cNvSpPr>
            <a:spLocks noChangeArrowheads="1"/>
          </p:cNvSpPr>
          <p:nvPr/>
        </p:nvSpPr>
        <p:spPr bwMode="auto">
          <a:xfrm>
            <a:off x="323771" y="195818"/>
            <a:ext cx="3524250" cy="438150"/>
          </a:xfrm>
          <a:prstGeom prst="rect">
            <a:avLst/>
          </a:prstGeom>
          <a:noFill/>
          <a:ln w="9525">
            <a:noFill/>
            <a:miter lim="800000"/>
          </a:ln>
        </p:spPr>
        <p:txBody>
          <a:bodyPr wrap="none" lIns="68580" tIns="34290" rIns="68580" bIns="34290">
            <a:spAutoFit/>
          </a:bodyPr>
          <a:lstStyle/>
          <a:p>
            <a:pPr algn="r" eaLnBrk="0" hangingPunct="0"/>
            <a:r>
              <a:rPr lang="zh-CN" altLang="en-US" sz="2400" b="1" dirty="0">
                <a:solidFill>
                  <a:srgbClr val="404040"/>
                </a:solidFill>
                <a:latin typeface="微软雅黑" panose="020B0503020204020204" pitchFamily="34" charset="-122"/>
                <a:ea typeface="微软雅黑" panose="020B0503020204020204" pitchFamily="34" charset="-122"/>
              </a:rPr>
              <a:t>合伙创投企业备案＋报告</a:t>
            </a:r>
            <a:endParaRPr lang="en-US" sz="2400" b="1" dirty="0">
              <a:solidFill>
                <a:srgbClr val="404040"/>
              </a:solidFill>
              <a:latin typeface="微软雅黑" panose="020B0503020204020204" pitchFamily="34" charset="-122"/>
              <a:ea typeface="微软雅黑" panose="020B0503020204020204" pitchFamily="34" charset="-122"/>
            </a:endParaRPr>
          </a:p>
        </p:txBody>
      </p:sp>
      <p:pic>
        <p:nvPicPr>
          <p:cNvPr id="10" name="图片 9" descr="9171865865049174021"/>
          <p:cNvPicPr>
            <a:picLocks noChangeAspect="1"/>
          </p:cNvPicPr>
          <p:nvPr/>
        </p:nvPicPr>
        <p:blipFill>
          <a:blip r:embed="rId6">
            <a:clrChange>
              <a:clrFrom>
                <a:srgbClr val="FFFFFF">
                  <a:alpha val="100000"/>
                </a:srgbClr>
              </a:clrFrom>
              <a:clrTo>
                <a:srgbClr val="FFFFFF">
                  <a:alpha val="100000"/>
                  <a:alpha val="0"/>
                </a:srgbClr>
              </a:clrTo>
            </a:clrChange>
          </a:blip>
          <a:stretch>
            <a:fillRect/>
          </a:stretch>
        </p:blipFill>
        <p:spPr>
          <a:xfrm>
            <a:off x="7308215" y="123190"/>
            <a:ext cx="1691005" cy="431165"/>
          </a:xfrm>
          <a:prstGeom prst="rect">
            <a:avLst/>
          </a:prstGeom>
        </p:spPr>
      </p:pic>
    </p:spTree>
  </p:cSld>
  <p:clrMapOvr>
    <a:masterClrMapping/>
  </p:clrMapOvr>
  <p:transition advTm="0"/>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9" name="TextBox 44"/>
          <p:cNvSpPr txBox="1">
            <a:spLocks noChangeArrowheads="1"/>
          </p:cNvSpPr>
          <p:nvPr/>
        </p:nvSpPr>
        <p:spPr bwMode="auto">
          <a:xfrm>
            <a:off x="4223147" y="2369344"/>
            <a:ext cx="990600" cy="2489912"/>
          </a:xfrm>
          <a:prstGeom prst="rect">
            <a:avLst/>
          </a:prstGeom>
          <a:noFill/>
          <a:ln w="9525">
            <a:noFill/>
            <a:miter lim="800000"/>
          </a:ln>
        </p:spPr>
        <p:txBody>
          <a:bodyPr lIns="68580" tIns="34290" rIns="68580" bIns="34290">
            <a:spAutoFit/>
          </a:bodyPr>
          <a:lstStyle/>
          <a:p>
            <a:pPr>
              <a:lnSpc>
                <a:spcPct val="130000"/>
              </a:lnSpc>
            </a:pPr>
            <a:r>
              <a:rPr lang="zh-CN" altLang="en-US" sz="1100" dirty="0">
                <a:solidFill>
                  <a:schemeClr val="bg1"/>
                </a:solidFill>
                <a:latin typeface="微软雅黑" panose="020B0503020204020204" pitchFamily="34" charset="-122"/>
                <a:ea typeface="微软雅黑" panose="020B0503020204020204" pitchFamily="34" charset="-122"/>
              </a:rPr>
              <a:t>天使投资个人投资初创科技型企业满</a:t>
            </a:r>
            <a:r>
              <a:rPr lang="en-US" altLang="zh-CN" sz="1100" dirty="0">
                <a:solidFill>
                  <a:schemeClr val="bg1"/>
                </a:solidFill>
                <a:latin typeface="微软雅黑" panose="020B0503020204020204" pitchFamily="34" charset="-122"/>
                <a:ea typeface="微软雅黑" panose="020B0503020204020204" pitchFamily="34" charset="-122"/>
              </a:rPr>
              <a:t>24</a:t>
            </a:r>
            <a:r>
              <a:rPr lang="zh-CN" altLang="en-US" sz="1100" dirty="0">
                <a:solidFill>
                  <a:schemeClr val="bg1"/>
                </a:solidFill>
                <a:latin typeface="微软雅黑" panose="020B0503020204020204" pitchFamily="34" charset="-122"/>
                <a:ea typeface="微软雅黑" panose="020B0503020204020204" pitchFamily="34" charset="-122"/>
              </a:rPr>
              <a:t>个月的次月</a:t>
            </a:r>
            <a:r>
              <a:rPr lang="en-US" altLang="zh-CN" sz="1100" dirty="0">
                <a:solidFill>
                  <a:schemeClr val="bg1"/>
                </a:solidFill>
                <a:latin typeface="微软雅黑" panose="020B0503020204020204" pitchFamily="34" charset="-122"/>
                <a:ea typeface="微软雅黑" panose="020B0503020204020204" pitchFamily="34" charset="-122"/>
              </a:rPr>
              <a:t>15</a:t>
            </a:r>
            <a:r>
              <a:rPr lang="zh-CN" altLang="en-US" sz="1100" dirty="0">
                <a:solidFill>
                  <a:schemeClr val="bg1"/>
                </a:solidFill>
                <a:latin typeface="微软雅黑" panose="020B0503020204020204" pitchFamily="34" charset="-122"/>
                <a:ea typeface="微软雅黑" panose="020B0503020204020204" pitchFamily="34" charset="-122"/>
              </a:rPr>
              <a:t>日内，天使投资个人和初创科技型企业共同向主管税务机关办理投资抵扣备案。</a:t>
            </a:r>
            <a:endParaRPr lang="en-US" sz="1100" dirty="0">
              <a:solidFill>
                <a:schemeClr val="bg1"/>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611505" y="1344295"/>
            <a:ext cx="5490210" cy="2739390"/>
            <a:chOff x="4751" y="1791"/>
            <a:chExt cx="8646" cy="4314"/>
          </a:xfrm>
        </p:grpSpPr>
        <p:sp>
          <p:nvSpPr>
            <p:cNvPr id="71683" name="椭圆 3"/>
            <p:cNvSpPr>
              <a:spLocks noChangeArrowheads="1"/>
            </p:cNvSpPr>
            <p:nvPr/>
          </p:nvSpPr>
          <p:spPr bwMode="auto">
            <a:xfrm>
              <a:off x="10016" y="2062"/>
              <a:ext cx="1448" cy="1448"/>
            </a:xfrm>
            <a:prstGeom prst="ellipse">
              <a:avLst/>
            </a:prstGeom>
            <a:gradFill rotWithShape="1">
              <a:gsLst>
                <a:gs pos="0">
                  <a:srgbClr val="003F77"/>
                </a:gs>
                <a:gs pos="50000">
                  <a:srgbClr val="005FAD"/>
                </a:gs>
                <a:gs pos="100000">
                  <a:srgbClr val="0072CE"/>
                </a:gs>
              </a:gsLst>
              <a:lin ang="5400000" scaled="1"/>
            </a:gradFill>
            <a:ln w="25400">
              <a:solidFill>
                <a:srgbClr val="0070C0"/>
              </a:solidFill>
              <a:round/>
            </a:ln>
          </p:spPr>
          <p:txBody>
            <a:bodyPr lIns="68580" tIns="34290" rIns="68580" bIns="34290" anchor="ctr"/>
            <a:lstStyle/>
            <a:p>
              <a:pPr algn="ctr"/>
              <a:endParaRPr lang="zh-CN" altLang="en-US">
                <a:solidFill>
                  <a:srgbClr val="FFFFFF"/>
                </a:solidFill>
                <a:latin typeface="Calibri" panose="020F0502020204030204" charset="0"/>
              </a:endParaRPr>
            </a:p>
          </p:txBody>
        </p:sp>
        <p:sp>
          <p:nvSpPr>
            <p:cNvPr id="71684" name="空心弧 4"/>
            <p:cNvSpPr>
              <a:spLocks noChangeArrowheads="1"/>
            </p:cNvSpPr>
            <p:nvPr/>
          </p:nvSpPr>
          <p:spPr bwMode="auto">
            <a:xfrm>
              <a:off x="9746" y="1791"/>
              <a:ext cx="1989" cy="1989"/>
            </a:xfrm>
            <a:custGeom>
              <a:avLst/>
              <a:gdLst>
                <a:gd name="T0" fmla="*/ 0 w 1684338"/>
                <a:gd name="T1" fmla="*/ 842168 h 1684337"/>
                <a:gd name="T2" fmla="*/ 842169 w 1684338"/>
                <a:gd name="T3" fmla="*/ 0 h 1684337"/>
                <a:gd name="T4" fmla="*/ 1684338 w 1684338"/>
                <a:gd name="T5" fmla="*/ 842169 h 1684337"/>
                <a:gd name="T6" fmla="*/ 1684338 w 1684338"/>
                <a:gd name="T7" fmla="*/ 842171 h 1684337"/>
                <a:gd name="T8" fmla="*/ 1539569 w 1684338"/>
                <a:gd name="T9" fmla="*/ 842169 h 1684337"/>
                <a:gd name="T10" fmla="*/ 842169 w 1684338"/>
                <a:gd name="T11" fmla="*/ 144769 h 1684337"/>
                <a:gd name="T12" fmla="*/ 144769 w 1684338"/>
                <a:gd name="T13" fmla="*/ 842169 h 1684337"/>
                <a:gd name="T14" fmla="*/ 144769 w 1684338"/>
                <a:gd name="T15" fmla="*/ 842170 h 1684337"/>
                <a:gd name="T16" fmla="*/ 0 w 1684338"/>
                <a:gd name="T17" fmla="*/ 842168 h 16843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84338"/>
                <a:gd name="T28" fmla="*/ 0 h 1684337"/>
                <a:gd name="T29" fmla="*/ 1684338 w 1684338"/>
                <a:gd name="T30" fmla="*/ 1684337 h 16843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84338" h="1684337">
                  <a:moveTo>
                    <a:pt x="0" y="842168"/>
                  </a:moveTo>
                  <a:cubicBezTo>
                    <a:pt x="1" y="377051"/>
                    <a:pt x="377052" y="0"/>
                    <a:pt x="842169" y="0"/>
                  </a:cubicBezTo>
                  <a:cubicBezTo>
                    <a:pt x="1307286" y="0"/>
                    <a:pt x="1684338" y="377052"/>
                    <a:pt x="1684338" y="842169"/>
                  </a:cubicBezTo>
                  <a:cubicBezTo>
                    <a:pt x="1684338" y="842170"/>
                    <a:pt x="1684338" y="842170"/>
                    <a:pt x="1684338" y="842171"/>
                  </a:cubicBezTo>
                  <a:lnTo>
                    <a:pt x="1539569" y="842169"/>
                  </a:lnTo>
                  <a:cubicBezTo>
                    <a:pt x="1539569" y="457006"/>
                    <a:pt x="1227332" y="144769"/>
                    <a:pt x="842169" y="144769"/>
                  </a:cubicBezTo>
                  <a:cubicBezTo>
                    <a:pt x="457006" y="144769"/>
                    <a:pt x="144769" y="457006"/>
                    <a:pt x="144769" y="842169"/>
                  </a:cubicBezTo>
                  <a:cubicBezTo>
                    <a:pt x="144769" y="842169"/>
                    <a:pt x="144769" y="842170"/>
                    <a:pt x="144769" y="842170"/>
                  </a:cubicBezTo>
                  <a:lnTo>
                    <a:pt x="0" y="842168"/>
                  </a:lnTo>
                  <a:close/>
                </a:path>
              </a:pathLst>
            </a:custGeom>
            <a:blipFill dpi="0" rotWithShape="0">
              <a:blip r:embed="rId1" cstate="print"/>
              <a:srcRect/>
              <a:tile tx="0" ty="0" sx="100000" sy="100000" flip="none" algn="tl"/>
            </a:blipFill>
            <a:ln w="9525">
              <a:noFill/>
              <a:miter lim="800000"/>
            </a:ln>
          </p:spPr>
          <p:txBody>
            <a:bodyPr lIns="68580" tIns="34290" rIns="68580" bIns="34290" anchor="ctr"/>
            <a:lstStyle/>
            <a:p>
              <a:endParaRPr lang="zh-CN" altLang="en-US"/>
            </a:p>
          </p:txBody>
        </p:sp>
        <p:sp>
          <p:nvSpPr>
            <p:cNvPr id="71685" name="椭圆 5"/>
            <p:cNvSpPr>
              <a:spLocks noChangeArrowheads="1"/>
            </p:cNvSpPr>
            <p:nvPr/>
          </p:nvSpPr>
          <p:spPr bwMode="auto">
            <a:xfrm>
              <a:off x="5021" y="4309"/>
              <a:ext cx="1448" cy="1446"/>
            </a:xfrm>
            <a:prstGeom prst="ellipse">
              <a:avLst/>
            </a:prstGeom>
            <a:gradFill rotWithShape="1">
              <a:gsLst>
                <a:gs pos="0">
                  <a:srgbClr val="3F1260"/>
                </a:gs>
                <a:gs pos="50000">
                  <a:srgbClr val="5E1F8D"/>
                </a:gs>
                <a:gs pos="100000">
                  <a:srgbClr val="7128A8"/>
                </a:gs>
              </a:gsLst>
              <a:lin ang="5400000" scaled="1"/>
            </a:gradFill>
            <a:ln w="25400">
              <a:solidFill>
                <a:srgbClr val="7030A0"/>
              </a:solidFill>
              <a:round/>
            </a:ln>
          </p:spPr>
          <p:txBody>
            <a:bodyPr lIns="68580" tIns="34290" rIns="68580" bIns="34290" anchor="ctr"/>
            <a:lstStyle/>
            <a:p>
              <a:pPr algn="ctr"/>
              <a:endParaRPr lang="zh-CN" altLang="en-US">
                <a:solidFill>
                  <a:srgbClr val="FFFFFF"/>
                </a:solidFill>
                <a:latin typeface="Calibri" panose="020F0502020204030204" charset="0"/>
              </a:endParaRPr>
            </a:p>
          </p:txBody>
        </p:sp>
        <p:sp>
          <p:nvSpPr>
            <p:cNvPr id="71686" name="空心弧 6"/>
            <p:cNvSpPr>
              <a:spLocks noChangeArrowheads="1"/>
            </p:cNvSpPr>
            <p:nvPr/>
          </p:nvSpPr>
          <p:spPr bwMode="auto">
            <a:xfrm flipV="1">
              <a:off x="4751" y="4037"/>
              <a:ext cx="1989" cy="1989"/>
            </a:xfrm>
            <a:custGeom>
              <a:avLst/>
              <a:gdLst>
                <a:gd name="T0" fmla="*/ 0 w 1684338"/>
                <a:gd name="T1" fmla="*/ 842168 h 1684337"/>
                <a:gd name="T2" fmla="*/ 842169 w 1684338"/>
                <a:gd name="T3" fmla="*/ 0 h 1684337"/>
                <a:gd name="T4" fmla="*/ 1684338 w 1684338"/>
                <a:gd name="T5" fmla="*/ 842169 h 1684337"/>
                <a:gd name="T6" fmla="*/ 1684338 w 1684338"/>
                <a:gd name="T7" fmla="*/ 842171 h 1684337"/>
                <a:gd name="T8" fmla="*/ 1539569 w 1684338"/>
                <a:gd name="T9" fmla="*/ 842169 h 1684337"/>
                <a:gd name="T10" fmla="*/ 842169 w 1684338"/>
                <a:gd name="T11" fmla="*/ 144769 h 1684337"/>
                <a:gd name="T12" fmla="*/ 144769 w 1684338"/>
                <a:gd name="T13" fmla="*/ 842169 h 1684337"/>
                <a:gd name="T14" fmla="*/ 144769 w 1684338"/>
                <a:gd name="T15" fmla="*/ 842170 h 1684337"/>
                <a:gd name="T16" fmla="*/ 0 w 1684338"/>
                <a:gd name="T17" fmla="*/ 842168 h 16843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84338"/>
                <a:gd name="T28" fmla="*/ 0 h 1684337"/>
                <a:gd name="T29" fmla="*/ 1684338 w 1684338"/>
                <a:gd name="T30" fmla="*/ 1684337 h 16843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84338" h="1684337">
                  <a:moveTo>
                    <a:pt x="0" y="842168"/>
                  </a:moveTo>
                  <a:cubicBezTo>
                    <a:pt x="1" y="377051"/>
                    <a:pt x="377052" y="0"/>
                    <a:pt x="842169" y="0"/>
                  </a:cubicBezTo>
                  <a:cubicBezTo>
                    <a:pt x="1307286" y="0"/>
                    <a:pt x="1684338" y="377052"/>
                    <a:pt x="1684338" y="842169"/>
                  </a:cubicBezTo>
                  <a:cubicBezTo>
                    <a:pt x="1684338" y="842170"/>
                    <a:pt x="1684338" y="842170"/>
                    <a:pt x="1684338" y="842171"/>
                  </a:cubicBezTo>
                  <a:lnTo>
                    <a:pt x="1539569" y="842169"/>
                  </a:lnTo>
                  <a:cubicBezTo>
                    <a:pt x="1539569" y="457006"/>
                    <a:pt x="1227332" y="144769"/>
                    <a:pt x="842169" y="144769"/>
                  </a:cubicBezTo>
                  <a:cubicBezTo>
                    <a:pt x="457006" y="144769"/>
                    <a:pt x="144769" y="457006"/>
                    <a:pt x="144769" y="842169"/>
                  </a:cubicBezTo>
                  <a:cubicBezTo>
                    <a:pt x="144769" y="842169"/>
                    <a:pt x="144769" y="842170"/>
                    <a:pt x="144769" y="842170"/>
                  </a:cubicBezTo>
                  <a:lnTo>
                    <a:pt x="0" y="842168"/>
                  </a:lnTo>
                  <a:close/>
                </a:path>
              </a:pathLst>
            </a:custGeom>
            <a:blipFill dpi="0" rotWithShape="0">
              <a:blip r:embed="rId2" cstate="print"/>
              <a:srcRect/>
              <a:tile tx="0" ty="0" sx="100000" sy="100000" flip="none" algn="tl"/>
            </a:blipFill>
            <a:ln w="9525">
              <a:noFill/>
              <a:miter lim="800000"/>
            </a:ln>
          </p:spPr>
          <p:txBody>
            <a:bodyPr lIns="68580" tIns="34290" rIns="68580" bIns="34290" anchor="ctr"/>
            <a:lstStyle/>
            <a:p>
              <a:endParaRPr lang="zh-CN" altLang="en-US"/>
            </a:p>
          </p:txBody>
        </p:sp>
        <p:sp>
          <p:nvSpPr>
            <p:cNvPr id="71687" name="椭圆 7"/>
            <p:cNvSpPr>
              <a:spLocks noChangeArrowheads="1"/>
            </p:cNvSpPr>
            <p:nvPr/>
          </p:nvSpPr>
          <p:spPr bwMode="auto">
            <a:xfrm>
              <a:off x="11681" y="4309"/>
              <a:ext cx="1446" cy="1446"/>
            </a:xfrm>
            <a:prstGeom prst="ellipse">
              <a:avLst/>
            </a:prstGeom>
            <a:gradFill rotWithShape="1">
              <a:gsLst>
                <a:gs pos="0">
                  <a:srgbClr val="5A702C"/>
                </a:gs>
                <a:gs pos="50000">
                  <a:srgbClr val="84A343"/>
                </a:gs>
                <a:gs pos="100000">
                  <a:srgbClr val="9EC252"/>
                </a:gs>
              </a:gsLst>
              <a:lin ang="5400000" scaled="1"/>
            </a:gradFill>
            <a:ln w="25400">
              <a:solidFill>
                <a:srgbClr val="77933C"/>
              </a:solidFill>
              <a:round/>
            </a:ln>
          </p:spPr>
          <p:txBody>
            <a:bodyPr lIns="68580" tIns="34290" rIns="68580" bIns="34290" anchor="ctr"/>
            <a:lstStyle/>
            <a:p>
              <a:pPr algn="ctr"/>
              <a:endParaRPr lang="zh-CN" altLang="en-US">
                <a:solidFill>
                  <a:srgbClr val="FFFFFF"/>
                </a:solidFill>
                <a:latin typeface="Calibri" panose="020F0502020204030204" charset="0"/>
              </a:endParaRPr>
            </a:p>
          </p:txBody>
        </p:sp>
        <p:sp>
          <p:nvSpPr>
            <p:cNvPr id="71688" name="空心弧 8"/>
            <p:cNvSpPr>
              <a:spLocks noChangeArrowheads="1"/>
            </p:cNvSpPr>
            <p:nvPr/>
          </p:nvSpPr>
          <p:spPr bwMode="auto">
            <a:xfrm flipV="1">
              <a:off x="11409" y="4037"/>
              <a:ext cx="1989" cy="1989"/>
            </a:xfrm>
            <a:custGeom>
              <a:avLst/>
              <a:gdLst>
                <a:gd name="T0" fmla="*/ 0 w 1684337"/>
                <a:gd name="T1" fmla="*/ 842168 h 1684337"/>
                <a:gd name="T2" fmla="*/ 842169 w 1684337"/>
                <a:gd name="T3" fmla="*/ 0 h 1684337"/>
                <a:gd name="T4" fmla="*/ 1684338 w 1684337"/>
                <a:gd name="T5" fmla="*/ 842169 h 1684337"/>
                <a:gd name="T6" fmla="*/ 1684338 w 1684337"/>
                <a:gd name="T7" fmla="*/ 842171 h 1684337"/>
                <a:gd name="T8" fmla="*/ 1539568 w 1684337"/>
                <a:gd name="T9" fmla="*/ 842169 h 1684337"/>
                <a:gd name="T10" fmla="*/ 842168 w 1684337"/>
                <a:gd name="T11" fmla="*/ 144769 h 1684337"/>
                <a:gd name="T12" fmla="*/ 144768 w 1684337"/>
                <a:gd name="T13" fmla="*/ 842169 h 1684337"/>
                <a:gd name="T14" fmla="*/ 144768 w 1684337"/>
                <a:gd name="T15" fmla="*/ 842170 h 1684337"/>
                <a:gd name="T16" fmla="*/ 0 w 1684337"/>
                <a:gd name="T17" fmla="*/ 842168 h 16843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84337"/>
                <a:gd name="T28" fmla="*/ 0 h 1684337"/>
                <a:gd name="T29" fmla="*/ 1684337 w 1684337"/>
                <a:gd name="T30" fmla="*/ 1684337 h 16843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84337" h="1684337">
                  <a:moveTo>
                    <a:pt x="0" y="842168"/>
                  </a:moveTo>
                  <a:cubicBezTo>
                    <a:pt x="1" y="377051"/>
                    <a:pt x="377052" y="0"/>
                    <a:pt x="842169" y="0"/>
                  </a:cubicBezTo>
                  <a:cubicBezTo>
                    <a:pt x="1307286" y="0"/>
                    <a:pt x="1684338" y="377052"/>
                    <a:pt x="1684338" y="842169"/>
                  </a:cubicBezTo>
                  <a:cubicBezTo>
                    <a:pt x="1684338" y="842170"/>
                    <a:pt x="1684338" y="842170"/>
                    <a:pt x="1684338" y="842171"/>
                  </a:cubicBezTo>
                  <a:lnTo>
                    <a:pt x="1539568" y="842169"/>
                  </a:lnTo>
                  <a:cubicBezTo>
                    <a:pt x="1539568" y="457006"/>
                    <a:pt x="1227331" y="144769"/>
                    <a:pt x="842168" y="144769"/>
                  </a:cubicBezTo>
                  <a:cubicBezTo>
                    <a:pt x="457005" y="144769"/>
                    <a:pt x="144768" y="457006"/>
                    <a:pt x="144768" y="842169"/>
                  </a:cubicBezTo>
                  <a:cubicBezTo>
                    <a:pt x="144768" y="842169"/>
                    <a:pt x="144768" y="842170"/>
                    <a:pt x="144768" y="842170"/>
                  </a:cubicBezTo>
                  <a:lnTo>
                    <a:pt x="0" y="842168"/>
                  </a:lnTo>
                  <a:close/>
                </a:path>
              </a:pathLst>
            </a:custGeom>
            <a:blipFill dpi="0" rotWithShape="0">
              <a:blip r:embed="rId3" cstate="print"/>
              <a:srcRect/>
              <a:tile tx="0" ty="0" sx="100000" sy="100000" flip="none" algn="tl"/>
            </a:blipFill>
            <a:ln w="9525">
              <a:noFill/>
              <a:miter lim="800000"/>
            </a:ln>
          </p:spPr>
          <p:txBody>
            <a:bodyPr lIns="68580" tIns="34290" rIns="68580" bIns="34290" anchor="ctr"/>
            <a:lstStyle/>
            <a:p>
              <a:endParaRPr lang="zh-CN" altLang="en-US"/>
            </a:p>
          </p:txBody>
        </p:sp>
        <p:sp>
          <p:nvSpPr>
            <p:cNvPr id="71689" name="椭圆 9"/>
            <p:cNvSpPr>
              <a:spLocks noChangeArrowheads="1"/>
            </p:cNvSpPr>
            <p:nvPr/>
          </p:nvSpPr>
          <p:spPr bwMode="auto">
            <a:xfrm>
              <a:off x="8353" y="4387"/>
              <a:ext cx="1448" cy="1448"/>
            </a:xfrm>
            <a:prstGeom prst="ellipse">
              <a:avLst/>
            </a:prstGeom>
            <a:gradFill rotWithShape="1">
              <a:gsLst>
                <a:gs pos="0">
                  <a:srgbClr val="8E3B00"/>
                </a:gs>
                <a:gs pos="50000">
                  <a:srgbClr val="CD5900"/>
                </a:gs>
                <a:gs pos="100000">
                  <a:srgbClr val="F46B00"/>
                </a:gs>
              </a:gsLst>
              <a:lin ang="5400000" scaled="1"/>
            </a:gradFill>
            <a:ln w="25400">
              <a:solidFill>
                <a:srgbClr val="E46C0A"/>
              </a:solidFill>
              <a:round/>
            </a:ln>
          </p:spPr>
          <p:txBody>
            <a:bodyPr lIns="68580" tIns="34290" rIns="68580" bIns="34290" anchor="ctr"/>
            <a:lstStyle/>
            <a:p>
              <a:pPr algn="ctr"/>
              <a:endParaRPr lang="zh-CN" altLang="en-US">
                <a:solidFill>
                  <a:srgbClr val="FFFFFF"/>
                </a:solidFill>
                <a:latin typeface="Calibri" panose="020F0502020204030204" charset="0"/>
              </a:endParaRPr>
            </a:p>
          </p:txBody>
        </p:sp>
        <p:sp>
          <p:nvSpPr>
            <p:cNvPr id="71690" name="椭圆 10"/>
            <p:cNvSpPr>
              <a:spLocks noChangeArrowheads="1"/>
            </p:cNvSpPr>
            <p:nvPr/>
          </p:nvSpPr>
          <p:spPr bwMode="auto">
            <a:xfrm>
              <a:off x="6688" y="2068"/>
              <a:ext cx="1446" cy="1446"/>
            </a:xfrm>
            <a:prstGeom prst="ellipse">
              <a:avLst/>
            </a:prstGeom>
            <a:gradFill rotWithShape="1">
              <a:gsLst>
                <a:gs pos="0">
                  <a:srgbClr val="742624"/>
                </a:gs>
                <a:gs pos="50000">
                  <a:srgbClr val="A83B38"/>
                </a:gs>
                <a:gs pos="100000">
                  <a:srgbClr val="C94844"/>
                </a:gs>
              </a:gsLst>
              <a:lin ang="5400000" scaled="1"/>
            </a:gradFill>
            <a:ln w="25400">
              <a:solidFill>
                <a:srgbClr val="C0504D"/>
              </a:solidFill>
              <a:round/>
            </a:ln>
          </p:spPr>
          <p:txBody>
            <a:bodyPr lIns="68580" tIns="34290" rIns="68580" bIns="34290" anchor="ctr"/>
            <a:lstStyle/>
            <a:p>
              <a:pPr algn="ctr"/>
              <a:endParaRPr lang="zh-CN" altLang="en-US">
                <a:solidFill>
                  <a:srgbClr val="FFFFFF"/>
                </a:solidFill>
                <a:latin typeface="Calibri" panose="020F0502020204030204" charset="0"/>
              </a:endParaRPr>
            </a:p>
          </p:txBody>
        </p:sp>
        <p:sp>
          <p:nvSpPr>
            <p:cNvPr id="71691" name="等腰三角形 6"/>
            <p:cNvSpPr/>
            <p:nvPr/>
          </p:nvSpPr>
          <p:spPr bwMode="auto">
            <a:xfrm>
              <a:off x="6579" y="3379"/>
              <a:ext cx="1663" cy="551"/>
            </a:xfrm>
            <a:custGeom>
              <a:avLst/>
              <a:gdLst>
                <a:gd name="T0" fmla="*/ 688390 w 1440160"/>
                <a:gd name="T1" fmla="*/ 0 h 548802"/>
                <a:gd name="T2" fmla="*/ 801498 w 1440160"/>
                <a:gd name="T3" fmla="*/ 147538 h 548802"/>
                <a:gd name="T4" fmla="*/ 1117748 w 1440160"/>
                <a:gd name="T5" fmla="*/ 147538 h 548802"/>
                <a:gd name="T6" fmla="*/ 1376777 w 1440160"/>
                <a:gd name="T7" fmla="*/ 343508 h 548802"/>
                <a:gd name="T8" fmla="*/ 1376777 w 1440160"/>
                <a:gd name="T9" fmla="*/ 396923 h 548802"/>
                <a:gd name="T10" fmla="*/ 1117748 w 1440160"/>
                <a:gd name="T11" fmla="*/ 200954 h 548802"/>
                <a:gd name="T12" fmla="*/ 259030 w 1440160"/>
                <a:gd name="T13" fmla="*/ 200954 h 548802"/>
                <a:gd name="T14" fmla="*/ 0 w 1440160"/>
                <a:gd name="T15" fmla="*/ 396923 h 548802"/>
                <a:gd name="T16" fmla="*/ 0 w 1440160"/>
                <a:gd name="T17" fmla="*/ 343508 h 548802"/>
                <a:gd name="T18" fmla="*/ 259030 w 1440160"/>
                <a:gd name="T19" fmla="*/ 147538 h 548802"/>
                <a:gd name="T20" fmla="*/ 575281 w 1440160"/>
                <a:gd name="T21" fmla="*/ 147538 h 548802"/>
                <a:gd name="T22" fmla="*/ 688390 w 1440160"/>
                <a:gd name="T23" fmla="*/ 0 h 5488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40160"/>
                <a:gd name="T37" fmla="*/ 0 h 548802"/>
                <a:gd name="T38" fmla="*/ 1440160 w 1440160"/>
                <a:gd name="T39" fmla="*/ 548802 h 5488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40160" h="548802">
                  <a:moveTo>
                    <a:pt x="720081" y="0"/>
                  </a:moveTo>
                  <a:lnTo>
                    <a:pt x="838397" y="203993"/>
                  </a:lnTo>
                  <a:lnTo>
                    <a:pt x="1169205" y="203993"/>
                  </a:lnTo>
                  <a:cubicBezTo>
                    <a:pt x="1318849" y="203993"/>
                    <a:pt x="1440160" y="325304"/>
                    <a:pt x="1440160" y="474948"/>
                  </a:cubicBezTo>
                  <a:lnTo>
                    <a:pt x="1440160" y="548802"/>
                  </a:lnTo>
                  <a:cubicBezTo>
                    <a:pt x="1440160" y="399158"/>
                    <a:pt x="1318849" y="277847"/>
                    <a:pt x="1169205" y="277847"/>
                  </a:cubicBezTo>
                  <a:lnTo>
                    <a:pt x="270955" y="277847"/>
                  </a:lnTo>
                  <a:cubicBezTo>
                    <a:pt x="121311" y="277847"/>
                    <a:pt x="0" y="399158"/>
                    <a:pt x="0" y="548802"/>
                  </a:cubicBezTo>
                  <a:lnTo>
                    <a:pt x="0" y="474948"/>
                  </a:lnTo>
                  <a:cubicBezTo>
                    <a:pt x="0" y="325304"/>
                    <a:pt x="121311" y="203993"/>
                    <a:pt x="270955" y="203993"/>
                  </a:cubicBezTo>
                  <a:lnTo>
                    <a:pt x="601765" y="203993"/>
                  </a:lnTo>
                  <a:lnTo>
                    <a:pt x="720081" y="0"/>
                  </a:lnTo>
                  <a:close/>
                </a:path>
              </a:pathLst>
            </a:custGeom>
            <a:gradFill rotWithShape="1">
              <a:gsLst>
                <a:gs pos="0">
                  <a:srgbClr val="742624"/>
                </a:gs>
                <a:gs pos="50000">
                  <a:srgbClr val="A83B38"/>
                </a:gs>
                <a:gs pos="100000">
                  <a:srgbClr val="C94844"/>
                </a:gs>
              </a:gsLst>
              <a:lin ang="5400000" scaled="1"/>
            </a:gradFill>
            <a:ln w="9525">
              <a:solidFill>
                <a:srgbClr val="D99694"/>
              </a:solidFill>
              <a:bevel/>
            </a:ln>
          </p:spPr>
          <p:txBody>
            <a:bodyPr lIns="68580" tIns="34290" rIns="68580" bIns="34290" anchor="ctr"/>
            <a:lstStyle/>
            <a:p>
              <a:endParaRPr lang="zh-CN" altLang="en-US"/>
            </a:p>
          </p:txBody>
        </p:sp>
        <p:sp>
          <p:nvSpPr>
            <p:cNvPr id="71692" name="空心弧 12"/>
            <p:cNvSpPr>
              <a:spLocks noChangeArrowheads="1"/>
            </p:cNvSpPr>
            <p:nvPr/>
          </p:nvSpPr>
          <p:spPr bwMode="auto">
            <a:xfrm>
              <a:off x="6416" y="1796"/>
              <a:ext cx="1989" cy="1989"/>
            </a:xfrm>
            <a:custGeom>
              <a:avLst/>
              <a:gdLst>
                <a:gd name="T0" fmla="*/ 0 w 1684338"/>
                <a:gd name="T1" fmla="*/ 842168 h 1684338"/>
                <a:gd name="T2" fmla="*/ 842169 w 1684338"/>
                <a:gd name="T3" fmla="*/ 0 h 1684338"/>
                <a:gd name="T4" fmla="*/ 1684338 w 1684338"/>
                <a:gd name="T5" fmla="*/ 842169 h 1684338"/>
                <a:gd name="T6" fmla="*/ 1684338 w 1684338"/>
                <a:gd name="T7" fmla="*/ 842171 h 1684338"/>
                <a:gd name="T8" fmla="*/ 1539569 w 1684338"/>
                <a:gd name="T9" fmla="*/ 842169 h 1684338"/>
                <a:gd name="T10" fmla="*/ 842169 w 1684338"/>
                <a:gd name="T11" fmla="*/ 144769 h 1684338"/>
                <a:gd name="T12" fmla="*/ 144769 w 1684338"/>
                <a:gd name="T13" fmla="*/ 842169 h 1684338"/>
                <a:gd name="T14" fmla="*/ 144769 w 1684338"/>
                <a:gd name="T15" fmla="*/ 842170 h 1684338"/>
                <a:gd name="T16" fmla="*/ 0 w 1684338"/>
                <a:gd name="T17" fmla="*/ 842168 h 16843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84338"/>
                <a:gd name="T28" fmla="*/ 0 h 1684338"/>
                <a:gd name="T29" fmla="*/ 1684338 w 1684338"/>
                <a:gd name="T30" fmla="*/ 1684338 h 16843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84338" h="1684338">
                  <a:moveTo>
                    <a:pt x="0" y="842168"/>
                  </a:moveTo>
                  <a:cubicBezTo>
                    <a:pt x="1" y="377051"/>
                    <a:pt x="377052" y="0"/>
                    <a:pt x="842169" y="0"/>
                  </a:cubicBezTo>
                  <a:cubicBezTo>
                    <a:pt x="1307286" y="0"/>
                    <a:pt x="1684338" y="377052"/>
                    <a:pt x="1684338" y="842169"/>
                  </a:cubicBezTo>
                  <a:cubicBezTo>
                    <a:pt x="1684338" y="842170"/>
                    <a:pt x="1684338" y="842170"/>
                    <a:pt x="1684338" y="842171"/>
                  </a:cubicBezTo>
                  <a:lnTo>
                    <a:pt x="1539569" y="842169"/>
                  </a:lnTo>
                  <a:cubicBezTo>
                    <a:pt x="1539569" y="457006"/>
                    <a:pt x="1227332" y="144769"/>
                    <a:pt x="842169" y="144769"/>
                  </a:cubicBezTo>
                  <a:cubicBezTo>
                    <a:pt x="457006" y="144769"/>
                    <a:pt x="144769" y="457006"/>
                    <a:pt x="144769" y="842169"/>
                  </a:cubicBezTo>
                  <a:cubicBezTo>
                    <a:pt x="144769" y="842169"/>
                    <a:pt x="144769" y="842170"/>
                    <a:pt x="144769" y="842170"/>
                  </a:cubicBezTo>
                  <a:lnTo>
                    <a:pt x="0" y="842168"/>
                  </a:lnTo>
                  <a:close/>
                </a:path>
              </a:pathLst>
            </a:custGeom>
            <a:blipFill dpi="0" rotWithShape="0">
              <a:blip r:embed="rId4" cstate="print"/>
              <a:srcRect/>
              <a:tile tx="0" ty="0" sx="100000" sy="100000" flip="none" algn="tl"/>
            </a:blipFill>
            <a:ln w="9525">
              <a:noFill/>
              <a:miter lim="800000"/>
            </a:ln>
          </p:spPr>
          <p:txBody>
            <a:bodyPr lIns="68580" tIns="34290" rIns="68580" bIns="34290" anchor="ctr"/>
            <a:lstStyle/>
            <a:p>
              <a:endParaRPr lang="zh-CN" altLang="en-US"/>
            </a:p>
          </p:txBody>
        </p:sp>
        <p:sp>
          <p:nvSpPr>
            <p:cNvPr id="71693" name="等腰三角形 6"/>
            <p:cNvSpPr/>
            <p:nvPr/>
          </p:nvSpPr>
          <p:spPr bwMode="auto">
            <a:xfrm flipV="1">
              <a:off x="8244" y="3954"/>
              <a:ext cx="1665" cy="551"/>
            </a:xfrm>
            <a:custGeom>
              <a:avLst/>
              <a:gdLst>
                <a:gd name="T0" fmla="*/ 689943 w 1440160"/>
                <a:gd name="T1" fmla="*/ 0 h 548802"/>
                <a:gd name="T2" fmla="*/ 803308 w 1440160"/>
                <a:gd name="T3" fmla="*/ 147538 h 548802"/>
                <a:gd name="T4" fmla="*/ 1120270 w 1440160"/>
                <a:gd name="T5" fmla="*/ 147538 h 548802"/>
                <a:gd name="T6" fmla="*/ 1379884 w 1440160"/>
                <a:gd name="T7" fmla="*/ 343508 h 548802"/>
                <a:gd name="T8" fmla="*/ 1379884 w 1440160"/>
                <a:gd name="T9" fmla="*/ 396923 h 548802"/>
                <a:gd name="T10" fmla="*/ 1120270 w 1440160"/>
                <a:gd name="T11" fmla="*/ 200954 h 548802"/>
                <a:gd name="T12" fmla="*/ 259614 w 1440160"/>
                <a:gd name="T13" fmla="*/ 200954 h 548802"/>
                <a:gd name="T14" fmla="*/ 0 w 1440160"/>
                <a:gd name="T15" fmla="*/ 396923 h 548802"/>
                <a:gd name="T16" fmla="*/ 0 w 1440160"/>
                <a:gd name="T17" fmla="*/ 343508 h 548802"/>
                <a:gd name="T18" fmla="*/ 259614 w 1440160"/>
                <a:gd name="T19" fmla="*/ 147538 h 548802"/>
                <a:gd name="T20" fmla="*/ 576579 w 1440160"/>
                <a:gd name="T21" fmla="*/ 147538 h 548802"/>
                <a:gd name="T22" fmla="*/ 689943 w 1440160"/>
                <a:gd name="T23" fmla="*/ 0 h 5488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40160"/>
                <a:gd name="T37" fmla="*/ 0 h 548802"/>
                <a:gd name="T38" fmla="*/ 1440160 w 1440160"/>
                <a:gd name="T39" fmla="*/ 548802 h 5488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40160" h="548802">
                  <a:moveTo>
                    <a:pt x="720081" y="0"/>
                  </a:moveTo>
                  <a:lnTo>
                    <a:pt x="838397" y="203993"/>
                  </a:lnTo>
                  <a:lnTo>
                    <a:pt x="1169205" y="203993"/>
                  </a:lnTo>
                  <a:cubicBezTo>
                    <a:pt x="1318849" y="203993"/>
                    <a:pt x="1440160" y="325304"/>
                    <a:pt x="1440160" y="474948"/>
                  </a:cubicBezTo>
                  <a:lnTo>
                    <a:pt x="1440160" y="548802"/>
                  </a:lnTo>
                  <a:cubicBezTo>
                    <a:pt x="1440160" y="399158"/>
                    <a:pt x="1318849" y="277847"/>
                    <a:pt x="1169205" y="277847"/>
                  </a:cubicBezTo>
                  <a:lnTo>
                    <a:pt x="270955" y="277847"/>
                  </a:lnTo>
                  <a:cubicBezTo>
                    <a:pt x="121311" y="277847"/>
                    <a:pt x="0" y="399158"/>
                    <a:pt x="0" y="548802"/>
                  </a:cubicBezTo>
                  <a:lnTo>
                    <a:pt x="0" y="474948"/>
                  </a:lnTo>
                  <a:cubicBezTo>
                    <a:pt x="0" y="325304"/>
                    <a:pt x="121311" y="203993"/>
                    <a:pt x="270955" y="203993"/>
                  </a:cubicBezTo>
                  <a:lnTo>
                    <a:pt x="601765" y="203993"/>
                  </a:lnTo>
                  <a:lnTo>
                    <a:pt x="720081" y="0"/>
                  </a:lnTo>
                  <a:close/>
                </a:path>
              </a:pathLst>
            </a:custGeom>
            <a:gradFill rotWithShape="1">
              <a:gsLst>
                <a:gs pos="0">
                  <a:srgbClr val="8E3B00"/>
                </a:gs>
                <a:gs pos="50000">
                  <a:srgbClr val="CD5900"/>
                </a:gs>
                <a:gs pos="100000">
                  <a:srgbClr val="F46B00"/>
                </a:gs>
              </a:gsLst>
              <a:lin ang="5400000" scaled="1"/>
            </a:gradFill>
            <a:ln w="12700">
              <a:solidFill>
                <a:srgbClr val="F79646"/>
              </a:solidFill>
              <a:bevel/>
            </a:ln>
          </p:spPr>
          <p:txBody>
            <a:bodyPr lIns="68580" tIns="34290" rIns="68580" bIns="34290" anchor="ctr"/>
            <a:lstStyle/>
            <a:p>
              <a:endParaRPr lang="zh-CN" altLang="en-US"/>
            </a:p>
          </p:txBody>
        </p:sp>
        <p:sp>
          <p:nvSpPr>
            <p:cNvPr id="71694" name="等腰三角形 6"/>
            <p:cNvSpPr/>
            <p:nvPr/>
          </p:nvSpPr>
          <p:spPr bwMode="auto">
            <a:xfrm flipV="1">
              <a:off x="4913" y="3874"/>
              <a:ext cx="1665" cy="551"/>
            </a:xfrm>
            <a:custGeom>
              <a:avLst/>
              <a:gdLst>
                <a:gd name="T0" fmla="*/ 689943 w 1440160"/>
                <a:gd name="T1" fmla="*/ 0 h 548802"/>
                <a:gd name="T2" fmla="*/ 803308 w 1440160"/>
                <a:gd name="T3" fmla="*/ 147538 h 548802"/>
                <a:gd name="T4" fmla="*/ 1120270 w 1440160"/>
                <a:gd name="T5" fmla="*/ 147538 h 548802"/>
                <a:gd name="T6" fmla="*/ 1379884 w 1440160"/>
                <a:gd name="T7" fmla="*/ 343508 h 548802"/>
                <a:gd name="T8" fmla="*/ 1379884 w 1440160"/>
                <a:gd name="T9" fmla="*/ 396923 h 548802"/>
                <a:gd name="T10" fmla="*/ 1120270 w 1440160"/>
                <a:gd name="T11" fmla="*/ 200954 h 548802"/>
                <a:gd name="T12" fmla="*/ 259614 w 1440160"/>
                <a:gd name="T13" fmla="*/ 200954 h 548802"/>
                <a:gd name="T14" fmla="*/ 0 w 1440160"/>
                <a:gd name="T15" fmla="*/ 396923 h 548802"/>
                <a:gd name="T16" fmla="*/ 0 w 1440160"/>
                <a:gd name="T17" fmla="*/ 343508 h 548802"/>
                <a:gd name="T18" fmla="*/ 259614 w 1440160"/>
                <a:gd name="T19" fmla="*/ 147538 h 548802"/>
                <a:gd name="T20" fmla="*/ 576579 w 1440160"/>
                <a:gd name="T21" fmla="*/ 147538 h 548802"/>
                <a:gd name="T22" fmla="*/ 689943 w 1440160"/>
                <a:gd name="T23" fmla="*/ 0 h 5488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40160"/>
                <a:gd name="T37" fmla="*/ 0 h 548802"/>
                <a:gd name="T38" fmla="*/ 1440160 w 1440160"/>
                <a:gd name="T39" fmla="*/ 548802 h 5488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40160" h="548802">
                  <a:moveTo>
                    <a:pt x="720081" y="0"/>
                  </a:moveTo>
                  <a:lnTo>
                    <a:pt x="838397" y="203993"/>
                  </a:lnTo>
                  <a:lnTo>
                    <a:pt x="1169205" y="203993"/>
                  </a:lnTo>
                  <a:cubicBezTo>
                    <a:pt x="1318849" y="203993"/>
                    <a:pt x="1440160" y="325304"/>
                    <a:pt x="1440160" y="474948"/>
                  </a:cubicBezTo>
                  <a:lnTo>
                    <a:pt x="1440160" y="548802"/>
                  </a:lnTo>
                  <a:cubicBezTo>
                    <a:pt x="1440160" y="399158"/>
                    <a:pt x="1318849" y="277847"/>
                    <a:pt x="1169205" y="277847"/>
                  </a:cubicBezTo>
                  <a:lnTo>
                    <a:pt x="270955" y="277847"/>
                  </a:lnTo>
                  <a:cubicBezTo>
                    <a:pt x="121311" y="277847"/>
                    <a:pt x="0" y="399158"/>
                    <a:pt x="0" y="548802"/>
                  </a:cubicBezTo>
                  <a:lnTo>
                    <a:pt x="0" y="474948"/>
                  </a:lnTo>
                  <a:cubicBezTo>
                    <a:pt x="0" y="325304"/>
                    <a:pt x="121311" y="203993"/>
                    <a:pt x="270955" y="203993"/>
                  </a:cubicBezTo>
                  <a:lnTo>
                    <a:pt x="601765" y="203993"/>
                  </a:lnTo>
                  <a:lnTo>
                    <a:pt x="720081" y="0"/>
                  </a:lnTo>
                  <a:close/>
                </a:path>
              </a:pathLst>
            </a:custGeom>
            <a:gradFill rotWithShape="1">
              <a:gsLst>
                <a:gs pos="0">
                  <a:srgbClr val="3F1260"/>
                </a:gs>
                <a:gs pos="50000">
                  <a:srgbClr val="5E1F8D"/>
                </a:gs>
                <a:gs pos="100000">
                  <a:srgbClr val="7128A8"/>
                </a:gs>
              </a:gsLst>
              <a:lin ang="5400000" scaled="1"/>
            </a:gradFill>
            <a:ln w="12700">
              <a:solidFill>
                <a:srgbClr val="9751CB"/>
              </a:solidFill>
              <a:bevel/>
            </a:ln>
          </p:spPr>
          <p:txBody>
            <a:bodyPr lIns="68580" tIns="34290" rIns="68580" bIns="34290" anchor="ctr"/>
            <a:lstStyle/>
            <a:p>
              <a:endParaRPr lang="zh-CN" altLang="en-US"/>
            </a:p>
          </p:txBody>
        </p:sp>
        <p:sp>
          <p:nvSpPr>
            <p:cNvPr id="71695" name="等腰三角形 6"/>
            <p:cNvSpPr/>
            <p:nvPr/>
          </p:nvSpPr>
          <p:spPr bwMode="auto">
            <a:xfrm>
              <a:off x="9909" y="3379"/>
              <a:ext cx="1663" cy="551"/>
            </a:xfrm>
            <a:custGeom>
              <a:avLst/>
              <a:gdLst>
                <a:gd name="T0" fmla="*/ 688390 w 1440160"/>
                <a:gd name="T1" fmla="*/ 0 h 548802"/>
                <a:gd name="T2" fmla="*/ 801498 w 1440160"/>
                <a:gd name="T3" fmla="*/ 147538 h 548802"/>
                <a:gd name="T4" fmla="*/ 1117748 w 1440160"/>
                <a:gd name="T5" fmla="*/ 147538 h 548802"/>
                <a:gd name="T6" fmla="*/ 1376777 w 1440160"/>
                <a:gd name="T7" fmla="*/ 343508 h 548802"/>
                <a:gd name="T8" fmla="*/ 1376777 w 1440160"/>
                <a:gd name="T9" fmla="*/ 396923 h 548802"/>
                <a:gd name="T10" fmla="*/ 1117748 w 1440160"/>
                <a:gd name="T11" fmla="*/ 200954 h 548802"/>
                <a:gd name="T12" fmla="*/ 259030 w 1440160"/>
                <a:gd name="T13" fmla="*/ 200954 h 548802"/>
                <a:gd name="T14" fmla="*/ 0 w 1440160"/>
                <a:gd name="T15" fmla="*/ 396923 h 548802"/>
                <a:gd name="T16" fmla="*/ 0 w 1440160"/>
                <a:gd name="T17" fmla="*/ 343508 h 548802"/>
                <a:gd name="T18" fmla="*/ 259030 w 1440160"/>
                <a:gd name="T19" fmla="*/ 147538 h 548802"/>
                <a:gd name="T20" fmla="*/ 575281 w 1440160"/>
                <a:gd name="T21" fmla="*/ 147538 h 548802"/>
                <a:gd name="T22" fmla="*/ 688390 w 1440160"/>
                <a:gd name="T23" fmla="*/ 0 h 5488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40160"/>
                <a:gd name="T37" fmla="*/ 0 h 548802"/>
                <a:gd name="T38" fmla="*/ 1440160 w 1440160"/>
                <a:gd name="T39" fmla="*/ 548802 h 5488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40160" h="548802">
                  <a:moveTo>
                    <a:pt x="720081" y="0"/>
                  </a:moveTo>
                  <a:lnTo>
                    <a:pt x="838397" y="203993"/>
                  </a:lnTo>
                  <a:lnTo>
                    <a:pt x="1169205" y="203993"/>
                  </a:lnTo>
                  <a:cubicBezTo>
                    <a:pt x="1318849" y="203993"/>
                    <a:pt x="1440160" y="325304"/>
                    <a:pt x="1440160" y="474948"/>
                  </a:cubicBezTo>
                  <a:lnTo>
                    <a:pt x="1440160" y="548802"/>
                  </a:lnTo>
                  <a:cubicBezTo>
                    <a:pt x="1440160" y="399158"/>
                    <a:pt x="1318849" y="277847"/>
                    <a:pt x="1169205" y="277847"/>
                  </a:cubicBezTo>
                  <a:lnTo>
                    <a:pt x="270955" y="277847"/>
                  </a:lnTo>
                  <a:cubicBezTo>
                    <a:pt x="121311" y="277847"/>
                    <a:pt x="0" y="399158"/>
                    <a:pt x="0" y="548802"/>
                  </a:cubicBezTo>
                  <a:lnTo>
                    <a:pt x="0" y="474948"/>
                  </a:lnTo>
                  <a:cubicBezTo>
                    <a:pt x="0" y="325304"/>
                    <a:pt x="121311" y="203993"/>
                    <a:pt x="270955" y="203993"/>
                  </a:cubicBezTo>
                  <a:lnTo>
                    <a:pt x="601765" y="203993"/>
                  </a:lnTo>
                  <a:lnTo>
                    <a:pt x="720081" y="0"/>
                  </a:lnTo>
                  <a:close/>
                </a:path>
              </a:pathLst>
            </a:custGeom>
            <a:gradFill rotWithShape="1">
              <a:gsLst>
                <a:gs pos="0">
                  <a:srgbClr val="003F77"/>
                </a:gs>
                <a:gs pos="50000">
                  <a:srgbClr val="005FAD"/>
                </a:gs>
                <a:gs pos="100000">
                  <a:srgbClr val="0072CE"/>
                </a:gs>
              </a:gsLst>
              <a:lin ang="5400000" scaled="1"/>
            </a:gradFill>
            <a:ln w="12700">
              <a:solidFill>
                <a:srgbClr val="00B0F0"/>
              </a:solidFill>
              <a:bevel/>
            </a:ln>
          </p:spPr>
          <p:txBody>
            <a:bodyPr lIns="68580" tIns="34290" rIns="68580" bIns="34290" anchor="ctr"/>
            <a:lstStyle/>
            <a:p>
              <a:endParaRPr lang="zh-CN" altLang="en-US"/>
            </a:p>
          </p:txBody>
        </p:sp>
        <p:sp>
          <p:nvSpPr>
            <p:cNvPr id="71696" name="等腰三角形 6"/>
            <p:cNvSpPr/>
            <p:nvPr/>
          </p:nvSpPr>
          <p:spPr bwMode="auto">
            <a:xfrm flipV="1">
              <a:off x="11573" y="3874"/>
              <a:ext cx="1663" cy="551"/>
            </a:xfrm>
            <a:custGeom>
              <a:avLst/>
              <a:gdLst>
                <a:gd name="T0" fmla="*/ 688390 w 1440160"/>
                <a:gd name="T1" fmla="*/ 0 h 548802"/>
                <a:gd name="T2" fmla="*/ 801500 w 1440160"/>
                <a:gd name="T3" fmla="*/ 147538 h 548802"/>
                <a:gd name="T4" fmla="*/ 1117748 w 1440160"/>
                <a:gd name="T5" fmla="*/ 147538 h 548802"/>
                <a:gd name="T6" fmla="*/ 1376779 w 1440160"/>
                <a:gd name="T7" fmla="*/ 343508 h 548802"/>
                <a:gd name="T8" fmla="*/ 1376779 w 1440160"/>
                <a:gd name="T9" fmla="*/ 396923 h 548802"/>
                <a:gd name="T10" fmla="*/ 1117748 w 1440160"/>
                <a:gd name="T11" fmla="*/ 200954 h 548802"/>
                <a:gd name="T12" fmla="*/ 259031 w 1440160"/>
                <a:gd name="T13" fmla="*/ 200954 h 548802"/>
                <a:gd name="T14" fmla="*/ 0 w 1440160"/>
                <a:gd name="T15" fmla="*/ 396923 h 548802"/>
                <a:gd name="T16" fmla="*/ 0 w 1440160"/>
                <a:gd name="T17" fmla="*/ 343508 h 548802"/>
                <a:gd name="T18" fmla="*/ 259031 w 1440160"/>
                <a:gd name="T19" fmla="*/ 147538 h 548802"/>
                <a:gd name="T20" fmla="*/ 575281 w 1440160"/>
                <a:gd name="T21" fmla="*/ 147538 h 548802"/>
                <a:gd name="T22" fmla="*/ 688390 w 1440160"/>
                <a:gd name="T23" fmla="*/ 0 h 5488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40160"/>
                <a:gd name="T37" fmla="*/ 0 h 548802"/>
                <a:gd name="T38" fmla="*/ 1440160 w 1440160"/>
                <a:gd name="T39" fmla="*/ 548802 h 5488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40160" h="548802">
                  <a:moveTo>
                    <a:pt x="720081" y="0"/>
                  </a:moveTo>
                  <a:lnTo>
                    <a:pt x="838397" y="203993"/>
                  </a:lnTo>
                  <a:lnTo>
                    <a:pt x="1169205" y="203993"/>
                  </a:lnTo>
                  <a:cubicBezTo>
                    <a:pt x="1318849" y="203993"/>
                    <a:pt x="1440160" y="325304"/>
                    <a:pt x="1440160" y="474948"/>
                  </a:cubicBezTo>
                  <a:lnTo>
                    <a:pt x="1440160" y="548802"/>
                  </a:lnTo>
                  <a:cubicBezTo>
                    <a:pt x="1440160" y="399158"/>
                    <a:pt x="1318849" y="277847"/>
                    <a:pt x="1169205" y="277847"/>
                  </a:cubicBezTo>
                  <a:lnTo>
                    <a:pt x="270955" y="277847"/>
                  </a:lnTo>
                  <a:cubicBezTo>
                    <a:pt x="121311" y="277847"/>
                    <a:pt x="0" y="399158"/>
                    <a:pt x="0" y="548802"/>
                  </a:cubicBezTo>
                  <a:lnTo>
                    <a:pt x="0" y="474948"/>
                  </a:lnTo>
                  <a:cubicBezTo>
                    <a:pt x="0" y="325304"/>
                    <a:pt x="121311" y="203993"/>
                    <a:pt x="270955" y="203993"/>
                  </a:cubicBezTo>
                  <a:lnTo>
                    <a:pt x="601765" y="203993"/>
                  </a:lnTo>
                  <a:lnTo>
                    <a:pt x="720081" y="0"/>
                  </a:lnTo>
                  <a:close/>
                </a:path>
              </a:pathLst>
            </a:custGeom>
            <a:solidFill>
              <a:srgbClr val="719B25"/>
            </a:solidFill>
            <a:ln w="12700">
              <a:solidFill>
                <a:srgbClr val="ACC777"/>
              </a:solidFill>
              <a:bevel/>
            </a:ln>
          </p:spPr>
          <p:txBody>
            <a:bodyPr lIns="68580" tIns="34290" rIns="68580" bIns="34290" anchor="ctr"/>
            <a:lstStyle/>
            <a:p>
              <a:endParaRPr lang="zh-CN" altLang="en-US"/>
            </a:p>
          </p:txBody>
        </p:sp>
        <p:sp>
          <p:nvSpPr>
            <p:cNvPr id="71697" name="空心弧 17"/>
            <p:cNvSpPr>
              <a:spLocks noChangeArrowheads="1"/>
            </p:cNvSpPr>
            <p:nvPr/>
          </p:nvSpPr>
          <p:spPr bwMode="auto">
            <a:xfrm flipV="1">
              <a:off x="8081" y="4117"/>
              <a:ext cx="1989" cy="1989"/>
            </a:xfrm>
            <a:custGeom>
              <a:avLst/>
              <a:gdLst>
                <a:gd name="T0" fmla="*/ 0 w 1684338"/>
                <a:gd name="T1" fmla="*/ 842168 h 1684338"/>
                <a:gd name="T2" fmla="*/ 842169 w 1684338"/>
                <a:gd name="T3" fmla="*/ 0 h 1684338"/>
                <a:gd name="T4" fmla="*/ 1684338 w 1684338"/>
                <a:gd name="T5" fmla="*/ 842169 h 1684338"/>
                <a:gd name="T6" fmla="*/ 1684338 w 1684338"/>
                <a:gd name="T7" fmla="*/ 842171 h 1684338"/>
                <a:gd name="T8" fmla="*/ 1539569 w 1684338"/>
                <a:gd name="T9" fmla="*/ 842169 h 1684338"/>
                <a:gd name="T10" fmla="*/ 842169 w 1684338"/>
                <a:gd name="T11" fmla="*/ 144769 h 1684338"/>
                <a:gd name="T12" fmla="*/ 144769 w 1684338"/>
                <a:gd name="T13" fmla="*/ 842169 h 1684338"/>
                <a:gd name="T14" fmla="*/ 144769 w 1684338"/>
                <a:gd name="T15" fmla="*/ 842170 h 1684338"/>
                <a:gd name="T16" fmla="*/ 0 w 1684338"/>
                <a:gd name="T17" fmla="*/ 842168 h 16843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84338"/>
                <a:gd name="T28" fmla="*/ 0 h 1684338"/>
                <a:gd name="T29" fmla="*/ 1684338 w 1684338"/>
                <a:gd name="T30" fmla="*/ 1684338 h 16843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84338" h="1684338">
                  <a:moveTo>
                    <a:pt x="0" y="842168"/>
                  </a:moveTo>
                  <a:cubicBezTo>
                    <a:pt x="1" y="377051"/>
                    <a:pt x="377052" y="0"/>
                    <a:pt x="842169" y="0"/>
                  </a:cubicBezTo>
                  <a:cubicBezTo>
                    <a:pt x="1307286" y="0"/>
                    <a:pt x="1684338" y="377052"/>
                    <a:pt x="1684338" y="842169"/>
                  </a:cubicBezTo>
                  <a:cubicBezTo>
                    <a:pt x="1684338" y="842170"/>
                    <a:pt x="1684338" y="842170"/>
                    <a:pt x="1684338" y="842171"/>
                  </a:cubicBezTo>
                  <a:lnTo>
                    <a:pt x="1539569" y="842169"/>
                  </a:lnTo>
                  <a:cubicBezTo>
                    <a:pt x="1539569" y="457006"/>
                    <a:pt x="1227332" y="144769"/>
                    <a:pt x="842169" y="144769"/>
                  </a:cubicBezTo>
                  <a:cubicBezTo>
                    <a:pt x="457006" y="144769"/>
                    <a:pt x="144769" y="457006"/>
                    <a:pt x="144769" y="842169"/>
                  </a:cubicBezTo>
                  <a:cubicBezTo>
                    <a:pt x="144769" y="842169"/>
                    <a:pt x="144769" y="842170"/>
                    <a:pt x="144769" y="842170"/>
                  </a:cubicBezTo>
                  <a:lnTo>
                    <a:pt x="0" y="842168"/>
                  </a:lnTo>
                  <a:close/>
                </a:path>
              </a:pathLst>
            </a:custGeom>
            <a:blipFill dpi="0" rotWithShape="0">
              <a:blip r:embed="rId5" cstate="print"/>
              <a:srcRect/>
              <a:tile tx="0" ty="0" sx="100000" sy="100000" flip="none" algn="tl"/>
            </a:blipFill>
            <a:ln w="9525">
              <a:noFill/>
              <a:miter lim="800000"/>
            </a:ln>
          </p:spPr>
          <p:txBody>
            <a:bodyPr lIns="68580" tIns="34290" rIns="68580" bIns="34290" anchor="ctr"/>
            <a:lstStyle/>
            <a:p>
              <a:endParaRPr lang="zh-CN" altLang="en-US"/>
            </a:p>
          </p:txBody>
        </p:sp>
        <p:sp>
          <p:nvSpPr>
            <p:cNvPr id="43026" name="TextBox 43"/>
            <p:cNvSpPr txBox="1">
              <a:spLocks noChangeArrowheads="1"/>
            </p:cNvSpPr>
            <p:nvPr/>
          </p:nvSpPr>
          <p:spPr bwMode="auto">
            <a:xfrm>
              <a:off x="6857" y="2201"/>
              <a:ext cx="1059" cy="1200"/>
            </a:xfrm>
            <a:prstGeom prst="rect">
              <a:avLst/>
            </a:prstGeom>
            <a:noFill/>
            <a:ln w="9525">
              <a:noFill/>
              <a:miter lim="800000"/>
            </a:ln>
          </p:spPr>
          <p:txBody>
            <a:bodyPr lIns="68580" tIns="34290" rIns="68580" bIns="34290">
              <a:spAutoFit/>
            </a:bodyPr>
            <a:lstStyle/>
            <a:p>
              <a:pPr algn="ctr">
                <a:buFont typeface="Arial" panose="020B0604020202020204" pitchFamily="34" charset="0"/>
                <a:buNone/>
                <a:defRPr/>
              </a:pPr>
              <a:r>
                <a:rPr lang="zh-CN" altLang="en-US" sz="1500" b="1" noProof="1">
                  <a:solidFill>
                    <a:srgbClr val="FFFFFF"/>
                  </a:solidFill>
                  <a:effectLst>
                    <a:outerShdw blurRad="38100" dist="38100" dir="2700000" algn="tl">
                      <a:srgbClr val="808080"/>
                    </a:outerShdw>
                  </a:effectLst>
                  <a:latin typeface="微软雅黑" panose="020B0503020204020204" pitchFamily="34" charset="-122"/>
                  <a:ea typeface="微软雅黑" panose="020B0503020204020204" pitchFamily="34" charset="-122"/>
                </a:rPr>
                <a:t>符合条件时</a:t>
              </a:r>
              <a:endParaRPr lang="zh-CN" altLang="en-US" sz="1500" b="1" noProof="1">
                <a:solidFill>
                  <a:srgbClr val="FFFFFF"/>
                </a:solidFill>
                <a:effectLst>
                  <a:outerShdw blurRad="38100" dist="38100" dir="2700000" algn="tl">
                    <a:srgbClr val="808080"/>
                  </a:outerShdw>
                </a:effectLst>
                <a:latin typeface="微软雅黑" panose="020B0503020204020204" pitchFamily="34" charset="-122"/>
                <a:ea typeface="微软雅黑" panose="020B0503020204020204" pitchFamily="34" charset="-122"/>
              </a:endParaRPr>
            </a:p>
          </p:txBody>
        </p:sp>
        <p:sp>
          <p:nvSpPr>
            <p:cNvPr id="43028" name="TextBox 45"/>
            <p:cNvSpPr txBox="1">
              <a:spLocks noChangeArrowheads="1"/>
            </p:cNvSpPr>
            <p:nvPr/>
          </p:nvSpPr>
          <p:spPr bwMode="auto">
            <a:xfrm>
              <a:off x="8546" y="4721"/>
              <a:ext cx="1059" cy="836"/>
            </a:xfrm>
            <a:prstGeom prst="rect">
              <a:avLst/>
            </a:prstGeom>
            <a:noFill/>
            <a:ln w="9525">
              <a:noFill/>
              <a:miter lim="800000"/>
            </a:ln>
          </p:spPr>
          <p:txBody>
            <a:bodyPr lIns="68580" tIns="34290" rIns="68580" bIns="34290">
              <a:spAutoFit/>
            </a:bodyPr>
            <a:lstStyle/>
            <a:p>
              <a:pPr algn="ctr">
                <a:buFont typeface="Arial" panose="020B0604020202020204" pitchFamily="34" charset="0"/>
                <a:buNone/>
                <a:defRPr/>
              </a:pPr>
              <a:r>
                <a:rPr lang="zh-CN" altLang="en-US" sz="1500" b="1" noProof="1">
                  <a:solidFill>
                    <a:srgbClr val="FFFFFF"/>
                  </a:solidFill>
                  <a:effectLst>
                    <a:outerShdw blurRad="38100" dist="38100" dir="2700000" algn="tl">
                      <a:srgbClr val="808080"/>
                    </a:outerShdw>
                  </a:effectLst>
                  <a:latin typeface="微软雅黑" panose="020B0503020204020204" pitchFamily="34" charset="-122"/>
                  <a:ea typeface="微软雅黑" panose="020B0503020204020204" pitchFamily="34" charset="-122"/>
                </a:rPr>
                <a:t>持有期间</a:t>
              </a:r>
              <a:endParaRPr lang="zh-CN" altLang="en-US" sz="1500" b="1" noProof="1">
                <a:solidFill>
                  <a:srgbClr val="FFFFFF"/>
                </a:solidFill>
                <a:effectLst>
                  <a:outerShdw blurRad="38100" dist="38100" dir="2700000" algn="tl">
                    <a:srgbClr val="808080"/>
                  </a:outerShdw>
                </a:effectLst>
                <a:latin typeface="微软雅黑" panose="020B0503020204020204" pitchFamily="34" charset="-122"/>
                <a:ea typeface="微软雅黑" panose="020B0503020204020204" pitchFamily="34" charset="-122"/>
              </a:endParaRPr>
            </a:p>
          </p:txBody>
        </p:sp>
        <p:sp>
          <p:nvSpPr>
            <p:cNvPr id="43029" name="TextBox 46"/>
            <p:cNvSpPr txBox="1">
              <a:spLocks noChangeArrowheads="1"/>
            </p:cNvSpPr>
            <p:nvPr/>
          </p:nvSpPr>
          <p:spPr bwMode="auto">
            <a:xfrm>
              <a:off x="10200" y="2145"/>
              <a:ext cx="1059" cy="1198"/>
            </a:xfrm>
            <a:prstGeom prst="rect">
              <a:avLst/>
            </a:prstGeom>
            <a:noFill/>
            <a:ln w="9525">
              <a:noFill/>
              <a:miter lim="800000"/>
            </a:ln>
          </p:spPr>
          <p:txBody>
            <a:bodyPr lIns="68580" tIns="34290" rIns="68580" bIns="34290">
              <a:spAutoFit/>
            </a:bodyPr>
            <a:lstStyle/>
            <a:p>
              <a:pPr algn="ctr">
                <a:buFont typeface="Arial" panose="020B0604020202020204" pitchFamily="34" charset="0"/>
                <a:buNone/>
                <a:defRPr/>
              </a:pPr>
              <a:r>
                <a:rPr lang="zh-CN" altLang="en-US" sz="1500" b="1" noProof="1">
                  <a:solidFill>
                    <a:srgbClr val="FFFFFF"/>
                  </a:solidFill>
                  <a:effectLst>
                    <a:outerShdw blurRad="38100" dist="38100" dir="2700000" algn="tl">
                      <a:srgbClr val="808080"/>
                    </a:outerShdw>
                  </a:effectLst>
                  <a:latin typeface="微软雅黑" panose="020B0503020204020204" pitchFamily="34" charset="-122"/>
                  <a:ea typeface="微软雅黑" panose="020B0503020204020204" pitchFamily="34" charset="-122"/>
                </a:rPr>
                <a:t>投资抵扣时</a:t>
              </a:r>
              <a:endParaRPr lang="zh-CN" altLang="en-US" sz="1500" b="1" noProof="1">
                <a:solidFill>
                  <a:srgbClr val="FFFFFF"/>
                </a:solidFill>
                <a:effectLst>
                  <a:outerShdw blurRad="38100" dist="38100" dir="2700000" algn="tl">
                    <a:srgbClr val="808080"/>
                  </a:outerShdw>
                </a:effectLst>
                <a:latin typeface="微软雅黑" panose="020B0503020204020204" pitchFamily="34" charset="-122"/>
                <a:ea typeface="微软雅黑" panose="020B0503020204020204" pitchFamily="34" charset="-122"/>
              </a:endParaRPr>
            </a:p>
          </p:txBody>
        </p:sp>
        <p:sp>
          <p:nvSpPr>
            <p:cNvPr id="43030" name="TextBox 47"/>
            <p:cNvSpPr txBox="1">
              <a:spLocks noChangeArrowheads="1"/>
            </p:cNvSpPr>
            <p:nvPr/>
          </p:nvSpPr>
          <p:spPr bwMode="auto">
            <a:xfrm>
              <a:off x="11874" y="4481"/>
              <a:ext cx="1059" cy="1200"/>
            </a:xfrm>
            <a:prstGeom prst="rect">
              <a:avLst/>
            </a:prstGeom>
            <a:noFill/>
            <a:ln w="9525">
              <a:noFill/>
              <a:miter lim="800000"/>
            </a:ln>
          </p:spPr>
          <p:txBody>
            <a:bodyPr lIns="68580" tIns="34290" rIns="68580" bIns="34290">
              <a:spAutoFit/>
            </a:bodyPr>
            <a:lstStyle/>
            <a:p>
              <a:pPr algn="ctr">
                <a:buFont typeface="Arial" panose="020B0604020202020204" pitchFamily="34" charset="0"/>
                <a:buNone/>
                <a:defRPr/>
              </a:pPr>
              <a:r>
                <a:rPr lang="zh-CN" altLang="en-US" sz="1500" b="1" noProof="1">
                  <a:solidFill>
                    <a:srgbClr val="FFFFFF"/>
                  </a:solidFill>
                  <a:effectLst>
                    <a:outerShdw blurRad="38100" dist="38100" dir="2700000" algn="tl">
                      <a:srgbClr val="808080"/>
                    </a:outerShdw>
                  </a:effectLst>
                  <a:latin typeface="微软雅黑" panose="020B0503020204020204" pitchFamily="34" charset="-122"/>
                  <a:ea typeface="微软雅黑" panose="020B0503020204020204" pitchFamily="34" charset="-122"/>
                </a:rPr>
                <a:t>企业清算时</a:t>
              </a:r>
              <a:endParaRPr lang="zh-CN" altLang="en-US" sz="1500" b="1" noProof="1">
                <a:solidFill>
                  <a:srgbClr val="FFFFFF"/>
                </a:solidFill>
                <a:effectLst>
                  <a:outerShdw blurRad="38100" dist="38100" dir="2700000" algn="tl">
                    <a:srgbClr val="808080"/>
                  </a:outerShdw>
                </a:effectLst>
                <a:latin typeface="微软雅黑" panose="020B0503020204020204" pitchFamily="34" charset="-122"/>
                <a:ea typeface="微软雅黑" panose="020B0503020204020204" pitchFamily="34" charset="-122"/>
              </a:endParaRPr>
            </a:p>
          </p:txBody>
        </p:sp>
        <p:sp>
          <p:nvSpPr>
            <p:cNvPr id="43031" name="TextBox 48"/>
            <p:cNvSpPr txBox="1">
              <a:spLocks noChangeArrowheads="1"/>
            </p:cNvSpPr>
            <p:nvPr/>
          </p:nvSpPr>
          <p:spPr bwMode="auto">
            <a:xfrm>
              <a:off x="5205" y="4663"/>
              <a:ext cx="1059" cy="836"/>
            </a:xfrm>
            <a:prstGeom prst="rect">
              <a:avLst/>
            </a:prstGeom>
            <a:noFill/>
            <a:ln w="9525">
              <a:noFill/>
              <a:miter lim="800000"/>
            </a:ln>
          </p:spPr>
          <p:txBody>
            <a:bodyPr lIns="68580" tIns="34290" rIns="68580" bIns="34290">
              <a:spAutoFit/>
            </a:bodyPr>
            <a:lstStyle/>
            <a:p>
              <a:pPr algn="ctr">
                <a:buFont typeface="Arial" panose="020B0604020202020204" pitchFamily="34" charset="0"/>
                <a:buNone/>
                <a:defRPr/>
              </a:pPr>
              <a:r>
                <a:rPr lang="zh-CN" altLang="en-US" sz="1500" b="1" noProof="1">
                  <a:solidFill>
                    <a:srgbClr val="FFFFFF"/>
                  </a:solidFill>
                  <a:effectLst>
                    <a:outerShdw blurRad="38100" dist="38100" dir="2700000" algn="tl">
                      <a:srgbClr val="808080"/>
                    </a:outerShdw>
                  </a:effectLst>
                  <a:latin typeface="微软雅黑" panose="020B0503020204020204" pitchFamily="34" charset="-122"/>
                  <a:ea typeface="微软雅黑" panose="020B0503020204020204" pitchFamily="34" charset="-122"/>
                </a:rPr>
                <a:t>投资时</a:t>
              </a:r>
              <a:endParaRPr lang="zh-CN" altLang="en-US" sz="1500" b="1" noProof="1">
                <a:solidFill>
                  <a:srgbClr val="FFFFFF"/>
                </a:solidFill>
                <a:effectLst>
                  <a:outerShdw blurRad="38100" dist="38100" dir="2700000" algn="tl">
                    <a:srgbClr val="808080"/>
                  </a:outerShdw>
                </a:effectLst>
                <a:latin typeface="微软雅黑" panose="020B0503020204020204" pitchFamily="34" charset="-122"/>
                <a:ea typeface="微软雅黑" panose="020B0503020204020204" pitchFamily="34" charset="-122"/>
              </a:endParaRPr>
            </a:p>
          </p:txBody>
        </p:sp>
        <p:sp>
          <p:nvSpPr>
            <p:cNvPr id="71704" name="TextBox 49"/>
            <p:cNvSpPr txBox="1">
              <a:spLocks noChangeArrowheads="1"/>
            </p:cNvSpPr>
            <p:nvPr/>
          </p:nvSpPr>
          <p:spPr bwMode="auto">
            <a:xfrm>
              <a:off x="4965" y="3034"/>
              <a:ext cx="1504" cy="802"/>
            </a:xfrm>
            <a:prstGeom prst="rect">
              <a:avLst/>
            </a:prstGeom>
            <a:noFill/>
            <a:ln w="9525">
              <a:noFill/>
              <a:miter lim="800000"/>
            </a:ln>
          </p:spPr>
          <p:txBody>
            <a:bodyPr lIns="68580" tIns="34290" rIns="68580" bIns="34290">
              <a:spAutoFit/>
            </a:bodyPr>
            <a:lstStyle/>
            <a:p>
              <a:pPr>
                <a:lnSpc>
                  <a:spcPct val="130000"/>
                </a:lnSpc>
              </a:pPr>
              <a:r>
                <a:rPr lang="zh-CN" altLang="en-US" sz="1100" dirty="0">
                  <a:solidFill>
                    <a:schemeClr val="bg1"/>
                  </a:solidFill>
                  <a:latin typeface="微软雅黑" panose="020B0503020204020204" pitchFamily="34" charset="-122"/>
                  <a:ea typeface="微软雅黑" panose="020B0503020204020204" pitchFamily="34" charset="-122"/>
                </a:rPr>
                <a:t>无需办理备案等手续。</a:t>
              </a:r>
              <a:endParaRPr lang="en-US" sz="1100" dirty="0">
                <a:solidFill>
                  <a:schemeClr val="bg1"/>
                </a:solidFill>
                <a:latin typeface="微软雅黑" panose="020B0503020204020204" pitchFamily="34" charset="-122"/>
                <a:ea typeface="微软雅黑" panose="020B0503020204020204" pitchFamily="34" charset="-122"/>
              </a:endParaRPr>
            </a:p>
          </p:txBody>
        </p:sp>
        <p:sp>
          <p:nvSpPr>
            <p:cNvPr id="71705" name="TextBox 50"/>
            <p:cNvSpPr txBox="1">
              <a:spLocks noChangeArrowheads="1"/>
            </p:cNvSpPr>
            <p:nvPr/>
          </p:nvSpPr>
          <p:spPr bwMode="auto">
            <a:xfrm>
              <a:off x="8297" y="3113"/>
              <a:ext cx="1504" cy="802"/>
            </a:xfrm>
            <a:prstGeom prst="rect">
              <a:avLst/>
            </a:prstGeom>
            <a:noFill/>
            <a:ln w="9525">
              <a:noFill/>
              <a:miter lim="800000"/>
            </a:ln>
          </p:spPr>
          <p:txBody>
            <a:bodyPr lIns="68580" tIns="34290" rIns="68580" bIns="34290">
              <a:spAutoFit/>
            </a:bodyPr>
            <a:lstStyle/>
            <a:p>
              <a:pPr>
                <a:lnSpc>
                  <a:spcPct val="130000"/>
                </a:lnSpc>
              </a:pPr>
              <a:r>
                <a:rPr lang="zh-CN" altLang="en-US" sz="1100" dirty="0">
                  <a:solidFill>
                    <a:schemeClr val="bg1"/>
                  </a:solidFill>
                  <a:latin typeface="微软雅黑" panose="020B0503020204020204" pitchFamily="34" charset="-122"/>
                  <a:ea typeface="微软雅黑" panose="020B0503020204020204" pitchFamily="34" charset="-122"/>
                </a:rPr>
                <a:t>无需报送相关情况。</a:t>
              </a:r>
              <a:endParaRPr lang="en-US" sz="1100" dirty="0">
                <a:solidFill>
                  <a:schemeClr val="bg1"/>
                </a:solidFill>
                <a:latin typeface="微软雅黑" panose="020B0503020204020204" pitchFamily="34" charset="-122"/>
                <a:ea typeface="微软雅黑" panose="020B0503020204020204" pitchFamily="34" charset="-122"/>
              </a:endParaRPr>
            </a:p>
          </p:txBody>
        </p:sp>
        <p:sp>
          <p:nvSpPr>
            <p:cNvPr id="71706" name="TextBox 51"/>
            <p:cNvSpPr txBox="1">
              <a:spLocks noChangeArrowheads="1"/>
            </p:cNvSpPr>
            <p:nvPr/>
          </p:nvSpPr>
          <p:spPr bwMode="auto">
            <a:xfrm>
              <a:off x="9984" y="3727"/>
              <a:ext cx="1502" cy="2188"/>
            </a:xfrm>
            <a:prstGeom prst="rect">
              <a:avLst/>
            </a:prstGeom>
            <a:noFill/>
            <a:ln w="9525">
              <a:noFill/>
              <a:miter lim="800000"/>
            </a:ln>
          </p:spPr>
          <p:txBody>
            <a:bodyPr lIns="68580" tIns="34290" rIns="68580" bIns="34290">
              <a:spAutoFit/>
            </a:bodyPr>
            <a:lstStyle/>
            <a:p>
              <a:pPr>
                <a:lnSpc>
                  <a:spcPct val="130000"/>
                </a:lnSpc>
              </a:pPr>
              <a:r>
                <a:rPr lang="zh-CN" altLang="en-US" sz="1100" dirty="0">
                  <a:solidFill>
                    <a:schemeClr val="bg1"/>
                  </a:solidFill>
                  <a:latin typeface="微软雅黑" panose="020B0503020204020204" pitchFamily="34" charset="-122"/>
                  <a:ea typeface="微软雅黑" panose="020B0503020204020204" pitchFamily="34" charset="-122"/>
                </a:rPr>
                <a:t>转让初创科技型企业时</a:t>
              </a:r>
              <a:r>
                <a:rPr lang="en-US" sz="1100" dirty="0">
                  <a:solidFill>
                    <a:schemeClr val="bg1"/>
                  </a:solidFill>
                  <a:latin typeface="微软雅黑" panose="020B0503020204020204" pitchFamily="34" charset="-122"/>
                  <a:ea typeface="微软雅黑" panose="020B0503020204020204" pitchFamily="34" charset="-122"/>
                </a:rPr>
                <a:t> </a:t>
              </a:r>
              <a:r>
                <a:rPr lang="zh-CN" altLang="en-US" sz="1100" dirty="0">
                  <a:solidFill>
                    <a:schemeClr val="bg1"/>
                  </a:solidFill>
                  <a:latin typeface="微软雅黑" panose="020B0503020204020204" pitchFamily="34" charset="-122"/>
                  <a:ea typeface="微软雅黑" panose="020B0503020204020204" pitchFamily="34" charset="-122"/>
                </a:rPr>
                <a:t>，天使投资个人报送投资抵扣情况。</a:t>
              </a:r>
              <a:endParaRPr lang="en-US" sz="1100" dirty="0">
                <a:solidFill>
                  <a:schemeClr val="bg1"/>
                </a:solidFill>
                <a:latin typeface="微软雅黑" panose="020B0503020204020204" pitchFamily="34" charset="-122"/>
                <a:ea typeface="微软雅黑" panose="020B0503020204020204" pitchFamily="34" charset="-122"/>
              </a:endParaRPr>
            </a:p>
          </p:txBody>
        </p:sp>
        <p:sp>
          <p:nvSpPr>
            <p:cNvPr id="71707" name="TextBox 52"/>
            <p:cNvSpPr txBox="1">
              <a:spLocks noChangeArrowheads="1"/>
            </p:cNvSpPr>
            <p:nvPr/>
          </p:nvSpPr>
          <p:spPr bwMode="auto">
            <a:xfrm>
              <a:off x="11681" y="2220"/>
              <a:ext cx="1504" cy="2188"/>
            </a:xfrm>
            <a:prstGeom prst="rect">
              <a:avLst/>
            </a:prstGeom>
            <a:noFill/>
            <a:ln w="9525">
              <a:noFill/>
              <a:miter lim="800000"/>
            </a:ln>
          </p:spPr>
          <p:txBody>
            <a:bodyPr lIns="68580" tIns="34290" rIns="68580" bIns="34290">
              <a:spAutoFit/>
            </a:bodyPr>
            <a:lstStyle/>
            <a:p>
              <a:pPr>
                <a:lnSpc>
                  <a:spcPct val="130000"/>
                </a:lnSpc>
              </a:pPr>
              <a:r>
                <a:rPr lang="zh-CN" altLang="en-US" sz="1100" dirty="0">
                  <a:solidFill>
                    <a:schemeClr val="bg1"/>
                  </a:solidFill>
                  <a:latin typeface="微软雅黑" panose="020B0503020204020204" pitchFamily="34" charset="-122"/>
                  <a:ea typeface="微软雅黑" panose="020B0503020204020204" pitchFamily="34" charset="-122"/>
                </a:rPr>
                <a:t>天使投资个人向初创科技型企业主管税务机关办理情况登记。</a:t>
              </a:r>
              <a:endParaRPr lang="en-US" sz="1100" dirty="0">
                <a:solidFill>
                  <a:schemeClr val="bg1"/>
                </a:solidFill>
                <a:latin typeface="微软雅黑" panose="020B0503020204020204" pitchFamily="34" charset="-122"/>
                <a:ea typeface="微软雅黑" panose="020B0503020204020204" pitchFamily="34" charset="-122"/>
              </a:endParaRPr>
            </a:p>
          </p:txBody>
        </p:sp>
      </p:grpSp>
      <p:sp>
        <p:nvSpPr>
          <p:cNvPr id="71709" name="矩形 30"/>
          <p:cNvSpPr>
            <a:spLocks noChangeArrowheads="1"/>
          </p:cNvSpPr>
          <p:nvPr/>
        </p:nvSpPr>
        <p:spPr bwMode="auto">
          <a:xfrm>
            <a:off x="251302" y="195501"/>
            <a:ext cx="4446985" cy="438150"/>
          </a:xfrm>
          <a:prstGeom prst="rect">
            <a:avLst/>
          </a:prstGeom>
          <a:noFill/>
          <a:ln w="9525">
            <a:noFill/>
            <a:miter lim="800000"/>
          </a:ln>
        </p:spPr>
        <p:txBody>
          <a:bodyPr wrap="none" lIns="68580" tIns="34290" rIns="68580" bIns="34290">
            <a:spAutoFit/>
          </a:bodyPr>
          <a:lstStyle/>
          <a:p>
            <a:pPr algn="r" eaLnBrk="0" hangingPunct="0"/>
            <a:r>
              <a:rPr lang="zh-CN" altLang="en-US" sz="2400" b="1" dirty="0">
                <a:solidFill>
                  <a:srgbClr val="404040"/>
                </a:solidFill>
                <a:latin typeface="微软雅黑" panose="020B0503020204020204" pitchFamily="34" charset="-122"/>
                <a:ea typeface="微软雅黑" panose="020B0503020204020204" pitchFamily="34" charset="-122"/>
              </a:rPr>
              <a:t>天使投资个人备案＋报告＋登记</a:t>
            </a:r>
            <a:endParaRPr lang="en-US" sz="2400" b="1" dirty="0">
              <a:solidFill>
                <a:srgbClr val="404040"/>
              </a:solidFill>
              <a:latin typeface="微软雅黑" panose="020B0503020204020204" pitchFamily="34" charset="-122"/>
              <a:ea typeface="微软雅黑" panose="020B0503020204020204" pitchFamily="34" charset="-122"/>
            </a:endParaRPr>
          </a:p>
        </p:txBody>
      </p:sp>
      <p:pic>
        <p:nvPicPr>
          <p:cNvPr id="10" name="图片 9" descr="9171865865049174021"/>
          <p:cNvPicPr>
            <a:picLocks noChangeAspect="1"/>
          </p:cNvPicPr>
          <p:nvPr/>
        </p:nvPicPr>
        <p:blipFill>
          <a:blip r:embed="rId6">
            <a:clrChange>
              <a:clrFrom>
                <a:srgbClr val="FFFFFF">
                  <a:alpha val="100000"/>
                </a:srgbClr>
              </a:clrFrom>
              <a:clrTo>
                <a:srgbClr val="FFFFFF">
                  <a:alpha val="100000"/>
                  <a:alpha val="0"/>
                </a:srgbClr>
              </a:clrTo>
            </a:clrChange>
          </a:blip>
          <a:stretch>
            <a:fillRect/>
          </a:stretch>
        </p:blipFill>
        <p:spPr>
          <a:xfrm>
            <a:off x="7308215" y="123190"/>
            <a:ext cx="1691005" cy="431165"/>
          </a:xfrm>
          <a:prstGeom prst="rect">
            <a:avLst/>
          </a:prstGeom>
        </p:spPr>
      </p:pic>
      <p:sp>
        <p:nvSpPr>
          <p:cNvPr id="3" name="文本框 2"/>
          <p:cNvSpPr txBox="1"/>
          <p:nvPr/>
        </p:nvSpPr>
        <p:spPr>
          <a:xfrm>
            <a:off x="276225" y="4083685"/>
            <a:ext cx="1934210" cy="1014730"/>
          </a:xfrm>
          <a:prstGeom prst="rect">
            <a:avLst/>
          </a:prstGeom>
          <a:noFill/>
        </p:spPr>
        <p:txBody>
          <a:bodyPr wrap="square" rtlCol="0">
            <a:spAutoFit/>
          </a:bodyPr>
          <a:p>
            <a:r>
              <a:rPr lang="zh-CN" altLang="en-US" sz="1200" b="1" dirty="0">
                <a:latin typeface="微软雅黑" panose="020B0503020204020204" pitchFamily="34" charset="-122"/>
                <a:ea typeface="微软雅黑" panose="020B0503020204020204" pitchFamily="34" charset="-122"/>
                <a:sym typeface="+mn-ea"/>
              </a:rPr>
              <a:t>投资环节备案：</a:t>
            </a:r>
            <a:r>
              <a:rPr lang="zh-CN" altLang="en-US" sz="1200" dirty="0">
                <a:latin typeface="微软雅黑" panose="020B0503020204020204" pitchFamily="34" charset="-122"/>
                <a:ea typeface="微软雅黑" panose="020B0503020204020204" pitchFamily="34" charset="-122"/>
                <a:sym typeface="+mn-ea"/>
              </a:rPr>
              <a:t>天使投资个人和初创科技型企业共同向主管税务机关办理投资抵扣备案。</a:t>
            </a:r>
            <a:endParaRPr lang="en-US" sz="1200" dirty="0">
              <a:latin typeface="微软雅黑" panose="020B0503020204020204" pitchFamily="34" charset="-122"/>
              <a:ea typeface="微软雅黑" panose="020B0503020204020204" pitchFamily="34" charset="-122"/>
            </a:endParaRPr>
          </a:p>
          <a:p>
            <a:endParaRPr lang="zh-CN" altLang="en-US" sz="1200"/>
          </a:p>
        </p:txBody>
      </p:sp>
      <p:sp>
        <p:nvSpPr>
          <p:cNvPr id="4" name="文本框 3"/>
          <p:cNvSpPr txBox="1"/>
          <p:nvPr/>
        </p:nvSpPr>
        <p:spPr>
          <a:xfrm>
            <a:off x="5076190" y="1539240"/>
            <a:ext cx="2443480" cy="829945"/>
          </a:xfrm>
          <a:prstGeom prst="rect">
            <a:avLst/>
          </a:prstGeom>
          <a:noFill/>
        </p:spPr>
        <p:txBody>
          <a:bodyPr wrap="square" rtlCol="0">
            <a:spAutoFit/>
          </a:bodyPr>
          <a:p>
            <a:r>
              <a:rPr lang="zh-CN" altLang="en-US" sz="1200" b="1" dirty="0">
                <a:latin typeface="微软雅黑" panose="020B0503020204020204" pitchFamily="34" charset="-122"/>
                <a:ea typeface="微软雅黑" panose="020B0503020204020204" pitchFamily="34" charset="-122"/>
                <a:sym typeface="+mn-ea"/>
              </a:rPr>
              <a:t>抵扣环节报告：</a:t>
            </a:r>
            <a:r>
              <a:rPr lang="zh-CN" altLang="en-US" sz="1200" dirty="0">
                <a:latin typeface="微软雅黑" panose="020B0503020204020204" pitchFamily="34" charset="-122"/>
                <a:ea typeface="微软雅黑" panose="020B0503020204020204" pitchFamily="34" charset="-122"/>
                <a:sym typeface="+mn-ea"/>
              </a:rPr>
              <a:t>天使投资个人转让股权，进行投资抵扣时，向主管税务机关报告投资抵扣情况。</a:t>
            </a:r>
            <a:endParaRPr lang="en-US" sz="1200" dirty="0">
              <a:latin typeface="微软雅黑" panose="020B0503020204020204" pitchFamily="34" charset="-122"/>
              <a:ea typeface="微软雅黑" panose="020B0503020204020204" pitchFamily="34" charset="-122"/>
            </a:endParaRPr>
          </a:p>
          <a:p>
            <a:endParaRPr lang="zh-CN" altLang="en-US" sz="1200"/>
          </a:p>
        </p:txBody>
      </p:sp>
      <p:sp>
        <p:nvSpPr>
          <p:cNvPr id="5" name="文本框 4"/>
          <p:cNvSpPr txBox="1"/>
          <p:nvPr/>
        </p:nvSpPr>
        <p:spPr>
          <a:xfrm>
            <a:off x="3741420" y="4084955"/>
            <a:ext cx="3460750" cy="1198880"/>
          </a:xfrm>
          <a:prstGeom prst="rect">
            <a:avLst/>
          </a:prstGeom>
          <a:noFill/>
        </p:spPr>
        <p:txBody>
          <a:bodyPr wrap="square" rtlCol="0">
            <a:spAutoFit/>
          </a:bodyPr>
          <a:p>
            <a:r>
              <a:rPr lang="zh-CN" altLang="en-US" sz="1200" b="1" dirty="0">
                <a:latin typeface="微软雅黑" panose="020B0503020204020204" pitchFamily="34" charset="-122"/>
                <a:ea typeface="微软雅黑" panose="020B0503020204020204" pitchFamily="34" charset="-122"/>
                <a:sym typeface="+mn-ea"/>
              </a:rPr>
              <a:t>清算环节登记：</a:t>
            </a:r>
            <a:r>
              <a:rPr lang="zh-CN" altLang="en-US" sz="1200" dirty="0">
                <a:latin typeface="微软雅黑" panose="020B0503020204020204" pitchFamily="34" charset="-122"/>
                <a:ea typeface="微软雅黑" panose="020B0503020204020204" pitchFamily="34" charset="-122"/>
                <a:sym typeface="+mn-ea"/>
              </a:rPr>
              <a:t>初创科技型企业清算的，天使投资个人需要向主管税务机关办理情况登记，然后可在</a:t>
            </a:r>
            <a:r>
              <a:rPr lang="en-US" altLang="zh-CN" sz="1200" dirty="0">
                <a:latin typeface="微软雅黑" panose="020B0503020204020204" pitchFamily="34" charset="-122"/>
                <a:ea typeface="微软雅黑" panose="020B0503020204020204" pitchFamily="34" charset="-122"/>
                <a:sym typeface="+mn-ea"/>
              </a:rPr>
              <a:t>36</a:t>
            </a:r>
            <a:r>
              <a:rPr lang="zh-CN" altLang="en-US" sz="1200" dirty="0">
                <a:latin typeface="微软雅黑" panose="020B0503020204020204" pitchFamily="34" charset="-122"/>
                <a:ea typeface="微软雅黑" panose="020B0503020204020204" pitchFamily="34" charset="-122"/>
                <a:sym typeface="+mn-ea"/>
              </a:rPr>
              <a:t>个月内转让其他符合条件的初创科技型企业股权时抵扣尚未抵扣完毕的投资额。</a:t>
            </a:r>
            <a:endParaRPr lang="en-US" sz="1200" dirty="0">
              <a:latin typeface="微软雅黑" panose="020B0503020204020204" pitchFamily="34" charset="-122"/>
              <a:ea typeface="微软雅黑" panose="020B0503020204020204" pitchFamily="34" charset="-122"/>
            </a:endParaRPr>
          </a:p>
          <a:p>
            <a:endParaRPr lang="zh-CN" altLang="en-US" sz="1200" dirty="0">
              <a:solidFill>
                <a:schemeClr val="bg1"/>
              </a:solidFill>
              <a:latin typeface="微软雅黑" panose="020B0503020204020204" pitchFamily="34" charset="-122"/>
              <a:ea typeface="微软雅黑" panose="020B0503020204020204" pitchFamily="34" charset="-122"/>
            </a:endParaRPr>
          </a:p>
          <a:p>
            <a:endParaRPr lang="zh-CN" altLang="en-US" sz="1200"/>
          </a:p>
        </p:txBody>
      </p:sp>
    </p:spTree>
  </p:cSld>
  <p:clrMapOvr>
    <a:masterClrMapping/>
  </p:clrMapOvr>
  <p:transition advTm="0"/>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5"/>
          <p:cNvGrpSpPr/>
          <p:nvPr/>
        </p:nvGrpSpPr>
        <p:grpSpPr bwMode="auto">
          <a:xfrm>
            <a:off x="383381" y="516731"/>
            <a:ext cx="8377238" cy="0"/>
            <a:chOff x="511067" y="688404"/>
            <a:chExt cx="11169871" cy="0"/>
          </a:xfrm>
        </p:grpSpPr>
        <p:cxnSp>
          <p:nvCxnSpPr>
            <p:cNvPr id="37" name="直接连接符 36"/>
            <p:cNvCxnSpPr/>
            <p:nvPr/>
          </p:nvCxnSpPr>
          <p:spPr>
            <a:xfrm>
              <a:off x="503130" y="60389517"/>
              <a:ext cx="3951365"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8332835" y="60389517"/>
              <a:ext cx="3951365"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20" name="Content Placeholder 2"/>
          <p:cNvSpPr txBox="1"/>
          <p:nvPr/>
        </p:nvSpPr>
        <p:spPr>
          <a:xfrm>
            <a:off x="383381" y="210741"/>
            <a:ext cx="2133600" cy="304800"/>
          </a:xfrm>
          <a:prstGeom prst="rect">
            <a:avLst/>
          </a:prstGeom>
        </p:spPr>
        <p:txBody>
          <a:bodyPr lIns="68571" tIns="34286" rIns="68571" bIns="34286"/>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defTabSz="685165">
              <a:spcBef>
                <a:spcPts val="0"/>
              </a:spcBef>
              <a:spcAft>
                <a:spcPts val="0"/>
              </a:spcAft>
              <a:defRPr/>
            </a:pPr>
            <a:r>
              <a:rPr lang="zh-CN" altLang="en-US" sz="1400" dirty="0" smtClean="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Arial" panose="020B0604020202020204" pitchFamily="34" charset="0"/>
              </a:rPr>
              <a:t>政策内容</a:t>
            </a:r>
            <a:endParaRPr lang="zh-CN" altLang="en-US" sz="1400" dirty="0" smtClean="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3" name="组合 2"/>
          <p:cNvGrpSpPr/>
          <p:nvPr/>
        </p:nvGrpSpPr>
        <p:grpSpPr>
          <a:xfrm>
            <a:off x="377190" y="843280"/>
            <a:ext cx="6856095" cy="3839210"/>
            <a:chOff x="510" y="535"/>
            <a:chExt cx="10797" cy="6046"/>
          </a:xfrm>
        </p:grpSpPr>
        <p:sp>
          <p:nvSpPr>
            <p:cNvPr id="69" name="Freeform 68"/>
            <p:cNvSpPr/>
            <p:nvPr/>
          </p:nvSpPr>
          <p:spPr>
            <a:xfrm>
              <a:off x="2097" y="2418"/>
              <a:ext cx="3223" cy="4031"/>
            </a:xfrm>
            <a:custGeom>
              <a:avLst/>
              <a:gdLst>
                <a:gd name="connsiteX0" fmla="*/ 131527 w 789146"/>
                <a:gd name="connsiteY0" fmla="*/ 0 h 2110763"/>
                <a:gd name="connsiteX1" fmla="*/ 657619 w 789146"/>
                <a:gd name="connsiteY1" fmla="*/ 0 h 2110763"/>
                <a:gd name="connsiteX2" fmla="*/ 750623 w 789146"/>
                <a:gd name="connsiteY2" fmla="*/ 38524 h 2110763"/>
                <a:gd name="connsiteX3" fmla="*/ 789146 w 789146"/>
                <a:gd name="connsiteY3" fmla="*/ 131528 h 2110763"/>
                <a:gd name="connsiteX4" fmla="*/ 789146 w 789146"/>
                <a:gd name="connsiteY4" fmla="*/ 2110763 h 2110763"/>
                <a:gd name="connsiteX5" fmla="*/ 789146 w 789146"/>
                <a:gd name="connsiteY5" fmla="*/ 2110763 h 2110763"/>
                <a:gd name="connsiteX6" fmla="*/ 789146 w 789146"/>
                <a:gd name="connsiteY6" fmla="*/ 2110763 h 2110763"/>
                <a:gd name="connsiteX7" fmla="*/ 0 w 789146"/>
                <a:gd name="connsiteY7" fmla="*/ 2110763 h 2110763"/>
                <a:gd name="connsiteX8" fmla="*/ 0 w 789146"/>
                <a:gd name="connsiteY8" fmla="*/ 2110763 h 2110763"/>
                <a:gd name="connsiteX9" fmla="*/ 0 w 789146"/>
                <a:gd name="connsiteY9" fmla="*/ 2110763 h 2110763"/>
                <a:gd name="connsiteX10" fmla="*/ 0 w 789146"/>
                <a:gd name="connsiteY10" fmla="*/ 131527 h 2110763"/>
                <a:gd name="connsiteX11" fmla="*/ 38524 w 789146"/>
                <a:gd name="connsiteY11" fmla="*/ 38523 h 2110763"/>
                <a:gd name="connsiteX12" fmla="*/ 131528 w 789146"/>
                <a:gd name="connsiteY12" fmla="*/ 0 h 2110763"/>
                <a:gd name="connsiteX13" fmla="*/ 131527 w 789146"/>
                <a:gd name="connsiteY13" fmla="*/ 0 h 211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9146" h="2110763">
                  <a:moveTo>
                    <a:pt x="789146" y="351802"/>
                  </a:moveTo>
                  <a:lnTo>
                    <a:pt x="789146" y="1758961"/>
                  </a:lnTo>
                  <a:cubicBezTo>
                    <a:pt x="789146" y="1852264"/>
                    <a:pt x="783965" y="1941748"/>
                    <a:pt x="774743" y="2007723"/>
                  </a:cubicBezTo>
                  <a:cubicBezTo>
                    <a:pt x="765521" y="2073698"/>
                    <a:pt x="753013" y="2110762"/>
                    <a:pt x="739972" y="2110762"/>
                  </a:cubicBezTo>
                  <a:lnTo>
                    <a:pt x="0" y="2110762"/>
                  </a:lnTo>
                  <a:lnTo>
                    <a:pt x="0" y="2110762"/>
                  </a:lnTo>
                  <a:lnTo>
                    <a:pt x="0" y="2110762"/>
                  </a:lnTo>
                  <a:lnTo>
                    <a:pt x="0" y="1"/>
                  </a:lnTo>
                  <a:lnTo>
                    <a:pt x="0" y="1"/>
                  </a:lnTo>
                  <a:lnTo>
                    <a:pt x="0" y="1"/>
                  </a:lnTo>
                  <a:lnTo>
                    <a:pt x="739972" y="1"/>
                  </a:lnTo>
                  <a:cubicBezTo>
                    <a:pt x="753014" y="1"/>
                    <a:pt x="765522" y="37065"/>
                    <a:pt x="774743" y="103043"/>
                  </a:cubicBezTo>
                  <a:cubicBezTo>
                    <a:pt x="783965" y="169018"/>
                    <a:pt x="789146" y="258502"/>
                    <a:pt x="789146" y="351805"/>
                  </a:cubicBezTo>
                  <a:lnTo>
                    <a:pt x="789146" y="351802"/>
                  </a:lnTo>
                  <a:close/>
                </a:path>
              </a:pathLst>
            </a:custGeom>
            <a:solidFill>
              <a:schemeClr val="tx1">
                <a:lumMod val="10000"/>
                <a:lumOff val="90000"/>
                <a:alpha val="90000"/>
              </a:scheme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156446" tIns="52487" rIns="52487" bIns="52489" spcCol="903" anchor="ctr"/>
            <a:lstStyle/>
            <a:p>
              <a:pPr marL="228600" lvl="1" indent="-228600" defTabSz="977265">
                <a:lnSpc>
                  <a:spcPct val="120000"/>
                </a:lnSpc>
                <a:spcAft>
                  <a:spcPct val="15000"/>
                </a:spcAft>
                <a:buFont typeface="Arial" panose="020B0604020202020204" pitchFamily="34" charset="0"/>
                <a:buChar char="•"/>
                <a:defRPr/>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a:p>
              <a:pPr marL="228600" lvl="1" indent="-228600" defTabSz="977265">
                <a:lnSpc>
                  <a:spcPct val="120000"/>
                </a:lnSpc>
                <a:spcAft>
                  <a:spcPct val="15000"/>
                </a:spcAft>
                <a:buFont typeface="Arial" panose="020B0604020202020204" pitchFamily="34" charset="0"/>
                <a:buChar char="•"/>
                <a:defRPr/>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Freeform 45"/>
            <p:cNvSpPr/>
            <p:nvPr/>
          </p:nvSpPr>
          <p:spPr>
            <a:xfrm flipH="1">
              <a:off x="6420" y="2349"/>
              <a:ext cx="3361" cy="4033"/>
            </a:xfrm>
            <a:custGeom>
              <a:avLst/>
              <a:gdLst>
                <a:gd name="connsiteX0" fmla="*/ 131527 w 789146"/>
                <a:gd name="connsiteY0" fmla="*/ 0 h 2110763"/>
                <a:gd name="connsiteX1" fmla="*/ 657619 w 789146"/>
                <a:gd name="connsiteY1" fmla="*/ 0 h 2110763"/>
                <a:gd name="connsiteX2" fmla="*/ 750623 w 789146"/>
                <a:gd name="connsiteY2" fmla="*/ 38524 h 2110763"/>
                <a:gd name="connsiteX3" fmla="*/ 789146 w 789146"/>
                <a:gd name="connsiteY3" fmla="*/ 131528 h 2110763"/>
                <a:gd name="connsiteX4" fmla="*/ 789146 w 789146"/>
                <a:gd name="connsiteY4" fmla="*/ 2110763 h 2110763"/>
                <a:gd name="connsiteX5" fmla="*/ 789146 w 789146"/>
                <a:gd name="connsiteY5" fmla="*/ 2110763 h 2110763"/>
                <a:gd name="connsiteX6" fmla="*/ 789146 w 789146"/>
                <a:gd name="connsiteY6" fmla="*/ 2110763 h 2110763"/>
                <a:gd name="connsiteX7" fmla="*/ 0 w 789146"/>
                <a:gd name="connsiteY7" fmla="*/ 2110763 h 2110763"/>
                <a:gd name="connsiteX8" fmla="*/ 0 w 789146"/>
                <a:gd name="connsiteY8" fmla="*/ 2110763 h 2110763"/>
                <a:gd name="connsiteX9" fmla="*/ 0 w 789146"/>
                <a:gd name="connsiteY9" fmla="*/ 2110763 h 2110763"/>
                <a:gd name="connsiteX10" fmla="*/ 0 w 789146"/>
                <a:gd name="connsiteY10" fmla="*/ 131527 h 2110763"/>
                <a:gd name="connsiteX11" fmla="*/ 38524 w 789146"/>
                <a:gd name="connsiteY11" fmla="*/ 38523 h 2110763"/>
                <a:gd name="connsiteX12" fmla="*/ 131528 w 789146"/>
                <a:gd name="connsiteY12" fmla="*/ 0 h 2110763"/>
                <a:gd name="connsiteX13" fmla="*/ 131527 w 789146"/>
                <a:gd name="connsiteY13" fmla="*/ 0 h 211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9146" h="2110763">
                  <a:moveTo>
                    <a:pt x="789146" y="351802"/>
                  </a:moveTo>
                  <a:lnTo>
                    <a:pt x="789146" y="1758961"/>
                  </a:lnTo>
                  <a:cubicBezTo>
                    <a:pt x="789146" y="1852264"/>
                    <a:pt x="783965" y="1941748"/>
                    <a:pt x="774743" y="2007723"/>
                  </a:cubicBezTo>
                  <a:cubicBezTo>
                    <a:pt x="765521" y="2073698"/>
                    <a:pt x="753013" y="2110762"/>
                    <a:pt x="739972" y="2110762"/>
                  </a:cubicBezTo>
                  <a:lnTo>
                    <a:pt x="0" y="2110762"/>
                  </a:lnTo>
                  <a:lnTo>
                    <a:pt x="0" y="2110762"/>
                  </a:lnTo>
                  <a:lnTo>
                    <a:pt x="0" y="2110762"/>
                  </a:lnTo>
                  <a:lnTo>
                    <a:pt x="0" y="1"/>
                  </a:lnTo>
                  <a:lnTo>
                    <a:pt x="0" y="1"/>
                  </a:lnTo>
                  <a:lnTo>
                    <a:pt x="0" y="1"/>
                  </a:lnTo>
                  <a:lnTo>
                    <a:pt x="739972" y="1"/>
                  </a:lnTo>
                  <a:cubicBezTo>
                    <a:pt x="753014" y="1"/>
                    <a:pt x="765522" y="37065"/>
                    <a:pt x="774743" y="103043"/>
                  </a:cubicBezTo>
                  <a:cubicBezTo>
                    <a:pt x="783965" y="169018"/>
                    <a:pt x="789146" y="258502"/>
                    <a:pt x="789146" y="351805"/>
                  </a:cubicBezTo>
                  <a:lnTo>
                    <a:pt x="789146" y="351802"/>
                  </a:lnTo>
                  <a:close/>
                </a:path>
              </a:pathLst>
            </a:custGeom>
            <a:solidFill>
              <a:schemeClr val="tx1">
                <a:lumMod val="10000"/>
                <a:lumOff val="90000"/>
                <a:alpha val="90000"/>
              </a:scheme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156446" tIns="52487" rIns="52487" bIns="52489" spcCol="903" anchor="ctr"/>
            <a:lstStyle/>
            <a:p>
              <a:pPr marL="228600" lvl="1" indent="-228600" defTabSz="977265">
                <a:lnSpc>
                  <a:spcPct val="120000"/>
                </a:lnSpc>
                <a:spcAft>
                  <a:spcPct val="15000"/>
                </a:spcAft>
                <a:buFont typeface="Arial" panose="020B0604020202020204" pitchFamily="34" charset="0"/>
                <a:buChar char="•"/>
                <a:defRPr/>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a:p>
              <a:pPr marL="228600" lvl="1" indent="-228600" defTabSz="977265">
                <a:lnSpc>
                  <a:spcPct val="120000"/>
                </a:lnSpc>
                <a:spcAft>
                  <a:spcPct val="15000"/>
                </a:spcAft>
                <a:buFont typeface="Arial" panose="020B0604020202020204" pitchFamily="34" charset="0"/>
                <a:buChar char="•"/>
                <a:defRPr/>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2" name="Left-Right Arrow 61"/>
            <p:cNvSpPr/>
            <p:nvPr/>
          </p:nvSpPr>
          <p:spPr>
            <a:xfrm>
              <a:off x="5386" y="4127"/>
              <a:ext cx="905" cy="452"/>
            </a:xfrm>
            <a:prstGeom prst="leftRightArrow">
              <a:avLst>
                <a:gd name="adj1" fmla="val 50000"/>
                <a:gd name="adj2" fmla="val 6508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5019" tIns="32510" rIns="65019" bIns="32510" anchor="ctr"/>
            <a:lstStyle/>
            <a:p>
              <a:pPr algn="ctr">
                <a:lnSpc>
                  <a:spcPct val="120000"/>
                </a:lnSpc>
                <a:buFont typeface="Arial" panose="020B0604020202020204" pitchFamily="34" charset="0"/>
                <a:buNone/>
                <a:defRPr/>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4" name="Text Placeholder 3"/>
            <p:cNvSpPr txBox="1"/>
            <p:nvPr/>
          </p:nvSpPr>
          <p:spPr>
            <a:xfrm>
              <a:off x="2297" y="3029"/>
              <a:ext cx="2822" cy="2850"/>
            </a:xfrm>
            <a:prstGeom prst="rect">
              <a:avLst/>
            </a:prstGeom>
          </p:spPr>
          <p:txBody>
            <a:bodyPr lIns="0" tIns="0" rIns="0" bIns="0">
              <a:spAutoFit/>
            </a:bodyPr>
            <a:lstStyle/>
            <a:p>
              <a:pPr defTabSz="913130">
                <a:lnSpc>
                  <a:spcPct val="120000"/>
                </a:lnSpc>
                <a:spcBef>
                  <a:spcPct val="20000"/>
                </a:spcBef>
              </a:pPr>
              <a:r>
                <a:rPr lang="zh-CN" altLang="en-US" sz="1400" dirty="0">
                  <a:ea typeface="微软雅黑" panose="020B0503020204020204" pitchFamily="34" charset="-122"/>
                  <a:sym typeface="Arial" panose="020B0604020202020204" pitchFamily="34" charset="0"/>
                </a:rPr>
                <a:t>创投企业选择按</a:t>
              </a:r>
              <a:r>
                <a:rPr lang="zh-CN" altLang="en-US" sz="1400" dirty="0">
                  <a:solidFill>
                    <a:srgbClr val="FF0000"/>
                  </a:solidFill>
                  <a:ea typeface="微软雅黑" panose="020B0503020204020204" pitchFamily="34" charset="-122"/>
                  <a:sym typeface="Arial" panose="020B0604020202020204" pitchFamily="34" charset="0"/>
                </a:rPr>
                <a:t>单一投资基金核算</a:t>
              </a:r>
              <a:r>
                <a:rPr lang="zh-CN" altLang="en-US" sz="1400" dirty="0">
                  <a:ea typeface="微软雅黑" panose="020B0503020204020204" pitchFamily="34" charset="-122"/>
                  <a:sym typeface="Arial" panose="020B0604020202020204" pitchFamily="34" charset="0"/>
                </a:rPr>
                <a:t>的，其个人合伙人从该基金应分得的</a:t>
              </a:r>
              <a:r>
                <a:rPr lang="zh-CN" altLang="en-US" sz="1400" dirty="0">
                  <a:solidFill>
                    <a:srgbClr val="FF0000"/>
                  </a:solidFill>
                  <a:ea typeface="微软雅黑" panose="020B0503020204020204" pitchFamily="34" charset="-122"/>
                  <a:sym typeface="Arial" panose="020B0604020202020204" pitchFamily="34" charset="0"/>
                </a:rPr>
                <a:t>股权转让所得和股息红利所得</a:t>
              </a:r>
              <a:r>
                <a:rPr lang="zh-CN" altLang="en-US" sz="1400" dirty="0">
                  <a:ea typeface="微软雅黑" panose="020B0503020204020204" pitchFamily="34" charset="-122"/>
                  <a:sym typeface="Arial" panose="020B0604020202020204" pitchFamily="34" charset="0"/>
                </a:rPr>
                <a:t>，按照</a:t>
              </a:r>
              <a:r>
                <a:rPr lang="zh-CN" altLang="en-US" sz="1400" dirty="0">
                  <a:solidFill>
                    <a:srgbClr val="FF0000"/>
                  </a:solidFill>
                  <a:ea typeface="微软雅黑" panose="020B0503020204020204" pitchFamily="34" charset="-122"/>
                  <a:sym typeface="Arial" panose="020B0604020202020204" pitchFamily="34" charset="0"/>
                </a:rPr>
                <a:t>20%</a:t>
              </a:r>
              <a:r>
                <a:rPr lang="zh-CN" altLang="en-US" sz="1400" dirty="0">
                  <a:ea typeface="微软雅黑" panose="020B0503020204020204" pitchFamily="34" charset="-122"/>
                  <a:sym typeface="Arial" panose="020B0604020202020204" pitchFamily="34" charset="0"/>
                </a:rPr>
                <a:t>税率计算缴纳个人所得税。</a:t>
              </a:r>
              <a:endParaRPr lang="zh-CN" altLang="en-US" sz="1400" dirty="0">
                <a:ea typeface="微软雅黑" panose="020B0503020204020204" pitchFamily="34" charset="-122"/>
                <a:sym typeface="Arial" panose="020B0604020202020204" pitchFamily="34" charset="0"/>
              </a:endParaRPr>
            </a:p>
          </p:txBody>
        </p:sp>
        <p:sp>
          <p:nvSpPr>
            <p:cNvPr id="87" name="Text Placeholder 3"/>
            <p:cNvSpPr txBox="1"/>
            <p:nvPr/>
          </p:nvSpPr>
          <p:spPr>
            <a:xfrm>
              <a:off x="6634" y="3029"/>
              <a:ext cx="2934" cy="2850"/>
            </a:xfrm>
            <a:prstGeom prst="rect">
              <a:avLst/>
            </a:prstGeom>
          </p:spPr>
          <p:txBody>
            <a:bodyPr lIns="0" tIns="0" rIns="0" bIns="0">
              <a:spAutoFit/>
            </a:bodyPr>
            <a:lstStyle/>
            <a:p>
              <a:pPr defTabSz="913130">
                <a:lnSpc>
                  <a:spcPct val="120000"/>
                </a:lnSpc>
                <a:spcBef>
                  <a:spcPct val="20000"/>
                </a:spcBef>
              </a:pPr>
              <a:r>
                <a:rPr lang="zh-CN" altLang="en-US" sz="1400" dirty="0">
                  <a:ea typeface="微软雅黑" panose="020B0503020204020204" pitchFamily="34" charset="-122"/>
                  <a:sym typeface="Arial" panose="020B0604020202020204" pitchFamily="34" charset="0"/>
                </a:rPr>
                <a:t>创投企业选择按</a:t>
              </a:r>
              <a:r>
                <a:rPr lang="zh-CN" altLang="en-US" sz="1400" dirty="0">
                  <a:solidFill>
                    <a:srgbClr val="FF0000"/>
                  </a:solidFill>
                  <a:ea typeface="微软雅黑" panose="020B0503020204020204" pitchFamily="34" charset="-122"/>
                  <a:sym typeface="Arial" panose="020B0604020202020204" pitchFamily="34" charset="0"/>
                </a:rPr>
                <a:t>年度所得整体核算</a:t>
              </a:r>
              <a:r>
                <a:rPr lang="zh-CN" altLang="en-US" sz="1400" dirty="0">
                  <a:ea typeface="微软雅黑" panose="020B0503020204020204" pitchFamily="34" charset="-122"/>
                  <a:sym typeface="Arial" panose="020B0604020202020204" pitchFamily="34" charset="0"/>
                </a:rPr>
                <a:t>的，其个人合伙人</a:t>
              </a:r>
              <a:r>
                <a:rPr lang="zh-CN" altLang="en-US" sz="1400" dirty="0">
                  <a:solidFill>
                    <a:srgbClr val="FF0000"/>
                  </a:solidFill>
                  <a:ea typeface="微软雅黑" panose="020B0503020204020204" pitchFamily="34" charset="-122"/>
                  <a:sym typeface="Arial" panose="020B0604020202020204" pitchFamily="34" charset="0"/>
                </a:rPr>
                <a:t>应从创投企业取得的所得</a:t>
              </a:r>
              <a:r>
                <a:rPr lang="zh-CN" altLang="en-US" sz="1400" dirty="0">
                  <a:ea typeface="微软雅黑" panose="020B0503020204020204" pitchFamily="34" charset="-122"/>
                  <a:sym typeface="Arial" panose="020B0604020202020204" pitchFamily="34" charset="0"/>
                </a:rPr>
                <a:t>，按照“</a:t>
              </a:r>
              <a:r>
                <a:rPr lang="zh-CN" altLang="en-US" sz="1400" dirty="0">
                  <a:solidFill>
                    <a:srgbClr val="FF0000"/>
                  </a:solidFill>
                  <a:ea typeface="微软雅黑" panose="020B0503020204020204" pitchFamily="34" charset="-122"/>
                  <a:sym typeface="Arial" panose="020B0604020202020204" pitchFamily="34" charset="0"/>
                </a:rPr>
                <a:t>经营所得</a:t>
              </a:r>
              <a:r>
                <a:rPr lang="zh-CN" altLang="en-US" sz="1400" dirty="0">
                  <a:ea typeface="微软雅黑" panose="020B0503020204020204" pitchFamily="34" charset="-122"/>
                  <a:sym typeface="Arial" panose="020B0604020202020204" pitchFamily="34" charset="0"/>
                </a:rPr>
                <a:t>”项目、</a:t>
              </a:r>
              <a:r>
                <a:rPr lang="zh-CN" altLang="en-US" sz="1400" dirty="0">
                  <a:solidFill>
                    <a:srgbClr val="FF0000"/>
                  </a:solidFill>
                  <a:ea typeface="微软雅黑" panose="020B0503020204020204" pitchFamily="34" charset="-122"/>
                  <a:sym typeface="Arial" panose="020B0604020202020204" pitchFamily="34" charset="0"/>
                </a:rPr>
                <a:t>5%-35%</a:t>
              </a:r>
              <a:r>
                <a:rPr lang="zh-CN" altLang="en-US" sz="1400" dirty="0">
                  <a:ea typeface="微软雅黑" panose="020B0503020204020204" pitchFamily="34" charset="-122"/>
                  <a:sym typeface="Arial" panose="020B0604020202020204" pitchFamily="34" charset="0"/>
                </a:rPr>
                <a:t>的超额累进税率计算缴纳个人所得税。</a:t>
              </a:r>
              <a:endParaRPr lang="zh-CN" altLang="en-US" sz="1400" dirty="0">
                <a:ea typeface="微软雅黑" panose="020B0503020204020204" pitchFamily="34" charset="-122"/>
                <a:sym typeface="Arial" panose="020B0604020202020204" pitchFamily="34" charset="0"/>
              </a:endParaRPr>
            </a:p>
          </p:txBody>
        </p:sp>
        <p:sp>
          <p:nvSpPr>
            <p:cNvPr id="68" name="Rounded Rectangle 67"/>
            <p:cNvSpPr/>
            <p:nvPr/>
          </p:nvSpPr>
          <p:spPr>
            <a:xfrm>
              <a:off x="510" y="2287"/>
              <a:ext cx="1613" cy="4294"/>
            </a:xfrm>
            <a:prstGeom prst="roundRect">
              <a:avLst/>
            </a:prstGeom>
            <a:solidFill>
              <a:schemeClr val="accent1"/>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0" tIns="0" rIns="0" bIns="0" anchor="ctr"/>
            <a:lstStyle/>
            <a:p>
              <a:pPr algn="ctr" defTabSz="1021715">
                <a:lnSpc>
                  <a:spcPct val="120000"/>
                </a:lnSpc>
                <a:spcAft>
                  <a:spcPct val="35000"/>
                </a:spcAft>
              </a:pPr>
              <a:r>
                <a:rPr lang="zh-CN" altLang="en-US" b="1" dirty="0">
                  <a:solidFill>
                    <a:schemeClr val="bg1"/>
                  </a:solidFill>
                  <a:latin typeface="Arial" panose="020B0604020202020204" pitchFamily="34" charset="0"/>
                  <a:ea typeface="微软雅黑" panose="020B0503020204020204" pitchFamily="34" charset="-122"/>
                  <a:sym typeface="Arial" panose="020B0604020202020204" pitchFamily="34" charset="0"/>
                </a:rPr>
                <a:t>单             一             投              资            基            金            核            算</a:t>
              </a:r>
              <a:endParaRPr lang="zh-CN" altLang="en-US"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5" name="Rounded Rectangle 44"/>
            <p:cNvSpPr/>
            <p:nvPr/>
          </p:nvSpPr>
          <p:spPr>
            <a:xfrm flipH="1">
              <a:off x="9695" y="2193"/>
              <a:ext cx="1613" cy="4388"/>
            </a:xfrm>
            <a:prstGeom prst="roundRect">
              <a:avLst/>
            </a:prstGeom>
            <a:solidFill>
              <a:schemeClr val="accent4"/>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0" tIns="0" rIns="0" bIns="0" anchor="ctr"/>
            <a:lstStyle/>
            <a:p>
              <a:pPr algn="ctr" defTabSz="1021715">
                <a:lnSpc>
                  <a:spcPct val="120000"/>
                </a:lnSpc>
                <a:spcAft>
                  <a:spcPct val="35000"/>
                </a:spcAft>
              </a:pPr>
              <a:r>
                <a:rPr lang="zh-CN" altLang="en-US" b="1" dirty="0">
                  <a:solidFill>
                    <a:schemeClr val="bg1"/>
                  </a:solidFill>
                  <a:latin typeface="Arial" panose="020B0604020202020204" pitchFamily="34" charset="0"/>
                  <a:ea typeface="微软雅黑" panose="020B0503020204020204" pitchFamily="34" charset="-122"/>
                  <a:sym typeface="Arial" panose="020B0604020202020204" pitchFamily="34" charset="0"/>
                </a:rPr>
                <a:t>年                度             所              得            整            体            核            算</a:t>
              </a:r>
              <a:endParaRPr lang="en-US" b="1" dirty="0">
                <a:solidFill>
                  <a:srgbClr val="FFFFFF"/>
                </a:solidFill>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endParaRPr>
            </a:p>
          </p:txBody>
        </p:sp>
        <p:sp>
          <p:nvSpPr>
            <p:cNvPr id="9" name="TextBox 8"/>
            <p:cNvSpPr txBox="1"/>
            <p:nvPr/>
          </p:nvSpPr>
          <p:spPr>
            <a:xfrm>
              <a:off x="3571" y="535"/>
              <a:ext cx="4423" cy="564"/>
            </a:xfrm>
            <a:prstGeom prst="rect">
              <a:avLst/>
            </a:prstGeom>
            <a:noFill/>
          </p:spPr>
          <p:txBody>
            <a:bodyPr lIns="0" tIns="0" rIns="0" bIns="0" anchor="ctr">
              <a:spAutoFit/>
            </a:bodyPr>
            <a:lstStyle/>
            <a:p>
              <a:pPr algn="ctr">
                <a:buFont typeface="Arial" panose="020B0604020202020204" pitchFamily="34" charset="0"/>
                <a:buNone/>
                <a:defRPr/>
              </a:pPr>
              <a:r>
                <a:rPr lang="zh-CN" altLang="en-US" sz="2300" dirty="0">
                  <a:effectLst>
                    <a:outerShdw blurRad="38100" dist="19050" dir="2700000" algn="tl" rotWithShape="0">
                      <a:schemeClr val="dk1">
                        <a:alpha val="40000"/>
                      </a:schemeClr>
                    </a:outerShdw>
                  </a:effectLst>
                  <a:latin typeface="Impact" panose="020B0806030902050204" pitchFamily="34" charset="0"/>
                  <a:ea typeface="微软雅黑" panose="020B0503020204020204" pitchFamily="34" charset="-122"/>
                  <a:sym typeface="Arial" panose="020B0604020202020204" pitchFamily="34" charset="0"/>
                </a:rPr>
                <a:t>政策释义</a:t>
              </a:r>
              <a:endParaRPr lang="zh-CN" altLang="en-US" sz="2300" dirty="0">
                <a:effectLst>
                  <a:outerShdw blurRad="38100" dist="19050" dir="2700000" algn="tl" rotWithShape="0">
                    <a:schemeClr val="dk1">
                      <a:alpha val="40000"/>
                    </a:schemeClr>
                  </a:outerShdw>
                </a:effectLst>
                <a:latin typeface="Impact" panose="020B0806030902050204" pitchFamily="34" charset="0"/>
                <a:ea typeface="微软雅黑" panose="020B0503020204020204" pitchFamily="34" charset="-122"/>
                <a:sym typeface="Arial" panose="020B0604020202020204" pitchFamily="34" charset="0"/>
              </a:endParaRPr>
            </a:p>
          </p:txBody>
        </p:sp>
        <p:sp>
          <p:nvSpPr>
            <p:cNvPr id="16" name="Rectangle 22"/>
            <p:cNvSpPr/>
            <p:nvPr/>
          </p:nvSpPr>
          <p:spPr>
            <a:xfrm>
              <a:off x="1190" y="1247"/>
              <a:ext cx="9338" cy="843"/>
            </a:xfrm>
            <a:prstGeom prst="rect">
              <a:avLst/>
            </a:prstGeom>
          </p:spPr>
          <p:txBody>
            <a:bodyPr lIns="91436" tIns="45718" rIns="91436" bIns="45718">
              <a:spAutoFit/>
            </a:bodyPr>
            <a:lstStyle/>
            <a:p>
              <a:pPr algn="just">
                <a:lnSpc>
                  <a:spcPct val="120000"/>
                </a:lnSpc>
                <a:buFont typeface="Arial" panose="020B0604020202020204" pitchFamily="34" charset="0"/>
                <a:buNone/>
                <a:defRPr/>
              </a:pPr>
              <a:r>
                <a:rPr lang="zh-CN" altLang="en-US" sz="1200" b="1" dirty="0">
                  <a:solidFill>
                    <a:srgbClr val="00B0F0"/>
                  </a:solidFill>
                  <a:latin typeface="微软雅黑" panose="020B0503020204020204" pitchFamily="34" charset="-122"/>
                  <a:ea typeface="微软雅黑" panose="020B0503020204020204" pitchFamily="34" charset="-122"/>
                  <a:cs typeface="+mn-ea"/>
                  <a:sym typeface="Arial" panose="020B0604020202020204" pitchFamily="34" charset="0"/>
                </a:rPr>
                <a:t>创投企业</a:t>
              </a:r>
              <a:r>
                <a:rPr lang="zh-CN" altLang="en-US" sz="1200" dirty="0">
                  <a:solidFill>
                    <a:srgbClr val="00B0F0"/>
                  </a:solidFill>
                  <a:ea typeface="宋体" panose="02010600030101010101" pitchFamily="2" charset="-122"/>
                </a:rPr>
                <a:t>（</a:t>
              </a:r>
              <a:r>
                <a:rPr lang="zh-CN" altLang="en-US" sz="1200" b="1" dirty="0">
                  <a:solidFill>
                    <a:srgbClr val="00B0F0"/>
                  </a:solidFill>
                  <a:latin typeface="微软雅黑" panose="020B0503020204020204" pitchFamily="34" charset="-122"/>
                  <a:ea typeface="微软雅黑" panose="020B0503020204020204" pitchFamily="34" charset="-122"/>
                  <a:cs typeface="+mn-ea"/>
                  <a:sym typeface="Arial" panose="020B0604020202020204" pitchFamily="34" charset="0"/>
                </a:rPr>
                <a:t>含创投基金）可以选择按</a:t>
              </a:r>
              <a:r>
                <a:rPr lang="zh-CN" altLang="en-US" sz="1200" b="1" dirty="0">
                  <a:solidFill>
                    <a:srgbClr val="FF0000"/>
                  </a:solidFill>
                  <a:latin typeface="微软雅黑" panose="020B0503020204020204" pitchFamily="34" charset="-122"/>
                  <a:ea typeface="微软雅黑" panose="020B0503020204020204" pitchFamily="34" charset="-122"/>
                  <a:cs typeface="+mn-ea"/>
                  <a:sym typeface="Arial" panose="020B0604020202020204" pitchFamily="34" charset="0"/>
                </a:rPr>
                <a:t>单一投资基金核算</a:t>
              </a:r>
              <a:r>
                <a:rPr lang="zh-CN" altLang="en-US" sz="1200" b="1" dirty="0">
                  <a:solidFill>
                    <a:srgbClr val="00B0F0"/>
                  </a:solidFill>
                  <a:latin typeface="微软雅黑" panose="020B0503020204020204" pitchFamily="34" charset="-122"/>
                  <a:ea typeface="微软雅黑" panose="020B0503020204020204" pitchFamily="34" charset="-122"/>
                  <a:cs typeface="+mn-ea"/>
                  <a:sym typeface="Arial" panose="020B0604020202020204" pitchFamily="34" charset="0"/>
                </a:rPr>
                <a:t>或者按</a:t>
              </a:r>
              <a:r>
                <a:rPr lang="zh-CN" altLang="en-US" sz="1200" b="1" dirty="0">
                  <a:solidFill>
                    <a:srgbClr val="FF0000"/>
                  </a:solidFill>
                  <a:latin typeface="微软雅黑" panose="020B0503020204020204" pitchFamily="34" charset="-122"/>
                  <a:ea typeface="微软雅黑" panose="020B0503020204020204" pitchFamily="34" charset="-122"/>
                  <a:cs typeface="+mn-ea"/>
                  <a:sym typeface="Arial" panose="020B0604020202020204" pitchFamily="34" charset="0"/>
                </a:rPr>
                <a:t>创投企业年度所得整体核算</a:t>
              </a:r>
              <a:r>
                <a:rPr lang="zh-CN" altLang="en-US" sz="1200" b="1" dirty="0">
                  <a:solidFill>
                    <a:srgbClr val="00B0F0"/>
                  </a:solidFill>
                  <a:latin typeface="微软雅黑" panose="020B0503020204020204" pitchFamily="34" charset="-122"/>
                  <a:ea typeface="微软雅黑" panose="020B0503020204020204" pitchFamily="34" charset="-122"/>
                  <a:cs typeface="+mn-ea"/>
                  <a:sym typeface="Arial" panose="020B0604020202020204" pitchFamily="34" charset="0"/>
                </a:rPr>
                <a:t>两种方式之一，对其</a:t>
              </a:r>
              <a:r>
                <a:rPr lang="zh-CN" altLang="en-US" sz="1200" b="1" dirty="0">
                  <a:solidFill>
                    <a:srgbClr val="FF0000"/>
                  </a:solidFill>
                  <a:latin typeface="微软雅黑" panose="020B0503020204020204" pitchFamily="34" charset="-122"/>
                  <a:ea typeface="微软雅黑" panose="020B0503020204020204" pitchFamily="34" charset="-122"/>
                  <a:cs typeface="+mn-ea"/>
                  <a:sym typeface="Arial" panose="020B0604020202020204" pitchFamily="34" charset="0"/>
                </a:rPr>
                <a:t>个人合伙人</a:t>
              </a:r>
              <a:r>
                <a:rPr lang="zh-CN" altLang="en-US" sz="1200" b="1" dirty="0">
                  <a:solidFill>
                    <a:srgbClr val="00B0F0"/>
                  </a:solidFill>
                  <a:latin typeface="微软雅黑" panose="020B0503020204020204" pitchFamily="34" charset="-122"/>
                  <a:ea typeface="微软雅黑" panose="020B0503020204020204" pitchFamily="34" charset="-122"/>
                  <a:cs typeface="+mn-ea"/>
                  <a:sym typeface="Arial" panose="020B0604020202020204" pitchFamily="34" charset="0"/>
                </a:rPr>
                <a:t>来源于创投企业的所得计算个人所得税应纳税额</a:t>
              </a:r>
              <a:endParaRPr lang="en-US" altLang="zh-CN" sz="1200" b="1" dirty="0">
                <a:solidFill>
                  <a:srgbClr val="00B0F0"/>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grpSp>
      <p:pic>
        <p:nvPicPr>
          <p:cNvPr id="10" name="图片 9" descr="9171865865049174021"/>
          <p:cNvPicPr>
            <a:picLocks noChangeAspect="1"/>
          </p:cNvPicPr>
          <p:nvPr/>
        </p:nvPicPr>
        <p:blipFill>
          <a:blip r:embed="rId1">
            <a:clrChange>
              <a:clrFrom>
                <a:srgbClr val="FFFFFF">
                  <a:alpha val="100000"/>
                </a:srgbClr>
              </a:clrFrom>
              <a:clrTo>
                <a:srgbClr val="FFFFFF">
                  <a:alpha val="100000"/>
                  <a:alpha val="0"/>
                </a:srgbClr>
              </a:clrTo>
            </a:clrChange>
          </a:blip>
          <a:stretch>
            <a:fillRect/>
          </a:stretch>
        </p:blipFill>
        <p:spPr>
          <a:xfrm>
            <a:off x="7308215" y="123190"/>
            <a:ext cx="1691005" cy="431165"/>
          </a:xfrm>
          <a:prstGeom prst="rect">
            <a:avLst/>
          </a:prstGeom>
        </p:spPr>
      </p:pic>
    </p:spTree>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5"/>
          <p:cNvGrpSpPr/>
          <p:nvPr/>
        </p:nvGrpSpPr>
        <p:grpSpPr bwMode="auto">
          <a:xfrm>
            <a:off x="383381" y="516731"/>
            <a:ext cx="8377238" cy="0"/>
            <a:chOff x="511067" y="688404"/>
            <a:chExt cx="11169871" cy="0"/>
          </a:xfrm>
        </p:grpSpPr>
        <p:cxnSp>
          <p:nvCxnSpPr>
            <p:cNvPr id="37" name="直接连接符 36"/>
            <p:cNvCxnSpPr/>
            <p:nvPr/>
          </p:nvCxnSpPr>
          <p:spPr>
            <a:xfrm>
              <a:off x="503130" y="60389517"/>
              <a:ext cx="3951365"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8332835" y="60389517"/>
              <a:ext cx="3951365"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20" name="Content Placeholder 2"/>
          <p:cNvSpPr txBox="1"/>
          <p:nvPr/>
        </p:nvSpPr>
        <p:spPr>
          <a:xfrm>
            <a:off x="383381" y="210741"/>
            <a:ext cx="2133600" cy="304800"/>
          </a:xfrm>
          <a:prstGeom prst="rect">
            <a:avLst/>
          </a:prstGeom>
        </p:spPr>
        <p:txBody>
          <a:bodyPr lIns="68571" tIns="34286" rIns="68571" bIns="34286"/>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defTabSz="685165">
              <a:spcBef>
                <a:spcPts val="0"/>
              </a:spcBef>
              <a:spcAft>
                <a:spcPts val="0"/>
              </a:spcAft>
              <a:defRPr/>
            </a:pPr>
            <a:r>
              <a:rPr lang="zh-CN" altLang="en-US" sz="1400" dirty="0" smtClean="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Arial" panose="020B0604020202020204" pitchFamily="34" charset="0"/>
              </a:rPr>
              <a:t>政策内容</a:t>
            </a:r>
            <a:endParaRPr lang="zh-CN" altLang="en-US" sz="1400" dirty="0" smtClean="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Arial" panose="020B0604020202020204" pitchFamily="34" charset="0"/>
            </a:endParaRPr>
          </a:p>
        </p:txBody>
      </p:sp>
      <p:sp>
        <p:nvSpPr>
          <p:cNvPr id="9" name="TextBox 8"/>
          <p:cNvSpPr txBox="1"/>
          <p:nvPr/>
        </p:nvSpPr>
        <p:spPr>
          <a:xfrm>
            <a:off x="1547495" y="771208"/>
            <a:ext cx="4825365" cy="353695"/>
          </a:xfrm>
          <a:prstGeom prst="rect">
            <a:avLst/>
          </a:prstGeom>
          <a:noFill/>
        </p:spPr>
        <p:txBody>
          <a:bodyPr wrap="square" lIns="0" tIns="0" rIns="0" bIns="0" anchor="ctr">
            <a:spAutoFit/>
          </a:bodyPr>
          <a:lstStyle/>
          <a:p>
            <a:pPr algn="ctr">
              <a:buFont typeface="Arial" panose="020B0604020202020204" pitchFamily="34" charset="0"/>
              <a:buNone/>
              <a:defRPr/>
            </a:pPr>
            <a:r>
              <a:rPr lang="zh-CN" altLang="en-US" sz="2300" dirty="0">
                <a:effectLst>
                  <a:outerShdw blurRad="38100" dist="19050" dir="2700000" algn="tl" rotWithShape="0">
                    <a:schemeClr val="dk1">
                      <a:alpha val="40000"/>
                    </a:schemeClr>
                  </a:outerShdw>
                </a:effectLst>
                <a:latin typeface="Impact" panose="020B0806030902050204" pitchFamily="34" charset="0"/>
                <a:ea typeface="微软雅黑" panose="020B0503020204020204" pitchFamily="34" charset="-122"/>
                <a:sym typeface="Arial" panose="020B0604020202020204" pitchFamily="34" charset="0"/>
              </a:rPr>
              <a:t>单一投资基金核算</a:t>
            </a:r>
            <a:r>
              <a:rPr lang="en-US" altLang="zh-CN" sz="2300" dirty="0">
                <a:solidFill>
                  <a:srgbClr val="0000FF"/>
                </a:solidFill>
                <a:effectLst>
                  <a:outerShdw blurRad="38100" dist="19050" dir="2700000" algn="tl" rotWithShape="0">
                    <a:schemeClr val="dk1">
                      <a:alpha val="40000"/>
                    </a:schemeClr>
                  </a:outerShdw>
                </a:effectLst>
                <a:latin typeface="Impact" panose="020B0806030902050204" pitchFamily="34" charset="0"/>
                <a:ea typeface="微软雅黑" panose="020B0503020204020204" pitchFamily="34" charset="-122"/>
                <a:sym typeface="Arial" panose="020B0604020202020204" pitchFamily="34" charset="0"/>
              </a:rPr>
              <a:t>-</a:t>
            </a:r>
            <a:r>
              <a:rPr lang="zh-CN" altLang="en-US" sz="2300" dirty="0">
                <a:solidFill>
                  <a:srgbClr val="0000FF"/>
                </a:solidFill>
                <a:effectLst>
                  <a:outerShdw blurRad="38100" dist="19050" dir="2700000" algn="tl" rotWithShape="0">
                    <a:schemeClr val="dk1">
                      <a:alpha val="40000"/>
                    </a:schemeClr>
                  </a:outerShdw>
                </a:effectLst>
                <a:latin typeface="Impact" panose="020B0806030902050204" pitchFamily="34" charset="0"/>
                <a:ea typeface="微软雅黑" panose="020B0503020204020204" pitchFamily="34" charset="-122"/>
                <a:sym typeface="Arial" panose="020B0604020202020204" pitchFamily="34" charset="0"/>
              </a:rPr>
              <a:t>股权转让所得计算</a:t>
            </a:r>
            <a:endParaRPr lang="zh-CN" altLang="en-US" sz="2300" dirty="0">
              <a:solidFill>
                <a:srgbClr val="0000FF"/>
              </a:solidFill>
              <a:effectLst>
                <a:outerShdw blurRad="38100" dist="19050" dir="2700000" algn="tl" rotWithShape="0">
                  <a:schemeClr val="dk1">
                    <a:alpha val="40000"/>
                  </a:schemeClr>
                </a:outerShdw>
              </a:effectLst>
              <a:latin typeface="Impact" panose="020B0806030902050204" pitchFamily="34" charset="0"/>
              <a:ea typeface="微软雅黑" panose="020B0503020204020204" pitchFamily="34" charset="-122"/>
              <a:sym typeface="Arial" panose="020B0604020202020204" pitchFamily="34" charset="0"/>
            </a:endParaRPr>
          </a:p>
        </p:txBody>
      </p:sp>
      <p:pic>
        <p:nvPicPr>
          <p:cNvPr id="10" name="图片 9" descr="9171865865049174021"/>
          <p:cNvPicPr>
            <a:picLocks noChangeAspect="1"/>
          </p:cNvPicPr>
          <p:nvPr/>
        </p:nvPicPr>
        <p:blipFill>
          <a:blip r:embed="rId1">
            <a:clrChange>
              <a:clrFrom>
                <a:srgbClr val="FFFFFF">
                  <a:alpha val="100000"/>
                </a:srgbClr>
              </a:clrFrom>
              <a:clrTo>
                <a:srgbClr val="FFFFFF">
                  <a:alpha val="100000"/>
                  <a:alpha val="0"/>
                </a:srgbClr>
              </a:clrTo>
            </a:clrChange>
          </a:blip>
          <a:stretch>
            <a:fillRect/>
          </a:stretch>
        </p:blipFill>
        <p:spPr>
          <a:xfrm>
            <a:off x="7308215" y="123190"/>
            <a:ext cx="1691005" cy="431165"/>
          </a:xfrm>
          <a:prstGeom prst="rect">
            <a:avLst/>
          </a:prstGeom>
        </p:spPr>
      </p:pic>
      <p:grpSp>
        <p:nvGrpSpPr>
          <p:cNvPr id="21" name="组合 20"/>
          <p:cNvGrpSpPr/>
          <p:nvPr/>
        </p:nvGrpSpPr>
        <p:grpSpPr>
          <a:xfrm>
            <a:off x="611505" y="1564005"/>
            <a:ext cx="1295400" cy="2806065"/>
            <a:chOff x="1076" y="2463"/>
            <a:chExt cx="2040" cy="4419"/>
          </a:xfrm>
        </p:grpSpPr>
        <p:sp>
          <p:nvSpPr>
            <p:cNvPr id="7" name="矩形 6"/>
            <p:cNvSpPr/>
            <p:nvPr/>
          </p:nvSpPr>
          <p:spPr>
            <a:xfrm>
              <a:off x="1076" y="2463"/>
              <a:ext cx="2041" cy="7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矩形 7"/>
            <p:cNvSpPr/>
            <p:nvPr/>
          </p:nvSpPr>
          <p:spPr>
            <a:xfrm>
              <a:off x="1076" y="4881"/>
              <a:ext cx="2041" cy="7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矩形 2"/>
            <p:cNvSpPr/>
            <p:nvPr/>
          </p:nvSpPr>
          <p:spPr>
            <a:xfrm>
              <a:off x="1076" y="3672"/>
              <a:ext cx="2041" cy="793"/>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p>
              <a:pPr algn="ctr"/>
              <a:endParaRPr lang="zh-CN" altLang="en-US"/>
            </a:p>
          </p:txBody>
        </p:sp>
        <p:sp>
          <p:nvSpPr>
            <p:cNvPr id="11" name="矩形 10"/>
            <p:cNvSpPr/>
            <p:nvPr/>
          </p:nvSpPr>
          <p:spPr>
            <a:xfrm>
              <a:off x="1076" y="6090"/>
              <a:ext cx="2041" cy="793"/>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p>
              <a:pPr algn="ctr"/>
              <a:endParaRPr lang="zh-CN" altLang="en-US"/>
            </a:p>
          </p:txBody>
        </p:sp>
      </p:grpSp>
      <p:sp>
        <p:nvSpPr>
          <p:cNvPr id="12" name="文本框 11"/>
          <p:cNvSpPr txBox="1"/>
          <p:nvPr/>
        </p:nvSpPr>
        <p:spPr>
          <a:xfrm>
            <a:off x="611505" y="1666875"/>
            <a:ext cx="1359535" cy="306705"/>
          </a:xfrm>
          <a:prstGeom prst="rect">
            <a:avLst/>
          </a:prstGeom>
          <a:noFill/>
        </p:spPr>
        <p:txBody>
          <a:bodyPr wrap="square" rtlCol="0">
            <a:spAutoFit/>
          </a:bodyPr>
          <a:p>
            <a:r>
              <a:rPr lang="zh-CN" altLang="en-US" sz="1400" b="1">
                <a:ln w="10160">
                  <a:noFill/>
                  <a:prstDash val="solid"/>
                </a:ln>
                <a:solidFill>
                  <a:srgbClr val="FFFFFF"/>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rPr>
              <a:t>所得分项计算</a:t>
            </a:r>
            <a:endParaRPr lang="zh-CN" altLang="en-US" sz="1400" b="1">
              <a:ln w="10160">
                <a:noFill/>
                <a:prstDash val="solid"/>
              </a:ln>
              <a:solidFill>
                <a:srgbClr val="FFFFFF"/>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endParaRPr>
          </a:p>
        </p:txBody>
      </p:sp>
      <p:sp>
        <p:nvSpPr>
          <p:cNvPr id="17" name="文本框 16"/>
          <p:cNvSpPr txBox="1"/>
          <p:nvPr/>
        </p:nvSpPr>
        <p:spPr>
          <a:xfrm>
            <a:off x="2123440" y="1497330"/>
            <a:ext cx="4842510" cy="645160"/>
          </a:xfrm>
          <a:prstGeom prst="rect">
            <a:avLst/>
          </a:prstGeom>
          <a:noFill/>
        </p:spPr>
        <p:txBody>
          <a:bodyPr wrap="square" rtlCol="0">
            <a:spAutoFit/>
          </a:bodyPr>
          <a:p>
            <a:pPr algn="just"/>
            <a:r>
              <a:rPr lang="zh-CN" altLang="en-US" sz="1200" b="1">
                <a:latin typeface="宋体" panose="02010600030101010101" pitchFamily="2" charset="-122"/>
                <a:ea typeface="宋体" panose="02010600030101010101" pitchFamily="2" charset="-122"/>
              </a:rPr>
              <a:t>单个投资项目的股权转让所得，按年度股权转让收入扣除对应股权原值和转让环节合理费用后的余额计算，股权原值和转让环节合理费用的确定方法，参照股权转让所得个人所得税有关政策规定执行</a:t>
            </a:r>
            <a:endParaRPr lang="zh-CN" altLang="en-US" sz="1200" b="1">
              <a:latin typeface="宋体" panose="02010600030101010101" pitchFamily="2" charset="-122"/>
              <a:ea typeface="宋体" panose="02010600030101010101" pitchFamily="2" charset="-122"/>
            </a:endParaRPr>
          </a:p>
        </p:txBody>
      </p:sp>
      <p:sp>
        <p:nvSpPr>
          <p:cNvPr id="18" name="文本框 17"/>
          <p:cNvSpPr txBox="1"/>
          <p:nvPr/>
        </p:nvSpPr>
        <p:spPr>
          <a:xfrm>
            <a:off x="2123440" y="2355850"/>
            <a:ext cx="4875530" cy="460375"/>
          </a:xfrm>
          <a:prstGeom prst="rect">
            <a:avLst/>
          </a:prstGeom>
          <a:noFill/>
        </p:spPr>
        <p:txBody>
          <a:bodyPr wrap="square" rtlCol="0">
            <a:spAutoFit/>
          </a:bodyPr>
          <a:p>
            <a:pPr algn="just"/>
            <a:r>
              <a:rPr lang="zh-CN" altLang="en-US" sz="1200" b="1">
                <a:latin typeface="宋体" panose="02010600030101010101" pitchFamily="2" charset="-122"/>
                <a:ea typeface="宋体" panose="02010600030101010101" pitchFamily="2" charset="-122"/>
              </a:rPr>
              <a:t>单一投资基金的股权转让所得按一个纳税年度内所有投资项目情况汇总计算</a:t>
            </a:r>
            <a:endParaRPr lang="zh-CN" altLang="en-US" sz="1200" b="1">
              <a:latin typeface="宋体" panose="02010600030101010101" pitchFamily="2" charset="-122"/>
              <a:ea typeface="宋体" panose="02010600030101010101" pitchFamily="2" charset="-122"/>
            </a:endParaRPr>
          </a:p>
        </p:txBody>
      </p:sp>
      <p:sp>
        <p:nvSpPr>
          <p:cNvPr id="19" name="文本框 18"/>
          <p:cNvSpPr txBox="1"/>
          <p:nvPr/>
        </p:nvSpPr>
        <p:spPr>
          <a:xfrm>
            <a:off x="2107565" y="3029585"/>
            <a:ext cx="4874895" cy="645160"/>
          </a:xfrm>
          <a:prstGeom prst="rect">
            <a:avLst/>
          </a:prstGeom>
          <a:noFill/>
        </p:spPr>
        <p:txBody>
          <a:bodyPr wrap="square" rtlCol="0">
            <a:spAutoFit/>
          </a:bodyPr>
          <a:p>
            <a:pPr algn="just">
              <a:buClrTx/>
              <a:buSzTx/>
              <a:buFontTx/>
            </a:pPr>
            <a:r>
              <a:rPr lang="zh-CN" altLang="en-US" sz="1200" b="1">
                <a:latin typeface="宋体" panose="02010600030101010101" pitchFamily="2" charset="-122"/>
                <a:ea typeface="宋体" panose="02010600030101010101" pitchFamily="2" charset="-122"/>
              </a:rPr>
              <a:t>单一投资基金一个纳税年度内不同投资项目的股权转让所得和损失可相互抵减，余额大于或等于零的，即确认为该基金的年度股权转让所得</a:t>
            </a:r>
            <a:endParaRPr lang="zh-CN" altLang="en-US" sz="1200" b="1">
              <a:latin typeface="宋体" panose="02010600030101010101" pitchFamily="2" charset="-122"/>
              <a:ea typeface="宋体" panose="02010600030101010101" pitchFamily="2" charset="-122"/>
            </a:endParaRPr>
          </a:p>
        </p:txBody>
      </p:sp>
      <p:sp>
        <p:nvSpPr>
          <p:cNvPr id="4" name="文本框 3"/>
          <p:cNvSpPr txBox="1"/>
          <p:nvPr/>
        </p:nvSpPr>
        <p:spPr>
          <a:xfrm>
            <a:off x="2089785" y="3796665"/>
            <a:ext cx="4876165" cy="645160"/>
          </a:xfrm>
          <a:prstGeom prst="rect">
            <a:avLst/>
          </a:prstGeom>
          <a:noFill/>
        </p:spPr>
        <p:txBody>
          <a:bodyPr wrap="square" rtlCol="0">
            <a:spAutoFit/>
          </a:bodyPr>
          <a:p>
            <a:pPr algn="just">
              <a:buClrTx/>
              <a:buSzTx/>
              <a:buFontTx/>
            </a:pPr>
            <a:r>
              <a:rPr lang="zh-CN" altLang="en-US" sz="1200" b="1">
                <a:latin typeface="宋体" panose="02010600030101010101" pitchFamily="2" charset="-122"/>
                <a:ea typeface="宋体" panose="02010600030101010101" pitchFamily="2" charset="-122"/>
              </a:rPr>
              <a:t>单一投资基金的股权转让所得一个纳税年度内不同投资项目的所得和损失相互抵减后的余额小于零的，该基金年度股权转让所得按零计算且不能跨年结转</a:t>
            </a:r>
            <a:endParaRPr lang="zh-CN" altLang="en-US" sz="1200" b="1">
              <a:latin typeface="宋体" panose="02010600030101010101" pitchFamily="2" charset="-122"/>
              <a:ea typeface="宋体" panose="02010600030101010101" pitchFamily="2" charset="-122"/>
            </a:endParaRPr>
          </a:p>
        </p:txBody>
      </p:sp>
      <p:sp>
        <p:nvSpPr>
          <p:cNvPr id="5" name="文本框 4"/>
          <p:cNvSpPr txBox="1"/>
          <p:nvPr/>
        </p:nvSpPr>
        <p:spPr>
          <a:xfrm>
            <a:off x="611505" y="2418080"/>
            <a:ext cx="1359535" cy="306705"/>
          </a:xfrm>
          <a:prstGeom prst="rect">
            <a:avLst/>
          </a:prstGeom>
          <a:noFill/>
        </p:spPr>
        <p:txBody>
          <a:bodyPr wrap="square" rtlCol="0">
            <a:spAutoFit/>
          </a:bodyPr>
          <a:p>
            <a:r>
              <a:rPr lang="zh-CN" altLang="en-US" sz="1400" b="1">
                <a:ln w="10160">
                  <a:noFill/>
                  <a:prstDash val="solid"/>
                </a:ln>
                <a:solidFill>
                  <a:srgbClr val="FFFFFF"/>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rPr>
              <a:t>所得按年归集</a:t>
            </a:r>
            <a:endParaRPr lang="zh-CN" altLang="en-US" sz="1400" b="1">
              <a:ln w="10160">
                <a:noFill/>
                <a:prstDash val="solid"/>
              </a:ln>
              <a:solidFill>
                <a:srgbClr val="FFFFFF"/>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endParaRPr>
          </a:p>
        </p:txBody>
      </p:sp>
      <p:sp>
        <p:nvSpPr>
          <p:cNvPr id="6" name="文本框 5"/>
          <p:cNvSpPr txBox="1"/>
          <p:nvPr/>
        </p:nvSpPr>
        <p:spPr>
          <a:xfrm>
            <a:off x="611505" y="3198495"/>
            <a:ext cx="1359535" cy="306705"/>
          </a:xfrm>
          <a:prstGeom prst="rect">
            <a:avLst/>
          </a:prstGeom>
          <a:noFill/>
        </p:spPr>
        <p:txBody>
          <a:bodyPr wrap="square" rtlCol="0">
            <a:spAutoFit/>
          </a:bodyPr>
          <a:p>
            <a:r>
              <a:rPr lang="zh-CN" altLang="en-US" sz="1400" b="1">
                <a:ln w="10160">
                  <a:noFill/>
                  <a:prstDash val="solid"/>
                </a:ln>
                <a:solidFill>
                  <a:srgbClr val="FFFFFF"/>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rPr>
              <a:t>项目盈亏互抵</a:t>
            </a:r>
            <a:endParaRPr lang="zh-CN" altLang="en-US" sz="1400" b="1">
              <a:ln w="10160">
                <a:noFill/>
                <a:prstDash val="solid"/>
              </a:ln>
              <a:solidFill>
                <a:srgbClr val="FFFFFF"/>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endParaRPr>
          </a:p>
        </p:txBody>
      </p:sp>
      <p:sp>
        <p:nvSpPr>
          <p:cNvPr id="23" name="文本框 22"/>
          <p:cNvSpPr txBox="1"/>
          <p:nvPr/>
        </p:nvSpPr>
        <p:spPr>
          <a:xfrm>
            <a:off x="611505" y="3965575"/>
            <a:ext cx="1359535" cy="306705"/>
          </a:xfrm>
          <a:prstGeom prst="rect">
            <a:avLst/>
          </a:prstGeom>
          <a:noFill/>
        </p:spPr>
        <p:txBody>
          <a:bodyPr wrap="square" rtlCol="0">
            <a:spAutoFit/>
          </a:bodyPr>
          <a:p>
            <a:r>
              <a:rPr lang="zh-CN" altLang="en-US" sz="1400" b="1">
                <a:ln w="10160">
                  <a:noFill/>
                  <a:prstDash val="solid"/>
                </a:ln>
                <a:solidFill>
                  <a:srgbClr val="FFFFFF"/>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rPr>
              <a:t>亏损不予结转</a:t>
            </a:r>
            <a:endParaRPr lang="zh-CN" altLang="en-US" sz="1400" b="1">
              <a:ln w="10160">
                <a:noFill/>
                <a:prstDash val="solid"/>
              </a:ln>
              <a:solidFill>
                <a:srgbClr val="FFFFFF"/>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endParaRPr>
          </a:p>
        </p:txBody>
      </p:sp>
    </p:spTree>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5"/>
          <p:cNvGrpSpPr/>
          <p:nvPr/>
        </p:nvGrpSpPr>
        <p:grpSpPr bwMode="auto">
          <a:xfrm>
            <a:off x="383381" y="516731"/>
            <a:ext cx="8377238" cy="0"/>
            <a:chOff x="511067" y="688404"/>
            <a:chExt cx="11169871" cy="0"/>
          </a:xfrm>
        </p:grpSpPr>
        <p:cxnSp>
          <p:nvCxnSpPr>
            <p:cNvPr id="37" name="直接连接符 36"/>
            <p:cNvCxnSpPr/>
            <p:nvPr/>
          </p:nvCxnSpPr>
          <p:spPr>
            <a:xfrm>
              <a:off x="503130" y="60389517"/>
              <a:ext cx="3951365"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8332835" y="60389517"/>
              <a:ext cx="3951365"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20" name="Content Placeholder 2"/>
          <p:cNvSpPr txBox="1"/>
          <p:nvPr/>
        </p:nvSpPr>
        <p:spPr>
          <a:xfrm>
            <a:off x="383381" y="210741"/>
            <a:ext cx="2133600" cy="304800"/>
          </a:xfrm>
          <a:prstGeom prst="rect">
            <a:avLst/>
          </a:prstGeom>
        </p:spPr>
        <p:txBody>
          <a:bodyPr lIns="68571" tIns="34286" rIns="68571" bIns="34286"/>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defTabSz="685165">
              <a:spcBef>
                <a:spcPts val="0"/>
              </a:spcBef>
              <a:spcAft>
                <a:spcPts val="0"/>
              </a:spcAft>
              <a:defRPr/>
            </a:pPr>
            <a:r>
              <a:rPr lang="zh-CN" altLang="en-US" sz="1400" dirty="0" smtClean="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Arial" panose="020B0604020202020204" pitchFamily="34" charset="0"/>
              </a:rPr>
              <a:t>政策内容</a:t>
            </a:r>
            <a:endParaRPr lang="zh-CN" altLang="en-US" sz="1400" dirty="0" smtClean="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Arial" panose="020B0604020202020204" pitchFamily="34" charset="0"/>
            </a:endParaRPr>
          </a:p>
        </p:txBody>
      </p:sp>
      <p:sp>
        <p:nvSpPr>
          <p:cNvPr id="9" name="TextBox 8"/>
          <p:cNvSpPr txBox="1"/>
          <p:nvPr/>
        </p:nvSpPr>
        <p:spPr>
          <a:xfrm>
            <a:off x="1547495" y="767398"/>
            <a:ext cx="4825365" cy="353695"/>
          </a:xfrm>
          <a:prstGeom prst="rect">
            <a:avLst/>
          </a:prstGeom>
          <a:noFill/>
        </p:spPr>
        <p:txBody>
          <a:bodyPr wrap="square" lIns="0" tIns="0" rIns="0" bIns="0" anchor="ctr">
            <a:spAutoFit/>
          </a:bodyPr>
          <a:lstStyle/>
          <a:p>
            <a:pPr algn="ctr">
              <a:buFont typeface="Arial" panose="020B0604020202020204" pitchFamily="34" charset="0"/>
              <a:buNone/>
              <a:defRPr/>
            </a:pPr>
            <a:r>
              <a:rPr lang="zh-CN" altLang="en-US" sz="2300" dirty="0">
                <a:effectLst>
                  <a:outerShdw blurRad="38100" dist="19050" dir="2700000" algn="tl" rotWithShape="0">
                    <a:schemeClr val="dk1">
                      <a:alpha val="40000"/>
                    </a:schemeClr>
                  </a:outerShdw>
                </a:effectLst>
                <a:latin typeface="Impact" panose="020B0806030902050204" pitchFamily="34" charset="0"/>
                <a:ea typeface="微软雅黑" panose="020B0503020204020204" pitchFamily="34" charset="-122"/>
                <a:sym typeface="Arial" panose="020B0604020202020204" pitchFamily="34" charset="0"/>
              </a:rPr>
              <a:t>单一投资基金核算</a:t>
            </a:r>
            <a:r>
              <a:rPr lang="en-US" altLang="zh-CN" sz="2300" dirty="0">
                <a:solidFill>
                  <a:srgbClr val="0000FF"/>
                </a:solidFill>
                <a:effectLst>
                  <a:outerShdw blurRad="38100" dist="19050" dir="2700000" algn="tl" rotWithShape="0">
                    <a:schemeClr val="dk1">
                      <a:alpha val="40000"/>
                    </a:schemeClr>
                  </a:outerShdw>
                </a:effectLst>
                <a:latin typeface="Impact" panose="020B0806030902050204" pitchFamily="34" charset="0"/>
                <a:ea typeface="微软雅黑" panose="020B0503020204020204" pitchFamily="34" charset="-122"/>
                <a:sym typeface="Arial" panose="020B0604020202020204" pitchFamily="34" charset="0"/>
              </a:rPr>
              <a:t>-</a:t>
            </a:r>
            <a:r>
              <a:rPr lang="zh-CN" altLang="en-US" sz="2300" dirty="0">
                <a:solidFill>
                  <a:srgbClr val="0000FF"/>
                </a:solidFill>
                <a:effectLst>
                  <a:outerShdw blurRad="38100" dist="19050" dir="2700000" algn="tl" rotWithShape="0">
                    <a:schemeClr val="dk1">
                      <a:alpha val="40000"/>
                    </a:schemeClr>
                  </a:outerShdw>
                </a:effectLst>
                <a:latin typeface="Impact" panose="020B0806030902050204" pitchFamily="34" charset="0"/>
                <a:ea typeface="微软雅黑" panose="020B0503020204020204" pitchFamily="34" charset="-122"/>
                <a:sym typeface="Arial" panose="020B0604020202020204" pitchFamily="34" charset="0"/>
              </a:rPr>
              <a:t>股息红利所得计算</a:t>
            </a:r>
            <a:endParaRPr lang="zh-CN" altLang="en-US" sz="2300" dirty="0">
              <a:solidFill>
                <a:srgbClr val="0000FF"/>
              </a:solidFill>
              <a:effectLst>
                <a:outerShdw blurRad="38100" dist="19050" dir="2700000" algn="tl" rotWithShape="0">
                  <a:schemeClr val="dk1">
                    <a:alpha val="40000"/>
                  </a:schemeClr>
                </a:outerShdw>
              </a:effectLst>
              <a:latin typeface="Impact" panose="020B0806030902050204" pitchFamily="34" charset="0"/>
              <a:ea typeface="微软雅黑" panose="020B0503020204020204" pitchFamily="34" charset="-122"/>
              <a:sym typeface="Arial" panose="020B0604020202020204" pitchFamily="34" charset="0"/>
            </a:endParaRPr>
          </a:p>
        </p:txBody>
      </p:sp>
      <p:pic>
        <p:nvPicPr>
          <p:cNvPr id="10" name="图片 9" descr="9171865865049174021"/>
          <p:cNvPicPr>
            <a:picLocks noChangeAspect="1"/>
          </p:cNvPicPr>
          <p:nvPr/>
        </p:nvPicPr>
        <p:blipFill>
          <a:blip r:embed="rId1">
            <a:clrChange>
              <a:clrFrom>
                <a:srgbClr val="FFFFFF">
                  <a:alpha val="100000"/>
                </a:srgbClr>
              </a:clrFrom>
              <a:clrTo>
                <a:srgbClr val="FFFFFF">
                  <a:alpha val="100000"/>
                  <a:alpha val="0"/>
                </a:srgbClr>
              </a:clrTo>
            </a:clrChange>
          </a:blip>
          <a:stretch>
            <a:fillRect/>
          </a:stretch>
        </p:blipFill>
        <p:spPr>
          <a:xfrm>
            <a:off x="7308215" y="123190"/>
            <a:ext cx="1691005" cy="431165"/>
          </a:xfrm>
          <a:prstGeom prst="rect">
            <a:avLst/>
          </a:prstGeom>
        </p:spPr>
      </p:pic>
      <p:sp>
        <p:nvSpPr>
          <p:cNvPr id="7" name="矩形 6"/>
          <p:cNvSpPr/>
          <p:nvPr/>
        </p:nvSpPr>
        <p:spPr>
          <a:xfrm>
            <a:off x="611505" y="1582420"/>
            <a:ext cx="1296035" cy="5035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矩形 2"/>
          <p:cNvSpPr/>
          <p:nvPr/>
        </p:nvSpPr>
        <p:spPr>
          <a:xfrm>
            <a:off x="611505" y="2859405"/>
            <a:ext cx="1296035" cy="503555"/>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p>
            <a:pPr algn="ctr"/>
            <a:endParaRPr lang="zh-CN" altLang="en-US"/>
          </a:p>
        </p:txBody>
      </p:sp>
      <p:sp>
        <p:nvSpPr>
          <p:cNvPr id="12" name="文本框 11"/>
          <p:cNvSpPr txBox="1"/>
          <p:nvPr/>
        </p:nvSpPr>
        <p:spPr>
          <a:xfrm>
            <a:off x="579755" y="1680845"/>
            <a:ext cx="1359535" cy="306705"/>
          </a:xfrm>
          <a:prstGeom prst="rect">
            <a:avLst/>
          </a:prstGeom>
          <a:noFill/>
        </p:spPr>
        <p:txBody>
          <a:bodyPr wrap="square" rtlCol="0">
            <a:spAutoFit/>
          </a:bodyPr>
          <a:p>
            <a:pPr algn="ctr"/>
            <a:r>
              <a:rPr lang="zh-CN" altLang="en-US" sz="1400" b="1">
                <a:ln w="10160">
                  <a:noFill/>
                  <a:prstDash val="solid"/>
                </a:ln>
                <a:solidFill>
                  <a:srgbClr val="FFFFFF"/>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rPr>
              <a:t>全额计算</a:t>
            </a:r>
            <a:endParaRPr lang="zh-CN" altLang="en-US" sz="1400" b="1">
              <a:ln w="10160">
                <a:noFill/>
                <a:prstDash val="solid"/>
              </a:ln>
              <a:solidFill>
                <a:srgbClr val="FFFFFF"/>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endParaRPr>
          </a:p>
        </p:txBody>
      </p:sp>
      <p:sp>
        <p:nvSpPr>
          <p:cNvPr id="17" name="文本框 16"/>
          <p:cNvSpPr txBox="1"/>
          <p:nvPr/>
        </p:nvSpPr>
        <p:spPr>
          <a:xfrm>
            <a:off x="2134235" y="1373505"/>
            <a:ext cx="4842510" cy="922020"/>
          </a:xfrm>
          <a:prstGeom prst="rect">
            <a:avLst/>
          </a:prstGeom>
          <a:noFill/>
        </p:spPr>
        <p:txBody>
          <a:bodyPr wrap="square" rtlCol="0">
            <a:spAutoFit/>
          </a:bodyPr>
          <a:p>
            <a:pPr algn="just"/>
            <a:r>
              <a:rPr lang="zh-CN" altLang="en-US" b="1">
                <a:latin typeface="宋体" panose="02010600030101010101" pitchFamily="2" charset="-122"/>
                <a:ea typeface="宋体" panose="02010600030101010101" pitchFamily="2" charset="-122"/>
              </a:rPr>
              <a:t>单一投资基金的股息红利所得，以其来源于所投资项目分配的股息、红利收入以及其他固定收益类证券等收入的全额计算</a:t>
            </a:r>
            <a:endParaRPr lang="zh-CN" altLang="en-US" b="1">
              <a:latin typeface="宋体" panose="02010600030101010101" pitchFamily="2" charset="-122"/>
              <a:ea typeface="宋体" panose="02010600030101010101" pitchFamily="2" charset="-122"/>
            </a:endParaRPr>
          </a:p>
        </p:txBody>
      </p:sp>
      <p:sp>
        <p:nvSpPr>
          <p:cNvPr id="18" name="文本框 17"/>
          <p:cNvSpPr txBox="1"/>
          <p:nvPr/>
        </p:nvSpPr>
        <p:spPr>
          <a:xfrm>
            <a:off x="2134235" y="2715260"/>
            <a:ext cx="4875530" cy="922020"/>
          </a:xfrm>
          <a:prstGeom prst="rect">
            <a:avLst/>
          </a:prstGeom>
          <a:noFill/>
        </p:spPr>
        <p:txBody>
          <a:bodyPr wrap="square" rtlCol="0">
            <a:spAutoFit/>
          </a:bodyPr>
          <a:p>
            <a:pPr algn="just"/>
            <a:r>
              <a:rPr lang="zh-CN" altLang="en-US" b="1">
                <a:latin typeface="宋体" panose="02010600030101010101" pitchFamily="2" charset="-122"/>
                <a:ea typeface="宋体" panose="02010600030101010101" pitchFamily="2" charset="-122"/>
              </a:rPr>
              <a:t>个人合伙人按照其应从基金股息红利所得中分得的份额计算其应纳税额，并由创投企业按次代扣代缴个人所得税</a:t>
            </a:r>
            <a:endParaRPr lang="zh-CN" altLang="en-US" b="1">
              <a:latin typeface="微软雅黑" panose="020B0503020204020204" pitchFamily="34" charset="-122"/>
              <a:ea typeface="微软雅黑" panose="020B0503020204020204" pitchFamily="34" charset="-122"/>
            </a:endParaRPr>
          </a:p>
        </p:txBody>
      </p:sp>
      <p:sp>
        <p:nvSpPr>
          <p:cNvPr id="5" name="文本框 4"/>
          <p:cNvSpPr txBox="1"/>
          <p:nvPr/>
        </p:nvSpPr>
        <p:spPr>
          <a:xfrm>
            <a:off x="611505" y="2957830"/>
            <a:ext cx="1359535" cy="306705"/>
          </a:xfrm>
          <a:prstGeom prst="rect">
            <a:avLst/>
          </a:prstGeom>
          <a:noFill/>
        </p:spPr>
        <p:txBody>
          <a:bodyPr wrap="square" rtlCol="0">
            <a:spAutoFit/>
          </a:bodyPr>
          <a:p>
            <a:pPr algn="ctr"/>
            <a:r>
              <a:rPr lang="zh-CN" altLang="en-US" sz="1400" b="1">
                <a:ln w="10160">
                  <a:noFill/>
                  <a:prstDash val="solid"/>
                </a:ln>
                <a:solidFill>
                  <a:srgbClr val="FFFFFF"/>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rPr>
              <a:t>按次扣缴</a:t>
            </a:r>
            <a:endParaRPr lang="zh-CN" altLang="en-US" sz="1400" b="1">
              <a:ln w="10160">
                <a:noFill/>
                <a:prstDash val="solid"/>
              </a:ln>
              <a:solidFill>
                <a:srgbClr val="FFFFFF"/>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endParaRPr>
          </a:p>
        </p:txBody>
      </p:sp>
    </p:spTree>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5"/>
          <p:cNvGrpSpPr/>
          <p:nvPr/>
        </p:nvGrpSpPr>
        <p:grpSpPr bwMode="auto">
          <a:xfrm>
            <a:off x="383381" y="516731"/>
            <a:ext cx="8377238" cy="0"/>
            <a:chOff x="511067" y="688404"/>
            <a:chExt cx="11169871" cy="0"/>
          </a:xfrm>
        </p:grpSpPr>
        <p:cxnSp>
          <p:nvCxnSpPr>
            <p:cNvPr id="37" name="直接连接符 36"/>
            <p:cNvCxnSpPr/>
            <p:nvPr/>
          </p:nvCxnSpPr>
          <p:spPr>
            <a:xfrm>
              <a:off x="503130" y="60389517"/>
              <a:ext cx="3951365"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8332835" y="60389517"/>
              <a:ext cx="3951365"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20" name="Content Placeholder 2"/>
          <p:cNvSpPr txBox="1"/>
          <p:nvPr/>
        </p:nvSpPr>
        <p:spPr>
          <a:xfrm>
            <a:off x="383381" y="210741"/>
            <a:ext cx="2133600" cy="304800"/>
          </a:xfrm>
          <a:prstGeom prst="rect">
            <a:avLst/>
          </a:prstGeom>
        </p:spPr>
        <p:txBody>
          <a:bodyPr lIns="68571" tIns="34286" rIns="68571" bIns="34286"/>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defTabSz="685165">
              <a:spcBef>
                <a:spcPts val="0"/>
              </a:spcBef>
              <a:spcAft>
                <a:spcPts val="0"/>
              </a:spcAft>
              <a:defRPr/>
            </a:pPr>
            <a:r>
              <a:rPr lang="zh-CN" altLang="en-US" sz="1400" dirty="0" smtClean="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Arial" panose="020B0604020202020204" pitchFamily="34" charset="0"/>
              </a:rPr>
              <a:t>政策内容</a:t>
            </a:r>
            <a:endParaRPr lang="zh-CN" altLang="en-US" sz="1400" dirty="0" smtClean="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Arial" panose="020B0604020202020204" pitchFamily="34" charset="0"/>
            </a:endParaRPr>
          </a:p>
        </p:txBody>
      </p:sp>
      <p:sp>
        <p:nvSpPr>
          <p:cNvPr id="9" name="TextBox 8"/>
          <p:cNvSpPr txBox="1"/>
          <p:nvPr/>
        </p:nvSpPr>
        <p:spPr>
          <a:xfrm>
            <a:off x="1547495" y="842963"/>
            <a:ext cx="4825365" cy="353695"/>
          </a:xfrm>
          <a:prstGeom prst="rect">
            <a:avLst/>
          </a:prstGeom>
          <a:noFill/>
        </p:spPr>
        <p:txBody>
          <a:bodyPr wrap="square" lIns="0" tIns="0" rIns="0" bIns="0" anchor="ctr">
            <a:spAutoFit/>
          </a:bodyPr>
          <a:lstStyle/>
          <a:p>
            <a:pPr algn="ctr">
              <a:buFont typeface="Arial" panose="020B0604020202020204" pitchFamily="34" charset="0"/>
              <a:buNone/>
              <a:defRPr/>
            </a:pPr>
            <a:r>
              <a:rPr lang="zh-CN" altLang="en-US" sz="2300" dirty="0">
                <a:solidFill>
                  <a:schemeClr val="tx1">
                    <a:lumMod val="85000"/>
                    <a:lumOff val="15000"/>
                  </a:schemeClr>
                </a:solidFill>
                <a:effectLst>
                  <a:outerShdw blurRad="38100" dist="19050" dir="2700000" algn="tl" rotWithShape="0">
                    <a:schemeClr val="dk1">
                      <a:alpha val="40000"/>
                    </a:schemeClr>
                  </a:outerShdw>
                </a:effectLst>
                <a:latin typeface="Impact" panose="020B0806030902050204" pitchFamily="34" charset="0"/>
                <a:ea typeface="微软雅黑" panose="020B0503020204020204" pitchFamily="34" charset="-122"/>
                <a:sym typeface="Arial" panose="020B0604020202020204" pitchFamily="34" charset="0"/>
              </a:rPr>
              <a:t>年度所得整体核算</a:t>
            </a:r>
            <a:endParaRPr lang="zh-CN" altLang="en-US" sz="2300" dirty="0">
              <a:solidFill>
                <a:schemeClr val="tx1">
                  <a:lumMod val="85000"/>
                  <a:lumOff val="15000"/>
                </a:schemeClr>
              </a:solidFill>
              <a:effectLst>
                <a:outerShdw blurRad="38100" dist="19050" dir="2700000" algn="tl" rotWithShape="0">
                  <a:schemeClr val="dk1">
                    <a:alpha val="40000"/>
                  </a:schemeClr>
                </a:outerShdw>
              </a:effectLst>
              <a:latin typeface="Impact" panose="020B0806030902050204" pitchFamily="34" charset="0"/>
              <a:ea typeface="微软雅黑" panose="020B0503020204020204" pitchFamily="34" charset="-122"/>
              <a:sym typeface="Arial" panose="020B0604020202020204" pitchFamily="34" charset="0"/>
            </a:endParaRPr>
          </a:p>
        </p:txBody>
      </p:sp>
      <p:pic>
        <p:nvPicPr>
          <p:cNvPr id="10" name="图片 9" descr="9171865865049174021"/>
          <p:cNvPicPr>
            <a:picLocks noChangeAspect="1"/>
          </p:cNvPicPr>
          <p:nvPr/>
        </p:nvPicPr>
        <p:blipFill>
          <a:blip r:embed="rId1">
            <a:clrChange>
              <a:clrFrom>
                <a:srgbClr val="FFFFFF">
                  <a:alpha val="100000"/>
                </a:srgbClr>
              </a:clrFrom>
              <a:clrTo>
                <a:srgbClr val="FFFFFF">
                  <a:alpha val="100000"/>
                  <a:alpha val="0"/>
                </a:srgbClr>
              </a:clrTo>
            </a:clrChange>
          </a:blip>
          <a:stretch>
            <a:fillRect/>
          </a:stretch>
        </p:blipFill>
        <p:spPr>
          <a:xfrm>
            <a:off x="7308215" y="123190"/>
            <a:ext cx="1691005" cy="431165"/>
          </a:xfrm>
          <a:prstGeom prst="rect">
            <a:avLst/>
          </a:prstGeom>
        </p:spPr>
      </p:pic>
      <p:grpSp>
        <p:nvGrpSpPr>
          <p:cNvPr id="21" name="组合 20"/>
          <p:cNvGrpSpPr/>
          <p:nvPr/>
        </p:nvGrpSpPr>
        <p:grpSpPr>
          <a:xfrm>
            <a:off x="611505" y="1564005"/>
            <a:ext cx="1295400" cy="2806065"/>
            <a:chOff x="1076" y="2463"/>
            <a:chExt cx="2040" cy="4419"/>
          </a:xfrm>
        </p:grpSpPr>
        <p:sp>
          <p:nvSpPr>
            <p:cNvPr id="7" name="矩形 6"/>
            <p:cNvSpPr/>
            <p:nvPr/>
          </p:nvSpPr>
          <p:spPr>
            <a:xfrm>
              <a:off x="1076" y="2463"/>
              <a:ext cx="2041" cy="7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矩形 7"/>
            <p:cNvSpPr/>
            <p:nvPr/>
          </p:nvSpPr>
          <p:spPr>
            <a:xfrm>
              <a:off x="1076" y="4881"/>
              <a:ext cx="2041" cy="7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矩形 2"/>
            <p:cNvSpPr/>
            <p:nvPr/>
          </p:nvSpPr>
          <p:spPr>
            <a:xfrm>
              <a:off x="1076" y="3672"/>
              <a:ext cx="2041" cy="793"/>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p>
              <a:pPr algn="ctr"/>
              <a:endParaRPr lang="zh-CN" altLang="en-US"/>
            </a:p>
          </p:txBody>
        </p:sp>
        <p:sp>
          <p:nvSpPr>
            <p:cNvPr id="11" name="矩形 10"/>
            <p:cNvSpPr/>
            <p:nvPr/>
          </p:nvSpPr>
          <p:spPr>
            <a:xfrm>
              <a:off x="1076" y="6090"/>
              <a:ext cx="2041" cy="793"/>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p>
              <a:pPr algn="ctr"/>
              <a:endParaRPr lang="zh-CN" altLang="en-US"/>
            </a:p>
          </p:txBody>
        </p:sp>
      </p:grpSp>
      <p:sp>
        <p:nvSpPr>
          <p:cNvPr id="12" name="文本框 11"/>
          <p:cNvSpPr txBox="1"/>
          <p:nvPr/>
        </p:nvSpPr>
        <p:spPr>
          <a:xfrm>
            <a:off x="611505" y="1666875"/>
            <a:ext cx="1359535" cy="306705"/>
          </a:xfrm>
          <a:prstGeom prst="rect">
            <a:avLst/>
          </a:prstGeom>
          <a:noFill/>
        </p:spPr>
        <p:txBody>
          <a:bodyPr wrap="square" rtlCol="0">
            <a:spAutoFit/>
          </a:bodyPr>
          <a:p>
            <a:r>
              <a:rPr lang="zh-CN" altLang="en-US" sz="1400" b="1">
                <a:ln w="10160">
                  <a:noFill/>
                  <a:prstDash val="solid"/>
                </a:ln>
                <a:solidFill>
                  <a:srgbClr val="FFFFFF"/>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rPr>
              <a:t>所得合并计算</a:t>
            </a:r>
            <a:endParaRPr lang="zh-CN" altLang="en-US" sz="1400" b="1">
              <a:ln w="10160">
                <a:noFill/>
                <a:prstDash val="solid"/>
              </a:ln>
              <a:solidFill>
                <a:srgbClr val="FFFFFF"/>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endParaRPr>
          </a:p>
        </p:txBody>
      </p:sp>
      <p:sp>
        <p:nvSpPr>
          <p:cNvPr id="17" name="文本框 16"/>
          <p:cNvSpPr txBox="1"/>
          <p:nvPr/>
        </p:nvSpPr>
        <p:spPr>
          <a:xfrm>
            <a:off x="2150745" y="1590040"/>
            <a:ext cx="4842510" cy="521970"/>
          </a:xfrm>
          <a:prstGeom prst="rect">
            <a:avLst/>
          </a:prstGeom>
          <a:noFill/>
        </p:spPr>
        <p:txBody>
          <a:bodyPr wrap="square" rtlCol="0">
            <a:spAutoFit/>
          </a:bodyPr>
          <a:p>
            <a:pPr algn="just"/>
            <a:r>
              <a:rPr lang="zh-CN" altLang="en-US" sz="1400" b="1">
                <a:latin typeface="微软雅黑" panose="020B0503020204020204" pitchFamily="34" charset="-122"/>
                <a:ea typeface="微软雅黑" panose="020B0503020204020204" pitchFamily="34" charset="-122"/>
              </a:rPr>
              <a:t>将创投企业以每一纳税年度的收入总额减除成本、费用以及损失后，计算应分配给个人合伙人的所得</a:t>
            </a:r>
            <a:endParaRPr lang="zh-CN" altLang="en-US" sz="1400" b="1">
              <a:latin typeface="微软雅黑" panose="020B0503020204020204" pitchFamily="34" charset="-122"/>
              <a:ea typeface="微软雅黑" panose="020B0503020204020204" pitchFamily="34" charset="-122"/>
            </a:endParaRPr>
          </a:p>
        </p:txBody>
      </p:sp>
      <p:sp>
        <p:nvSpPr>
          <p:cNvPr id="18" name="文本框 17"/>
          <p:cNvSpPr txBox="1"/>
          <p:nvPr/>
        </p:nvSpPr>
        <p:spPr>
          <a:xfrm>
            <a:off x="2150745" y="2418080"/>
            <a:ext cx="4875530" cy="306705"/>
          </a:xfrm>
          <a:prstGeom prst="rect">
            <a:avLst/>
          </a:prstGeom>
          <a:noFill/>
        </p:spPr>
        <p:txBody>
          <a:bodyPr wrap="square" rtlCol="0">
            <a:spAutoFit/>
          </a:bodyPr>
          <a:p>
            <a:pPr algn="just"/>
            <a:r>
              <a:rPr lang="zh-CN" altLang="en-US" sz="1400" b="1">
                <a:latin typeface="微软雅黑" panose="020B0503020204020204" pitchFamily="34" charset="-122"/>
                <a:ea typeface="微软雅黑" panose="020B0503020204020204" pitchFamily="34" charset="-122"/>
              </a:rPr>
              <a:t>按每一纳税年度所有经营情况汇总</a:t>
            </a:r>
            <a:endParaRPr lang="zh-CN" altLang="en-US" sz="1400" b="1">
              <a:latin typeface="微软雅黑" panose="020B0503020204020204" pitchFamily="34" charset="-122"/>
              <a:ea typeface="微软雅黑" panose="020B0503020204020204" pitchFamily="34" charset="-122"/>
            </a:endParaRPr>
          </a:p>
        </p:txBody>
      </p:sp>
      <p:sp>
        <p:nvSpPr>
          <p:cNvPr id="19" name="文本框 18"/>
          <p:cNvSpPr txBox="1"/>
          <p:nvPr/>
        </p:nvSpPr>
        <p:spPr>
          <a:xfrm>
            <a:off x="2134870" y="3003550"/>
            <a:ext cx="4874895" cy="737235"/>
          </a:xfrm>
          <a:prstGeom prst="rect">
            <a:avLst/>
          </a:prstGeom>
          <a:noFill/>
        </p:spPr>
        <p:txBody>
          <a:bodyPr wrap="square" rtlCol="0">
            <a:spAutoFit/>
          </a:bodyPr>
          <a:p>
            <a:pPr algn="just"/>
            <a:r>
              <a:rPr lang="zh-CN" altLang="en-US" sz="1400" b="1">
                <a:latin typeface="微软雅黑" panose="020B0503020204020204" pitchFamily="34" charset="-122"/>
                <a:ea typeface="微软雅黑" panose="020B0503020204020204" pitchFamily="34" charset="-122"/>
              </a:rPr>
              <a:t>符合规定条件的，创投企业个人合伙人可以按照被转让项目对应投资额的70%抵扣其可以从创投企业应分得的经营所得后再计算其应纳税额</a:t>
            </a:r>
            <a:endParaRPr lang="zh-CN" altLang="en-US" sz="1400" b="1">
              <a:latin typeface="微软雅黑" panose="020B0503020204020204" pitchFamily="34" charset="-122"/>
              <a:ea typeface="微软雅黑" panose="020B0503020204020204" pitchFamily="34" charset="-122"/>
            </a:endParaRPr>
          </a:p>
        </p:txBody>
      </p:sp>
      <p:sp>
        <p:nvSpPr>
          <p:cNvPr id="4" name="文本框 3"/>
          <p:cNvSpPr txBox="1"/>
          <p:nvPr/>
        </p:nvSpPr>
        <p:spPr>
          <a:xfrm>
            <a:off x="2133600" y="3965575"/>
            <a:ext cx="4876165" cy="306705"/>
          </a:xfrm>
          <a:prstGeom prst="rect">
            <a:avLst/>
          </a:prstGeom>
          <a:noFill/>
        </p:spPr>
        <p:txBody>
          <a:bodyPr wrap="square" rtlCol="0">
            <a:spAutoFit/>
          </a:bodyPr>
          <a:p>
            <a:pPr algn="just"/>
            <a:r>
              <a:rPr lang="zh-CN" altLang="en-US" sz="1400" b="1">
                <a:latin typeface="微软雅黑" panose="020B0503020204020204" pitchFamily="34" charset="-122"/>
                <a:ea typeface="微软雅黑" panose="020B0503020204020204" pitchFamily="34" charset="-122"/>
              </a:rPr>
              <a:t>年度核算亏损的，准予按有关规定向以后年度结转</a:t>
            </a:r>
            <a:endParaRPr lang="zh-CN" altLang="en-US" sz="1400" b="1">
              <a:latin typeface="微软雅黑" panose="020B0503020204020204" pitchFamily="34" charset="-122"/>
              <a:ea typeface="微软雅黑" panose="020B0503020204020204" pitchFamily="34" charset="-122"/>
            </a:endParaRPr>
          </a:p>
        </p:txBody>
      </p:sp>
      <p:sp>
        <p:nvSpPr>
          <p:cNvPr id="5" name="文本框 4"/>
          <p:cNvSpPr txBox="1"/>
          <p:nvPr/>
        </p:nvSpPr>
        <p:spPr>
          <a:xfrm>
            <a:off x="611505" y="2418080"/>
            <a:ext cx="1359535" cy="306705"/>
          </a:xfrm>
          <a:prstGeom prst="rect">
            <a:avLst/>
          </a:prstGeom>
          <a:noFill/>
        </p:spPr>
        <p:txBody>
          <a:bodyPr wrap="square" rtlCol="0">
            <a:spAutoFit/>
          </a:bodyPr>
          <a:p>
            <a:r>
              <a:rPr lang="zh-CN" altLang="en-US" sz="1400" b="1">
                <a:ln w="10160">
                  <a:noFill/>
                  <a:prstDash val="solid"/>
                </a:ln>
                <a:solidFill>
                  <a:srgbClr val="FFFFFF"/>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rPr>
              <a:t>所得按年归集</a:t>
            </a:r>
            <a:endParaRPr lang="zh-CN" altLang="en-US" sz="1400" b="1">
              <a:ln w="10160">
                <a:noFill/>
                <a:prstDash val="solid"/>
              </a:ln>
              <a:solidFill>
                <a:srgbClr val="FFFFFF"/>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endParaRPr>
          </a:p>
        </p:txBody>
      </p:sp>
      <p:sp>
        <p:nvSpPr>
          <p:cNvPr id="6" name="文本框 5"/>
          <p:cNvSpPr txBox="1"/>
          <p:nvPr/>
        </p:nvSpPr>
        <p:spPr>
          <a:xfrm>
            <a:off x="611505" y="3099435"/>
            <a:ext cx="1359535" cy="521970"/>
          </a:xfrm>
          <a:prstGeom prst="rect">
            <a:avLst/>
          </a:prstGeom>
          <a:noFill/>
        </p:spPr>
        <p:txBody>
          <a:bodyPr wrap="square" rtlCol="0">
            <a:spAutoFit/>
          </a:bodyPr>
          <a:p>
            <a:pPr algn="ctr"/>
            <a:r>
              <a:rPr lang="zh-CN" altLang="en-US" sz="1400" b="1">
                <a:ln w="10160">
                  <a:noFill/>
                  <a:prstDash val="solid"/>
                </a:ln>
                <a:solidFill>
                  <a:srgbClr val="FFFFFF"/>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rPr>
              <a:t>抵扣计算应纳税额</a:t>
            </a:r>
            <a:endParaRPr lang="zh-CN" altLang="en-US" sz="1400" b="1">
              <a:ln w="10160">
                <a:noFill/>
                <a:prstDash val="solid"/>
              </a:ln>
              <a:solidFill>
                <a:srgbClr val="FFFFFF"/>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endParaRPr>
          </a:p>
        </p:txBody>
      </p:sp>
      <p:sp>
        <p:nvSpPr>
          <p:cNvPr id="23" name="文本框 22"/>
          <p:cNvSpPr txBox="1"/>
          <p:nvPr/>
        </p:nvSpPr>
        <p:spPr>
          <a:xfrm>
            <a:off x="611505" y="3965575"/>
            <a:ext cx="1359535" cy="306705"/>
          </a:xfrm>
          <a:prstGeom prst="rect">
            <a:avLst/>
          </a:prstGeom>
          <a:noFill/>
        </p:spPr>
        <p:txBody>
          <a:bodyPr wrap="square" rtlCol="0">
            <a:spAutoFit/>
          </a:bodyPr>
          <a:p>
            <a:r>
              <a:rPr lang="zh-CN" altLang="en-US" sz="1400" b="1">
                <a:ln w="10160">
                  <a:noFill/>
                  <a:prstDash val="solid"/>
                </a:ln>
                <a:solidFill>
                  <a:srgbClr val="FFFFFF"/>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rPr>
              <a:t>亏损予以结转</a:t>
            </a:r>
            <a:endParaRPr lang="zh-CN" altLang="en-US" sz="1400" b="1">
              <a:ln w="10160">
                <a:noFill/>
                <a:prstDash val="solid"/>
              </a:ln>
              <a:solidFill>
                <a:srgbClr val="FFFFFF"/>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endParaRPr>
          </a:p>
        </p:txBody>
      </p:sp>
    </p:spTree>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p:nvPr/>
        </p:nvGraphicFramePr>
        <p:xfrm>
          <a:off x="251460" y="195580"/>
          <a:ext cx="6856730" cy="4678680"/>
        </p:xfrm>
        <a:graphic>
          <a:graphicData uri="http://schemas.openxmlformats.org/drawingml/2006/table">
            <a:tbl>
              <a:tblPr firstRow="1" bandRow="1">
                <a:tableStyleId>{5C22544A-7EE6-4342-B048-85BDC9FD1C3A}</a:tableStyleId>
              </a:tblPr>
              <a:tblGrid>
                <a:gridCol w="1224280"/>
                <a:gridCol w="2869565"/>
                <a:gridCol w="2762885"/>
              </a:tblGrid>
              <a:tr h="381000">
                <a:tc>
                  <a:txBody>
                    <a:bodyPr/>
                    <a:p>
                      <a:pPr>
                        <a:buNone/>
                      </a:pPr>
                      <a:r>
                        <a:rPr lang="zh-CN" altLang="en-US"/>
                        <a:t>核算方式</a:t>
                      </a:r>
                      <a:endParaRPr lang="zh-CN" altLang="en-US"/>
                    </a:p>
                  </a:txBody>
                  <a:tcPr anchor="ctr" anchorCtr="1"/>
                </a:tc>
                <a:tc>
                  <a:txBody>
                    <a:bodyPr/>
                    <a:p>
                      <a:pPr>
                        <a:buNone/>
                      </a:pPr>
                      <a:r>
                        <a:rPr lang="zh-CN" altLang="en-US"/>
                        <a:t>单一投资基金核算</a:t>
                      </a:r>
                      <a:endParaRPr lang="zh-CN" altLang="en-US"/>
                    </a:p>
                  </a:txBody>
                  <a:tcPr anchor="ctr" anchorCtr="1"/>
                </a:tc>
                <a:tc>
                  <a:txBody>
                    <a:bodyPr/>
                    <a:p>
                      <a:pPr>
                        <a:buNone/>
                      </a:pPr>
                      <a:r>
                        <a:rPr lang="zh-CN" altLang="en-US"/>
                        <a:t>年度所得整体核算</a:t>
                      </a:r>
                      <a:endParaRPr lang="zh-CN" altLang="en-US"/>
                    </a:p>
                  </a:txBody>
                  <a:tcPr anchor="ctr" anchorCtr="1"/>
                </a:tc>
              </a:tr>
              <a:tr h="381000">
                <a:tc>
                  <a:txBody>
                    <a:bodyPr/>
                    <a:p>
                      <a:pPr algn="ctr">
                        <a:buClrTx/>
                        <a:buSzTx/>
                        <a:buFontTx/>
                        <a:buNone/>
                      </a:pPr>
                      <a:r>
                        <a:rPr lang="zh-CN" altLang="en-US" b="1">
                          <a:solidFill>
                            <a:schemeClr val="lt1"/>
                          </a:solidFill>
                        </a:rPr>
                        <a:t>税率</a:t>
                      </a:r>
                      <a:endParaRPr lang="zh-CN" altLang="en-US" b="1">
                        <a:solidFill>
                          <a:schemeClr val="lt1"/>
                        </a:solidFill>
                      </a:endParaRPr>
                    </a:p>
                  </a:txBody>
                  <a:tcPr anchor="ctr" anchorCtr="1">
                    <a:solidFill>
                      <a:schemeClr val="accent1"/>
                    </a:solidFill>
                  </a:tcPr>
                </a:tc>
                <a:tc>
                  <a:txBody>
                    <a:bodyPr/>
                    <a:p>
                      <a:pPr>
                        <a:buNone/>
                      </a:pPr>
                      <a:r>
                        <a:rPr lang="zh-CN" altLang="en-US" sz="1400"/>
                        <a:t>股权转让所得和股息红利所得都按</a:t>
                      </a:r>
                      <a:r>
                        <a:rPr lang="en-US" altLang="zh-CN" sz="1400"/>
                        <a:t>20%</a:t>
                      </a:r>
                      <a:r>
                        <a:rPr lang="zh-CN" altLang="en-US" sz="1400"/>
                        <a:t>税率计算</a:t>
                      </a:r>
                      <a:endParaRPr lang="zh-CN" altLang="en-US" sz="1400"/>
                    </a:p>
                  </a:txBody>
                  <a:tcPr>
                    <a:solidFill>
                      <a:schemeClr val="accent1">
                        <a:lumMod val="60000"/>
                        <a:lumOff val="40000"/>
                      </a:schemeClr>
                    </a:solidFill>
                  </a:tcPr>
                </a:tc>
                <a:tc>
                  <a:txBody>
                    <a:bodyPr/>
                    <a:p>
                      <a:pPr algn="l">
                        <a:buClrTx/>
                        <a:buSzTx/>
                        <a:buFontTx/>
                        <a:buNone/>
                      </a:pPr>
                      <a:r>
                        <a:rPr lang="zh-CN" altLang="en-US" sz="1400"/>
                        <a:t>从创投企业应分得的经营所得按</a:t>
                      </a:r>
                      <a:r>
                        <a:rPr lang="en-US" altLang="zh-CN" sz="1400"/>
                        <a:t>5%-35%</a:t>
                      </a:r>
                      <a:r>
                        <a:rPr lang="zh-CN" altLang="en-US" sz="1400"/>
                        <a:t>税率计算</a:t>
                      </a:r>
                      <a:endParaRPr lang="zh-CN" altLang="en-US" sz="1400"/>
                    </a:p>
                  </a:txBody>
                  <a:tcPr>
                    <a:solidFill>
                      <a:schemeClr val="accent1">
                        <a:lumMod val="60000"/>
                        <a:lumOff val="40000"/>
                      </a:schemeClr>
                    </a:solidFill>
                  </a:tcPr>
                </a:tc>
              </a:tr>
              <a:tr h="381000">
                <a:tc rowSpan="2">
                  <a:txBody>
                    <a:bodyPr/>
                    <a:p>
                      <a:pPr algn="ctr">
                        <a:buClrTx/>
                        <a:buSzTx/>
                        <a:buFontTx/>
                        <a:buNone/>
                      </a:pPr>
                      <a:r>
                        <a:rPr lang="zh-CN" altLang="en-US" b="1">
                          <a:solidFill>
                            <a:schemeClr val="lt1"/>
                          </a:solidFill>
                        </a:rPr>
                        <a:t>所得计算</a:t>
                      </a:r>
                      <a:endParaRPr lang="zh-CN" altLang="en-US" b="1">
                        <a:solidFill>
                          <a:schemeClr val="lt1"/>
                        </a:solidFill>
                      </a:endParaRPr>
                    </a:p>
                  </a:txBody>
                  <a:tcPr anchor="ctr" anchorCtr="1">
                    <a:solidFill>
                      <a:schemeClr val="accent1"/>
                    </a:solidFill>
                  </a:tcPr>
                </a:tc>
                <a:tc>
                  <a:txBody>
                    <a:bodyPr/>
                    <a:p>
                      <a:pPr>
                        <a:buNone/>
                      </a:pPr>
                      <a:r>
                        <a:rPr lang="zh-CN" altLang="en-US" sz="1400"/>
                        <a:t>单个投资项目的股权转让所得</a:t>
                      </a:r>
                      <a:r>
                        <a:rPr lang="en-US" altLang="zh-CN" sz="1400"/>
                        <a:t>=</a:t>
                      </a:r>
                      <a:r>
                        <a:rPr lang="zh-CN" altLang="en-US" sz="1400"/>
                        <a:t>年度股权转让收入</a:t>
                      </a:r>
                      <a:r>
                        <a:rPr lang="en-US" altLang="zh-CN" sz="1400"/>
                        <a:t>-</a:t>
                      </a:r>
                      <a:r>
                        <a:rPr lang="zh-CN" altLang="en-US" sz="1400"/>
                        <a:t>股权原值</a:t>
                      </a:r>
                      <a:r>
                        <a:rPr lang="en-US" altLang="zh-CN" sz="1400"/>
                        <a:t>-</a:t>
                      </a:r>
                      <a:r>
                        <a:rPr lang="zh-CN" altLang="en-US" sz="1400"/>
                        <a:t>转让环节合理费用</a:t>
                      </a:r>
                      <a:endParaRPr lang="zh-CN" altLang="en-US" sz="1400"/>
                    </a:p>
                    <a:p>
                      <a:pPr>
                        <a:buNone/>
                      </a:pPr>
                      <a:r>
                        <a:rPr lang="zh-CN" altLang="en-US" sz="1400"/>
                        <a:t>单一投资基金的股权转让所得</a:t>
                      </a:r>
                      <a:r>
                        <a:rPr lang="en-US" altLang="zh-CN" sz="1400"/>
                        <a:t>=</a:t>
                      </a:r>
                      <a:r>
                        <a:rPr lang="zh-CN" altLang="en-US" sz="1400"/>
                        <a:t>同一纳税年度内不同投资项目股权转让所得和损失互抵后的余额</a:t>
                      </a:r>
                      <a:endParaRPr lang="zh-CN" altLang="en-US" sz="1400"/>
                    </a:p>
                    <a:p>
                      <a:pPr>
                        <a:buNone/>
                      </a:pPr>
                      <a:r>
                        <a:rPr lang="zh-CN" altLang="en-US" sz="1400"/>
                        <a:t>注：余额小于零的，该基金年度股权转让所得按零计算且</a:t>
                      </a:r>
                      <a:r>
                        <a:rPr lang="zh-CN" altLang="en-US" sz="1400" b="1">
                          <a:solidFill>
                            <a:srgbClr val="0000FF"/>
                          </a:solidFill>
                        </a:rPr>
                        <a:t>不能跨年结转</a:t>
                      </a:r>
                      <a:r>
                        <a:rPr lang="zh-CN" altLang="en-US" sz="1400"/>
                        <a:t>。</a:t>
                      </a:r>
                      <a:endParaRPr lang="zh-CN" altLang="en-US" sz="1400"/>
                    </a:p>
                  </a:txBody>
                  <a:tcPr>
                    <a:solidFill>
                      <a:schemeClr val="accent1">
                        <a:lumMod val="20000"/>
                        <a:lumOff val="80000"/>
                      </a:schemeClr>
                    </a:solidFill>
                  </a:tcPr>
                </a:tc>
                <a:tc rowSpan="2">
                  <a:txBody>
                    <a:bodyPr/>
                    <a:p>
                      <a:pPr>
                        <a:buNone/>
                      </a:pPr>
                      <a:r>
                        <a:rPr lang="zh-CN" altLang="en-US" sz="1400"/>
                        <a:t>纳税年度的收入总额减除成本、费用以及损失后，计算应分配给个人合伙人的所得。</a:t>
                      </a:r>
                      <a:endParaRPr lang="zh-CN" altLang="en-US" sz="1400"/>
                    </a:p>
                    <a:p>
                      <a:pPr>
                        <a:buNone/>
                      </a:pPr>
                      <a:r>
                        <a:rPr lang="zh-CN" altLang="en-US" sz="1400"/>
                        <a:t>注：年度核算亏损的，按有关规定</a:t>
                      </a:r>
                      <a:r>
                        <a:rPr lang="zh-CN" altLang="en-US" sz="1400" b="1">
                          <a:solidFill>
                            <a:srgbClr val="0000FF"/>
                          </a:solidFill>
                        </a:rPr>
                        <a:t>可以向以后年度结转</a:t>
                      </a:r>
                      <a:r>
                        <a:rPr lang="zh-CN" altLang="en-US" sz="1400"/>
                        <a:t>。</a:t>
                      </a:r>
                      <a:endParaRPr lang="zh-CN" altLang="en-US" sz="1400"/>
                    </a:p>
                  </a:txBody>
                  <a:tcPr>
                    <a:solidFill>
                      <a:schemeClr val="accent1">
                        <a:lumMod val="20000"/>
                        <a:lumOff val="80000"/>
                      </a:schemeClr>
                    </a:solidFill>
                  </a:tcPr>
                </a:tc>
              </a:tr>
              <a:tr h="381000">
                <a:tc vMerge="1">
                  <a:tcPr>
                    <a:solidFill>
                      <a:schemeClr val="accent1"/>
                    </a:solidFill>
                  </a:tcPr>
                </a:tc>
                <a:tc>
                  <a:txBody>
                    <a:bodyPr/>
                    <a:p>
                      <a:pPr algn="l">
                        <a:buClrTx/>
                        <a:buSzTx/>
                        <a:buNone/>
                      </a:pPr>
                      <a:r>
                        <a:rPr lang="zh-CN" altLang="en-US" sz="1400"/>
                        <a:t>股息、红利收入以及其他固定收益类证券等收入单独计算。</a:t>
                      </a:r>
                      <a:endParaRPr lang="zh-CN" altLang="en-US" sz="1400"/>
                    </a:p>
                  </a:txBody>
                  <a:tcPr>
                    <a:solidFill>
                      <a:schemeClr val="accent1">
                        <a:lumMod val="20000"/>
                        <a:lumOff val="80000"/>
                      </a:schemeClr>
                    </a:solidFill>
                  </a:tcPr>
                </a:tc>
                <a:tc vMerge="1">
                  <a:tcPr>
                    <a:solidFill>
                      <a:schemeClr val="accent1">
                        <a:lumMod val="20000"/>
                        <a:lumOff val="80000"/>
                      </a:schemeClr>
                    </a:solidFill>
                  </a:tcPr>
                </a:tc>
              </a:tr>
              <a:tr h="381000">
                <a:tc>
                  <a:txBody>
                    <a:bodyPr/>
                    <a:p>
                      <a:pPr algn="ctr">
                        <a:buClrTx/>
                        <a:buSzTx/>
                        <a:buFontTx/>
                        <a:buNone/>
                      </a:pPr>
                      <a:r>
                        <a:rPr lang="zh-CN" altLang="en-US" b="1">
                          <a:solidFill>
                            <a:schemeClr val="lt1"/>
                          </a:solidFill>
                        </a:rPr>
                        <a:t>70%抵扣</a:t>
                      </a:r>
                      <a:endParaRPr lang="zh-CN" altLang="en-US" b="1">
                        <a:solidFill>
                          <a:schemeClr val="lt1"/>
                        </a:solidFill>
                      </a:endParaRPr>
                    </a:p>
                  </a:txBody>
                  <a:tcPr anchor="ctr" anchorCtr="1">
                    <a:solidFill>
                      <a:schemeClr val="accent1"/>
                    </a:solidFill>
                  </a:tcPr>
                </a:tc>
                <a:tc>
                  <a:txBody>
                    <a:bodyPr/>
                    <a:p>
                      <a:pPr algn="l">
                        <a:buClrTx/>
                        <a:buSzTx/>
                        <a:buNone/>
                      </a:pPr>
                      <a:r>
                        <a:rPr lang="zh-CN" altLang="en-US" sz="1400"/>
                        <a:t>当期不足抵扣的，</a:t>
                      </a:r>
                      <a:r>
                        <a:rPr lang="zh-CN" altLang="en-US" sz="1400" b="1">
                          <a:solidFill>
                            <a:srgbClr val="0000FF"/>
                          </a:solidFill>
                        </a:rPr>
                        <a:t>不得向以后年度结转</a:t>
                      </a:r>
                      <a:r>
                        <a:rPr lang="zh-CN" altLang="en-US" sz="1400"/>
                        <a:t>。</a:t>
                      </a:r>
                      <a:endParaRPr lang="zh-CN" altLang="en-US" sz="1400"/>
                    </a:p>
                  </a:txBody>
                  <a:tcPr>
                    <a:solidFill>
                      <a:schemeClr val="accent1">
                        <a:lumMod val="40000"/>
                        <a:lumOff val="60000"/>
                      </a:schemeClr>
                    </a:solidFill>
                  </a:tcPr>
                </a:tc>
                <a:tc>
                  <a:txBody>
                    <a:bodyPr/>
                    <a:p>
                      <a:pPr>
                        <a:buNone/>
                      </a:pPr>
                      <a:r>
                        <a:rPr lang="zh-CN" altLang="en-US" sz="1400"/>
                        <a:t>当年不足抵扣的，</a:t>
                      </a:r>
                      <a:r>
                        <a:rPr lang="zh-CN" altLang="en-US" sz="1400" b="1">
                          <a:solidFill>
                            <a:srgbClr val="0000FF"/>
                          </a:solidFill>
                        </a:rPr>
                        <a:t>可以在以后纳税年度结转抵扣</a:t>
                      </a:r>
                      <a:r>
                        <a:rPr lang="zh-CN" altLang="en-US" sz="1400"/>
                        <a:t>。</a:t>
                      </a:r>
                      <a:endParaRPr lang="zh-CN" altLang="en-US" sz="1400"/>
                    </a:p>
                  </a:txBody>
                  <a:tcPr>
                    <a:solidFill>
                      <a:schemeClr val="accent1">
                        <a:lumMod val="40000"/>
                        <a:lumOff val="60000"/>
                      </a:schemeClr>
                    </a:solidFill>
                  </a:tcPr>
                </a:tc>
              </a:tr>
              <a:tr h="381000">
                <a:tc>
                  <a:txBody>
                    <a:bodyPr/>
                    <a:p>
                      <a:pPr algn="ctr">
                        <a:buClrTx/>
                        <a:buSzTx/>
                        <a:buFontTx/>
                        <a:buNone/>
                      </a:pPr>
                      <a:r>
                        <a:rPr lang="zh-CN" altLang="en-US" b="1">
                          <a:solidFill>
                            <a:schemeClr val="lt1"/>
                          </a:solidFill>
                        </a:rPr>
                        <a:t>其他扣除</a:t>
                      </a:r>
                      <a:endParaRPr lang="zh-CN" altLang="en-US" b="1">
                        <a:solidFill>
                          <a:schemeClr val="lt1"/>
                        </a:solidFill>
                      </a:endParaRPr>
                    </a:p>
                  </a:txBody>
                  <a:tcPr anchor="ctr" anchorCtr="1">
                    <a:solidFill>
                      <a:schemeClr val="accent1"/>
                    </a:solidFill>
                  </a:tcPr>
                </a:tc>
                <a:tc>
                  <a:txBody>
                    <a:bodyPr/>
                    <a:p>
                      <a:pPr algn="l">
                        <a:buClrTx/>
                        <a:buSzTx/>
                        <a:buNone/>
                      </a:pPr>
                      <a:r>
                        <a:rPr lang="zh-CN" altLang="en-US" sz="1400"/>
                        <a:t>投资基金管理人的管理费和业绩报酬在内的其他支出，不得在核算时扣除。</a:t>
                      </a:r>
                      <a:endParaRPr lang="zh-CN" altLang="en-US" sz="1400"/>
                    </a:p>
                  </a:txBody>
                  <a:tcPr>
                    <a:solidFill>
                      <a:schemeClr val="accent1">
                        <a:lumMod val="20000"/>
                        <a:lumOff val="80000"/>
                      </a:schemeClr>
                    </a:solidFill>
                  </a:tcPr>
                </a:tc>
                <a:tc>
                  <a:txBody>
                    <a:bodyPr/>
                    <a:p>
                      <a:pPr>
                        <a:buNone/>
                      </a:pPr>
                      <a:endParaRPr lang="zh-CN" altLang="en-US" sz="1400"/>
                    </a:p>
                  </a:txBody>
                  <a:tcPr>
                    <a:solidFill>
                      <a:schemeClr val="accent1">
                        <a:lumMod val="20000"/>
                        <a:lumOff val="80000"/>
                      </a:schemeClr>
                    </a:solidFill>
                  </a:tcPr>
                </a:tc>
              </a:tr>
            </a:tbl>
          </a:graphicData>
        </a:graphic>
      </p:graphicFrame>
      <p:pic>
        <p:nvPicPr>
          <p:cNvPr id="10" name="图片 9" descr="9171865865049174021"/>
          <p:cNvPicPr>
            <a:picLocks noChangeAspect="1"/>
          </p:cNvPicPr>
          <p:nvPr/>
        </p:nvPicPr>
        <p:blipFill>
          <a:blip r:embed="rId1">
            <a:clrChange>
              <a:clrFrom>
                <a:srgbClr val="FFFFFF">
                  <a:alpha val="100000"/>
                </a:srgbClr>
              </a:clrFrom>
              <a:clrTo>
                <a:srgbClr val="FFFFFF">
                  <a:alpha val="100000"/>
                  <a:alpha val="0"/>
                </a:srgbClr>
              </a:clrTo>
            </a:clrChange>
          </a:blip>
          <a:stretch>
            <a:fillRect/>
          </a:stretch>
        </p:blipFill>
        <p:spPr>
          <a:xfrm>
            <a:off x="7308215" y="123190"/>
            <a:ext cx="1691005" cy="431165"/>
          </a:xfrm>
          <a:prstGeom prst="rect">
            <a:avLst/>
          </a:prstGeom>
        </p:spPr>
      </p:pic>
    </p:spTree>
  </p:cSld>
  <p:clrMapOvr>
    <a:masterClrMapping/>
  </p:clrMapOvr>
  <p:transition advTm="0"/>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椭圆 1"/>
          <p:cNvSpPr>
            <a:spLocks noChangeArrowheads="1"/>
          </p:cNvSpPr>
          <p:nvPr>
            <p:custDataLst>
              <p:tags r:id="rId1"/>
            </p:custDataLst>
          </p:nvPr>
        </p:nvSpPr>
        <p:spPr bwMode="auto">
          <a:xfrm>
            <a:off x="2830116" y="829866"/>
            <a:ext cx="3483769" cy="3483769"/>
          </a:xfrm>
          <a:prstGeom prst="ellipse">
            <a:avLst/>
          </a:prstGeom>
          <a:solidFill>
            <a:schemeClr val="accent1">
              <a:lumMod val="75000"/>
            </a:schemeClr>
          </a:solidFill>
          <a:ln w="9525">
            <a:noFill/>
            <a:round/>
          </a:ln>
        </p:spPr>
        <p:txBody>
          <a:bodyPr lIns="68580" tIns="34290" rIns="68580" bIns="34290" anchor="ctr"/>
          <a:lstStyle/>
          <a:p>
            <a:pPr algn="ctr">
              <a:defRPr/>
            </a:pPr>
            <a:endParaRPr lang="zh-CN" altLang="zh-CN" sz="14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 name="椭圆 10"/>
          <p:cNvSpPr>
            <a:spLocks noChangeArrowheads="1"/>
          </p:cNvSpPr>
          <p:nvPr>
            <p:custDataLst>
              <p:tags r:id="rId2"/>
            </p:custDataLst>
          </p:nvPr>
        </p:nvSpPr>
        <p:spPr bwMode="auto">
          <a:xfrm>
            <a:off x="2780110" y="779860"/>
            <a:ext cx="3583781" cy="3583781"/>
          </a:xfrm>
          <a:prstGeom prst="ellipse">
            <a:avLst/>
          </a:prstGeom>
          <a:noFill/>
          <a:ln w="25400">
            <a:solidFill>
              <a:srgbClr val="005A9C"/>
            </a:solidFill>
            <a:prstDash val="lgDash"/>
            <a:round/>
          </a:ln>
        </p:spPr>
        <p:txBody>
          <a:bodyPr lIns="68580" tIns="34290" rIns="68580" bIns="34290" anchor="ctr"/>
          <a:lstStyle/>
          <a:p>
            <a:pPr algn="ctr">
              <a:defRPr/>
            </a:pPr>
            <a:endParaRPr lang="zh-CN" altLang="zh-CN" sz="14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2" name="文本框 11"/>
          <p:cNvSpPr>
            <a:spLocks noChangeArrowheads="1"/>
          </p:cNvSpPr>
          <p:nvPr>
            <p:custDataLst>
              <p:tags r:id="rId3"/>
            </p:custDataLst>
          </p:nvPr>
        </p:nvSpPr>
        <p:spPr bwMode="auto">
          <a:xfrm>
            <a:off x="3711178" y="1737122"/>
            <a:ext cx="2003822" cy="697865"/>
          </a:xfrm>
          <a:prstGeom prst="rect">
            <a:avLst/>
          </a:prstGeom>
          <a:noFill/>
          <a:ln w="9525">
            <a:noFill/>
            <a:miter lim="800000"/>
          </a:ln>
        </p:spPr>
        <p:txBody>
          <a:bodyPr lIns="68579" tIns="34289" rIns="68579" bIns="34289">
            <a:spAutoFit/>
          </a:bodyPr>
          <a:lstStyle/>
          <a:p>
            <a:pPr>
              <a:defRPr/>
            </a:pPr>
            <a:r>
              <a:rPr lang="en-US" altLang="zh-CN" sz="41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Part 03</a:t>
            </a:r>
            <a:endParaRPr lang="zh-CN" altLang="en-US" sz="2400" dirty="0">
              <a:ea typeface="微软雅黑" panose="020B0503020204020204" pitchFamily="34" charset="-122"/>
            </a:endParaRPr>
          </a:p>
        </p:txBody>
      </p:sp>
      <p:sp>
        <p:nvSpPr>
          <p:cNvPr id="41990" name="直接连接符 12"/>
          <p:cNvSpPr>
            <a:spLocks noChangeShapeType="1"/>
          </p:cNvSpPr>
          <p:nvPr>
            <p:custDataLst>
              <p:tags r:id="rId4"/>
            </p:custDataLst>
          </p:nvPr>
        </p:nvSpPr>
        <p:spPr bwMode="auto">
          <a:xfrm>
            <a:off x="4410075" y="2433638"/>
            <a:ext cx="323850" cy="1191"/>
          </a:xfrm>
          <a:prstGeom prst="line">
            <a:avLst/>
          </a:prstGeom>
          <a:noFill/>
          <a:ln w="12700">
            <a:solidFill>
              <a:schemeClr val="bg1"/>
            </a:solidFill>
            <a:round/>
          </a:ln>
          <a:extLst>
            <a:ext uri="{909E8E84-426E-40DD-AFC4-6F175D3DCCD1}">
              <a14:hiddenFill xmlns:a14="http://schemas.microsoft.com/office/drawing/2010/main">
                <a:noFill/>
              </a14:hiddenFill>
            </a:ext>
          </a:extLst>
        </p:spPr>
        <p:txBody>
          <a:bodyPr lIns="68580" tIns="34290" rIns="68580" bIns="34290"/>
          <a:lstStyle/>
          <a:p>
            <a:endParaRPr lang="zh-CN" altLang="en-US" sz="1400" dirty="0"/>
          </a:p>
        </p:txBody>
      </p:sp>
      <p:sp>
        <p:nvSpPr>
          <p:cNvPr id="24" name="文本框 20"/>
          <p:cNvSpPr>
            <a:spLocks noChangeArrowheads="1"/>
          </p:cNvSpPr>
          <p:nvPr>
            <p:custDataLst>
              <p:tags r:id="rId5"/>
            </p:custDataLst>
          </p:nvPr>
        </p:nvSpPr>
        <p:spPr bwMode="auto">
          <a:xfrm>
            <a:off x="3500120" y="2589530"/>
            <a:ext cx="2287905" cy="551815"/>
          </a:xfrm>
          <a:prstGeom prst="rect">
            <a:avLst/>
          </a:prstGeom>
          <a:noFill/>
          <a:ln w="9525">
            <a:noFill/>
            <a:miter lim="800000"/>
          </a:ln>
        </p:spPr>
        <p:txBody>
          <a:bodyPr wrap="square" lIns="91438" tIns="45719" rIns="91438" bIns="45719">
            <a:spAutoFit/>
          </a:bodyPr>
          <a:lstStyle/>
          <a:p>
            <a:pPr algn="ctr">
              <a:defRPr/>
            </a:pPr>
            <a:r>
              <a:rPr lang="zh-CN" altLang="en-US" sz="3000" b="1" dirty="0" smtClean="0">
                <a:solidFill>
                  <a:srgbClr val="FFFFFF"/>
                </a:solidFill>
                <a:latin typeface="微软雅黑" panose="020B0503020204020204" pitchFamily="34" charset="-122"/>
                <a:ea typeface="微软雅黑" panose="020B0503020204020204" pitchFamily="34" charset="-122"/>
              </a:rPr>
              <a:t>转增股本</a:t>
            </a:r>
            <a:endParaRPr lang="zh-CN" altLang="en-US" sz="3000" b="1" dirty="0" smtClean="0">
              <a:solidFill>
                <a:srgbClr val="FFFFFF"/>
              </a:solidFill>
              <a:latin typeface="微软雅黑" panose="020B0503020204020204" pitchFamily="34" charset="-122"/>
              <a:ea typeface="微软雅黑" panose="020B0503020204020204" pitchFamily="34" charset="-122"/>
            </a:endParaRPr>
          </a:p>
        </p:txBody>
      </p:sp>
      <p:pic>
        <p:nvPicPr>
          <p:cNvPr id="10" name="图片 9" descr="9171865865049174021"/>
          <p:cNvPicPr>
            <a:picLocks noChangeAspect="1"/>
          </p:cNvPicPr>
          <p:nvPr/>
        </p:nvPicPr>
        <p:blipFill>
          <a:blip r:embed="rId6">
            <a:clrChange>
              <a:clrFrom>
                <a:srgbClr val="FFFFFF">
                  <a:alpha val="100000"/>
                </a:srgbClr>
              </a:clrFrom>
              <a:clrTo>
                <a:srgbClr val="FFFFFF">
                  <a:alpha val="100000"/>
                  <a:alpha val="0"/>
                </a:srgbClr>
              </a:clrTo>
            </a:clrChange>
          </a:blip>
          <a:stretch>
            <a:fillRect/>
          </a:stretch>
        </p:blipFill>
        <p:spPr>
          <a:xfrm>
            <a:off x="7308215" y="123190"/>
            <a:ext cx="1691005" cy="431165"/>
          </a:xfrm>
          <a:prstGeom prst="rect">
            <a:avLst/>
          </a:prstGeom>
        </p:spPr>
      </p:pic>
    </p:spTree>
    <p:custDataLst>
      <p:tags r:id="rId7"/>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标题 24"/>
          <p:cNvSpPr>
            <a:spLocks noGrp="1"/>
          </p:cNvSpPr>
          <p:nvPr>
            <p:ph type="title"/>
          </p:nvPr>
        </p:nvSpPr>
        <p:spPr/>
        <p:txBody>
          <a:bodyPr>
            <a:normAutofit fontScale="90000"/>
          </a:bodyPr>
          <a:lstStyle/>
          <a:p>
            <a:pPr algn="l"/>
            <a:r>
              <a:rPr lang="zh-CN" altLang="en-US" sz="2800" dirty="0" smtClean="0">
                <a:sym typeface="微软雅黑" panose="020B0503020204020204" pitchFamily="34" charset="-122"/>
              </a:rPr>
              <a:t>第一部分 科技成果转化</a:t>
            </a:r>
            <a:endParaRPr lang="zh-CN" altLang="en-US" dirty="0"/>
          </a:p>
        </p:txBody>
      </p:sp>
      <p:sp>
        <p:nvSpPr>
          <p:cNvPr id="9219" name="内容占位符 2"/>
          <p:cNvSpPr>
            <a:spLocks noGrp="1"/>
          </p:cNvSpPr>
          <p:nvPr>
            <p:ph sz="half" idx="2"/>
          </p:nvPr>
        </p:nvSpPr>
        <p:spPr/>
        <p:txBody>
          <a:bodyPr/>
          <a:lstStyle/>
          <a:p>
            <a:pPr>
              <a:buFont typeface="Arial" panose="020B0604020202020204" pitchFamily="34" charset="0"/>
              <a:buChar char="•"/>
              <a:defRPr/>
            </a:pPr>
            <a:endParaRPr lang="zh-CN" altLang="zh-CN" sz="2200" dirty="0"/>
          </a:p>
          <a:p>
            <a:pPr>
              <a:buFont typeface="Arial" panose="020B0604020202020204" pitchFamily="34" charset="0"/>
              <a:buChar char="•"/>
              <a:defRPr/>
            </a:pPr>
            <a:endParaRPr lang="zh-CN" altLang="zh-CN" sz="2200" b="1" dirty="0">
              <a:latin typeface="微软雅黑" panose="020B0503020204020204" pitchFamily="34" charset="-122"/>
              <a:ea typeface="微软雅黑" panose="020B0503020204020204" pitchFamily="34" charset="-122"/>
            </a:endParaRPr>
          </a:p>
          <a:p>
            <a:pPr>
              <a:buFont typeface="Arial" panose="020B0604020202020204" pitchFamily="34" charset="0"/>
              <a:buChar char="•"/>
              <a:defRPr/>
            </a:pPr>
            <a:endParaRPr lang="zh-CN" altLang="en-US" sz="2200" dirty="0" smtClean="0"/>
          </a:p>
        </p:txBody>
      </p:sp>
      <p:graphicFrame>
        <p:nvGraphicFramePr>
          <p:cNvPr id="26" name="图示 25"/>
          <p:cNvGraphicFramePr/>
          <p:nvPr/>
        </p:nvGraphicFramePr>
        <p:xfrm>
          <a:off x="1609090" y="915670"/>
          <a:ext cx="5843270" cy="2999105"/>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27" name="圆角矩形 26"/>
          <p:cNvSpPr/>
          <p:nvPr/>
        </p:nvSpPr>
        <p:spPr>
          <a:xfrm>
            <a:off x="179070" y="1695450"/>
            <a:ext cx="1356995" cy="6546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smtClean="0">
                <a:latin typeface="微软雅黑" panose="020B0503020204020204" pitchFamily="34" charset="-122"/>
                <a:ea typeface="微软雅黑" panose="020B0503020204020204" pitchFamily="34" charset="-122"/>
              </a:rPr>
              <a:t>股权奖励</a:t>
            </a:r>
            <a:endParaRPr lang="zh-CN" altLang="en-US" sz="2000" dirty="0">
              <a:latin typeface="微软雅黑" panose="020B0503020204020204" pitchFamily="34" charset="-122"/>
              <a:ea typeface="微软雅黑" panose="020B0503020204020204" pitchFamily="34" charset="-122"/>
            </a:endParaRPr>
          </a:p>
        </p:txBody>
      </p:sp>
      <p:sp>
        <p:nvSpPr>
          <p:cNvPr id="28" name="圆角矩形 27"/>
          <p:cNvSpPr/>
          <p:nvPr/>
        </p:nvSpPr>
        <p:spPr>
          <a:xfrm>
            <a:off x="178435" y="3267075"/>
            <a:ext cx="1357630" cy="6477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zh-CN" altLang="en-US" sz="2000" dirty="0" smtClean="0">
                <a:latin typeface="微软雅黑" panose="020B0503020204020204" pitchFamily="34" charset="-122"/>
                <a:ea typeface="微软雅黑" panose="020B0503020204020204" pitchFamily="34" charset="-122"/>
              </a:rPr>
              <a:t>现金奖励</a:t>
            </a:r>
            <a:endParaRPr lang="zh-CN" altLang="en-US" sz="2000" dirty="0">
              <a:latin typeface="微软雅黑" panose="020B0503020204020204" pitchFamily="34" charset="-122"/>
              <a:ea typeface="微软雅黑" panose="020B0503020204020204" pitchFamily="34" charset="-122"/>
            </a:endParaRPr>
          </a:p>
        </p:txBody>
      </p:sp>
      <p:pic>
        <p:nvPicPr>
          <p:cNvPr id="10" name="图片 9" descr="9171865865049174021"/>
          <p:cNvPicPr>
            <a:picLocks noChangeAspect="1"/>
          </p:cNvPicPr>
          <p:nvPr/>
        </p:nvPicPr>
        <p:blipFill>
          <a:blip r:embed="rId6">
            <a:clrChange>
              <a:clrFrom>
                <a:srgbClr val="FFFFFF">
                  <a:alpha val="100000"/>
                </a:srgbClr>
              </a:clrFrom>
              <a:clrTo>
                <a:srgbClr val="FFFFFF">
                  <a:alpha val="100000"/>
                  <a:alpha val="0"/>
                </a:srgbClr>
              </a:clrTo>
            </a:clrChange>
          </a:blip>
          <a:stretch>
            <a:fillRect/>
          </a:stretch>
        </p:blipFill>
        <p:spPr>
          <a:xfrm>
            <a:off x="7308215" y="123190"/>
            <a:ext cx="1691005" cy="431165"/>
          </a:xfrm>
          <a:prstGeom prst="rect">
            <a:avLst/>
          </a:prstGeom>
        </p:spPr>
      </p:pic>
    </p:spTree>
  </p:cSld>
  <p:clrMapOvr>
    <a:masterClrMapping/>
  </p:clrMapOvr>
  <p:transition spd="slow" advTm="0">
    <p:cove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4"/>
          <p:cNvGrpSpPr/>
          <p:nvPr/>
        </p:nvGrpSpPr>
        <p:grpSpPr bwMode="auto">
          <a:xfrm>
            <a:off x="768641" y="417180"/>
            <a:ext cx="8032129" cy="369332"/>
            <a:chOff x="323850" y="203090"/>
            <a:chExt cx="8032129" cy="368759"/>
          </a:xfrm>
        </p:grpSpPr>
        <p:sp>
          <p:nvSpPr>
            <p:cNvPr id="97284" name="矩形 1"/>
            <p:cNvSpPr>
              <a:spLocks noChangeArrowheads="1"/>
            </p:cNvSpPr>
            <p:nvPr/>
          </p:nvSpPr>
          <p:spPr bwMode="auto">
            <a:xfrm>
              <a:off x="752478" y="203090"/>
              <a:ext cx="7510463" cy="368759"/>
            </a:xfrm>
            <a:prstGeom prst="rect">
              <a:avLst/>
            </a:prstGeom>
            <a:noFill/>
            <a:ln w="9525">
              <a:noFill/>
              <a:miter lim="800000"/>
            </a:ln>
          </p:spPr>
          <p:txBody>
            <a:bodyPr>
              <a:spAutoFit/>
            </a:bodyPr>
            <a:lstStyle/>
            <a:p>
              <a:r>
                <a:rPr lang="zh-CN" altLang="en-US" b="1" dirty="0" smtClean="0">
                  <a:latin typeface="微软雅黑" panose="020B0503020204020204" pitchFamily="34" charset="-122"/>
                  <a:ea typeface="微软雅黑" panose="020B0503020204020204" pitchFamily="34" charset="-122"/>
                </a:rPr>
                <a:t>转增股本</a:t>
              </a:r>
              <a:endParaRPr lang="zh-CN" altLang="en-US"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7304" name="Freeform 59"/>
            <p:cNvSpPr>
              <a:spLocks noChangeArrowheads="1"/>
            </p:cNvSpPr>
            <p:nvPr/>
          </p:nvSpPr>
          <p:spPr bwMode="auto">
            <a:xfrm>
              <a:off x="8176247" y="282792"/>
              <a:ext cx="179732" cy="188479"/>
            </a:xfrm>
            <a:custGeom>
              <a:avLst/>
              <a:gdLst>
                <a:gd name="T0" fmla="*/ 2147483647 w 581"/>
                <a:gd name="T1" fmla="*/ 2147483647 h 609"/>
                <a:gd name="T2" fmla="*/ 2147483647 w 581"/>
                <a:gd name="T3" fmla="*/ 2147483647 h 609"/>
                <a:gd name="T4" fmla="*/ 2147483647 w 581"/>
                <a:gd name="T5" fmla="*/ 2147483647 h 609"/>
                <a:gd name="T6" fmla="*/ 2147483647 w 581"/>
                <a:gd name="T7" fmla="*/ 2147483647 h 609"/>
                <a:gd name="T8" fmla="*/ 2147483647 w 581"/>
                <a:gd name="T9" fmla="*/ 2147483647 h 609"/>
                <a:gd name="T10" fmla="*/ 2147483647 w 581"/>
                <a:gd name="T11" fmla="*/ 2147483647 h 609"/>
                <a:gd name="T12" fmla="*/ 2147483647 w 581"/>
                <a:gd name="T13" fmla="*/ 2147483647 h 609"/>
                <a:gd name="T14" fmla="*/ 2147483647 w 581"/>
                <a:gd name="T15" fmla="*/ 2147483647 h 609"/>
                <a:gd name="T16" fmla="*/ 2147483647 w 581"/>
                <a:gd name="T17" fmla="*/ 2147483647 h 609"/>
                <a:gd name="T18" fmla="*/ 2147483647 w 581"/>
                <a:gd name="T19" fmla="*/ 2147483647 h 609"/>
                <a:gd name="T20" fmla="*/ 0 w 581"/>
                <a:gd name="T21" fmla="*/ 2147483647 h 609"/>
                <a:gd name="T22" fmla="*/ 2147483647 w 581"/>
                <a:gd name="T23" fmla="*/ 2147483647 h 609"/>
                <a:gd name="T24" fmla="*/ 2147483647 w 581"/>
                <a:gd name="T25" fmla="*/ 2147483647 h 609"/>
                <a:gd name="T26" fmla="*/ 2147483647 w 581"/>
                <a:gd name="T27" fmla="*/ 2147483647 h 609"/>
                <a:gd name="T28" fmla="*/ 2147483647 w 581"/>
                <a:gd name="T29" fmla="*/ 2147483647 h 609"/>
                <a:gd name="T30" fmla="*/ 2147483647 w 581"/>
                <a:gd name="T31" fmla="*/ 2147483647 h 609"/>
                <a:gd name="T32" fmla="*/ 2147483647 w 581"/>
                <a:gd name="T33" fmla="*/ 2147483647 h 609"/>
                <a:gd name="T34" fmla="*/ 2147483647 w 581"/>
                <a:gd name="T35" fmla="*/ 2147483647 h 609"/>
                <a:gd name="T36" fmla="*/ 2147483647 w 581"/>
                <a:gd name="T37" fmla="*/ 2147483647 h 609"/>
                <a:gd name="T38" fmla="*/ 2147483647 w 581"/>
                <a:gd name="T39" fmla="*/ 2147483647 h 609"/>
                <a:gd name="T40" fmla="*/ 2147483647 w 581"/>
                <a:gd name="T41" fmla="*/ 2147483647 h 609"/>
                <a:gd name="T42" fmla="*/ 2147483647 w 581"/>
                <a:gd name="T43" fmla="*/ 2147483647 h 609"/>
                <a:gd name="T44" fmla="*/ 2147483647 w 581"/>
                <a:gd name="T45" fmla="*/ 2147483647 h 609"/>
                <a:gd name="T46" fmla="*/ 2147483647 w 581"/>
                <a:gd name="T47" fmla="*/ 2147483647 h 609"/>
                <a:gd name="T48" fmla="*/ 2147483647 w 581"/>
                <a:gd name="T49" fmla="*/ 2147483647 h 609"/>
                <a:gd name="T50" fmla="*/ 2147483647 w 581"/>
                <a:gd name="T51" fmla="*/ 2147483647 h 609"/>
                <a:gd name="T52" fmla="*/ 2147483647 w 581"/>
                <a:gd name="T53" fmla="*/ 2147483647 h 609"/>
                <a:gd name="T54" fmla="*/ 2147483647 w 581"/>
                <a:gd name="T55" fmla="*/ 2147483647 h 609"/>
                <a:gd name="T56" fmla="*/ 2147483647 w 581"/>
                <a:gd name="T57" fmla="*/ 2147483647 h 609"/>
                <a:gd name="T58" fmla="*/ 2147483647 w 581"/>
                <a:gd name="T59" fmla="*/ 2147483647 h 609"/>
                <a:gd name="T60" fmla="*/ 2147483647 w 581"/>
                <a:gd name="T61" fmla="*/ 2147483647 h 609"/>
                <a:gd name="T62" fmla="*/ 2147483647 w 581"/>
                <a:gd name="T63" fmla="*/ 2147483647 h 609"/>
                <a:gd name="T64" fmla="*/ 2147483647 w 581"/>
                <a:gd name="T65" fmla="*/ 2147483647 h 609"/>
                <a:gd name="T66" fmla="*/ 2147483647 w 581"/>
                <a:gd name="T67" fmla="*/ 2147483647 h 609"/>
                <a:gd name="T68" fmla="*/ 2147483647 w 581"/>
                <a:gd name="T69" fmla="*/ 2147483647 h 609"/>
                <a:gd name="T70" fmla="*/ 2147483647 w 581"/>
                <a:gd name="T71" fmla="*/ 2147483647 h 609"/>
                <a:gd name="T72" fmla="*/ 2147483647 w 581"/>
                <a:gd name="T73" fmla="*/ 2147483647 h 609"/>
                <a:gd name="T74" fmla="*/ 2147483647 w 581"/>
                <a:gd name="T75" fmla="*/ 2147483647 h 609"/>
                <a:gd name="T76" fmla="*/ 2147483647 w 581"/>
                <a:gd name="T77" fmla="*/ 2147483647 h 609"/>
                <a:gd name="T78" fmla="*/ 2147483647 w 581"/>
                <a:gd name="T79" fmla="*/ 2147483647 h 609"/>
                <a:gd name="T80" fmla="*/ 2147483647 w 581"/>
                <a:gd name="T81" fmla="*/ 2147483647 h 609"/>
                <a:gd name="T82" fmla="*/ 2147483647 w 581"/>
                <a:gd name="T83" fmla="*/ 2147483647 h 609"/>
                <a:gd name="T84" fmla="*/ 2147483647 w 581"/>
                <a:gd name="T85" fmla="*/ 2147483647 h 609"/>
                <a:gd name="T86" fmla="*/ 2147483647 w 581"/>
                <a:gd name="T87" fmla="*/ 2147483647 h 609"/>
                <a:gd name="T88" fmla="*/ 2147483647 w 581"/>
                <a:gd name="T89" fmla="*/ 2147483647 h 609"/>
                <a:gd name="T90" fmla="*/ 2147483647 w 581"/>
                <a:gd name="T91" fmla="*/ 2147483647 h 609"/>
                <a:gd name="T92" fmla="*/ 2147483647 w 581"/>
                <a:gd name="T93" fmla="*/ 2147483647 h 609"/>
                <a:gd name="T94" fmla="*/ 2147483647 w 581"/>
                <a:gd name="T95" fmla="*/ 2147483647 h 60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81"/>
                <a:gd name="T145" fmla="*/ 0 h 609"/>
                <a:gd name="T146" fmla="*/ 581 w 581"/>
                <a:gd name="T147" fmla="*/ 609 h 60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w="9525">
              <a:noFill/>
              <a:round/>
            </a:ln>
          </p:spPr>
          <p:txBody>
            <a:bodyPr/>
            <a:lstStyle/>
            <a:p>
              <a:endParaRPr lang="zh-CN" altLang="en-US"/>
            </a:p>
          </p:txBody>
        </p:sp>
        <p:sp>
          <p:nvSpPr>
            <p:cNvPr id="97302" name="Freeform 110"/>
            <p:cNvSpPr>
              <a:spLocks noChangeArrowheads="1"/>
            </p:cNvSpPr>
            <p:nvPr/>
          </p:nvSpPr>
          <p:spPr bwMode="auto">
            <a:xfrm>
              <a:off x="7209902" y="282968"/>
              <a:ext cx="187901" cy="186539"/>
            </a:xfrm>
            <a:custGeom>
              <a:avLst/>
              <a:gdLst>
                <a:gd name="T0" fmla="*/ 2147483647 w 609"/>
                <a:gd name="T1" fmla="*/ 2147483647 h 602"/>
                <a:gd name="T2" fmla="*/ 2147483647 w 609"/>
                <a:gd name="T3" fmla="*/ 2147483647 h 602"/>
                <a:gd name="T4" fmla="*/ 2147483647 w 609"/>
                <a:gd name="T5" fmla="*/ 2147483647 h 602"/>
                <a:gd name="T6" fmla="*/ 2147483647 w 609"/>
                <a:gd name="T7" fmla="*/ 2147483647 h 602"/>
                <a:gd name="T8" fmla="*/ 2147483647 w 609"/>
                <a:gd name="T9" fmla="*/ 2147483647 h 602"/>
                <a:gd name="T10" fmla="*/ 2147483647 w 609"/>
                <a:gd name="T11" fmla="*/ 2147483647 h 602"/>
                <a:gd name="T12" fmla="*/ 0 w 609"/>
                <a:gd name="T13" fmla="*/ 2147483647 h 602"/>
                <a:gd name="T14" fmla="*/ 2147483647 w 609"/>
                <a:gd name="T15" fmla="*/ 0 h 602"/>
                <a:gd name="T16" fmla="*/ 2147483647 w 609"/>
                <a:gd name="T17" fmla="*/ 2147483647 h 602"/>
                <a:gd name="T18" fmla="*/ 2147483647 w 609"/>
                <a:gd name="T19" fmla="*/ 2147483647 h 602"/>
                <a:gd name="T20" fmla="*/ 2147483647 w 609"/>
                <a:gd name="T21" fmla="*/ 2147483647 h 602"/>
                <a:gd name="T22" fmla="*/ 2147483647 w 609"/>
                <a:gd name="T23" fmla="*/ 2147483647 h 602"/>
                <a:gd name="T24" fmla="*/ 2147483647 w 609"/>
                <a:gd name="T25" fmla="*/ 2147483647 h 602"/>
                <a:gd name="T26" fmla="*/ 2147483647 w 609"/>
                <a:gd name="T27" fmla="*/ 2147483647 h 602"/>
                <a:gd name="T28" fmla="*/ 2147483647 w 609"/>
                <a:gd name="T29" fmla="*/ 2147483647 h 602"/>
                <a:gd name="T30" fmla="*/ 2147483647 w 609"/>
                <a:gd name="T31" fmla="*/ 2147483647 h 602"/>
                <a:gd name="T32" fmla="*/ 2147483647 w 609"/>
                <a:gd name="T33" fmla="*/ 2147483647 h 602"/>
                <a:gd name="T34" fmla="*/ 2147483647 w 609"/>
                <a:gd name="T35" fmla="*/ 2147483647 h 602"/>
                <a:gd name="T36" fmla="*/ 2147483647 w 609"/>
                <a:gd name="T37" fmla="*/ 2147483647 h 602"/>
                <a:gd name="T38" fmla="*/ 2147483647 w 609"/>
                <a:gd name="T39" fmla="*/ 2147483647 h 602"/>
                <a:gd name="T40" fmla="*/ 2147483647 w 609"/>
                <a:gd name="T41" fmla="*/ 2147483647 h 602"/>
                <a:gd name="T42" fmla="*/ 2147483647 w 609"/>
                <a:gd name="T43" fmla="*/ 2147483647 h 602"/>
                <a:gd name="T44" fmla="*/ 2147483647 w 609"/>
                <a:gd name="T45" fmla="*/ 2147483647 h 602"/>
                <a:gd name="T46" fmla="*/ 2147483647 w 609"/>
                <a:gd name="T47" fmla="*/ 2147483647 h 602"/>
                <a:gd name="T48" fmla="*/ 2147483647 w 609"/>
                <a:gd name="T49" fmla="*/ 2147483647 h 602"/>
                <a:gd name="T50" fmla="*/ 2147483647 w 609"/>
                <a:gd name="T51" fmla="*/ 2147483647 h 602"/>
                <a:gd name="T52" fmla="*/ 2147483647 w 609"/>
                <a:gd name="T53" fmla="*/ 2147483647 h 602"/>
                <a:gd name="T54" fmla="*/ 2147483647 w 609"/>
                <a:gd name="T55" fmla="*/ 2147483647 h 602"/>
                <a:gd name="T56" fmla="*/ 2147483647 w 609"/>
                <a:gd name="T57" fmla="*/ 2147483647 h 602"/>
                <a:gd name="T58" fmla="*/ 2147483647 w 609"/>
                <a:gd name="T59" fmla="*/ 2147483647 h 602"/>
                <a:gd name="T60" fmla="*/ 2147483647 w 609"/>
                <a:gd name="T61" fmla="*/ 2147483647 h 602"/>
                <a:gd name="T62" fmla="*/ 2147483647 w 609"/>
                <a:gd name="T63" fmla="*/ 2147483647 h 602"/>
                <a:gd name="T64" fmla="*/ 2147483647 w 609"/>
                <a:gd name="T65" fmla="*/ 2147483647 h 602"/>
                <a:gd name="T66" fmla="*/ 2147483647 w 609"/>
                <a:gd name="T67" fmla="*/ 2147483647 h 602"/>
                <a:gd name="T68" fmla="*/ 2147483647 w 609"/>
                <a:gd name="T69" fmla="*/ 2147483647 h 602"/>
                <a:gd name="T70" fmla="*/ 2147483647 w 609"/>
                <a:gd name="T71" fmla="*/ 2147483647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09"/>
                <a:gd name="T109" fmla="*/ 0 h 602"/>
                <a:gd name="T110" fmla="*/ 609 w 609"/>
                <a:gd name="T111" fmla="*/ 602 h 60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w="9525">
              <a:noFill/>
              <a:round/>
            </a:ln>
          </p:spPr>
          <p:txBody>
            <a:bodyPr/>
            <a:lstStyle/>
            <a:p>
              <a:endParaRPr lang="zh-CN" altLang="en-US"/>
            </a:p>
          </p:txBody>
        </p:sp>
        <p:sp>
          <p:nvSpPr>
            <p:cNvPr id="97300" name="Freeform 16"/>
            <p:cNvSpPr>
              <a:spLocks noChangeArrowheads="1"/>
            </p:cNvSpPr>
            <p:nvPr/>
          </p:nvSpPr>
          <p:spPr bwMode="auto">
            <a:xfrm>
              <a:off x="7706944" y="291670"/>
              <a:ext cx="146786" cy="170724"/>
            </a:xfrm>
            <a:custGeom>
              <a:avLst/>
              <a:gdLst>
                <a:gd name="T0" fmla="*/ 2147483647 w 475"/>
                <a:gd name="T1" fmla="*/ 2147483647 h 552"/>
                <a:gd name="T2" fmla="*/ 2147483647 w 475"/>
                <a:gd name="T3" fmla="*/ 2147483647 h 552"/>
                <a:gd name="T4" fmla="*/ 2147483647 w 475"/>
                <a:gd name="T5" fmla="*/ 2147483647 h 552"/>
                <a:gd name="T6" fmla="*/ 2147483647 w 475"/>
                <a:gd name="T7" fmla="*/ 0 h 552"/>
                <a:gd name="T8" fmla="*/ 2147483647 w 475"/>
                <a:gd name="T9" fmla="*/ 0 h 552"/>
                <a:gd name="T10" fmla="*/ 2147483647 w 475"/>
                <a:gd name="T11" fmla="*/ 2147483647 h 552"/>
                <a:gd name="T12" fmla="*/ 2147483647 w 475"/>
                <a:gd name="T13" fmla="*/ 2147483647 h 552"/>
                <a:gd name="T14" fmla="*/ 2147483647 w 475"/>
                <a:gd name="T15" fmla="*/ 2147483647 h 552"/>
                <a:gd name="T16" fmla="*/ 2147483647 w 475"/>
                <a:gd name="T17" fmla="*/ 2147483647 h 552"/>
                <a:gd name="T18" fmla="*/ 2147483647 w 475"/>
                <a:gd name="T19" fmla="*/ 2147483647 h 552"/>
                <a:gd name="T20" fmla="*/ 2147483647 w 475"/>
                <a:gd name="T21" fmla="*/ 2147483647 h 552"/>
                <a:gd name="T22" fmla="*/ 2147483647 w 475"/>
                <a:gd name="T23" fmla="*/ 2147483647 h 552"/>
                <a:gd name="T24" fmla="*/ 2147483647 w 475"/>
                <a:gd name="T25" fmla="*/ 2147483647 h 552"/>
                <a:gd name="T26" fmla="*/ 2147483647 w 475"/>
                <a:gd name="T27" fmla="*/ 2147483647 h 552"/>
                <a:gd name="T28" fmla="*/ 2147483647 w 475"/>
                <a:gd name="T29" fmla="*/ 2147483647 h 552"/>
                <a:gd name="T30" fmla="*/ 2147483647 w 475"/>
                <a:gd name="T31" fmla="*/ 2147483647 h 552"/>
                <a:gd name="T32" fmla="*/ 2147483647 w 475"/>
                <a:gd name="T33" fmla="*/ 2147483647 h 552"/>
                <a:gd name="T34" fmla="*/ 2147483647 w 475"/>
                <a:gd name="T35" fmla="*/ 2147483647 h 552"/>
                <a:gd name="T36" fmla="*/ 2147483647 w 475"/>
                <a:gd name="T37" fmla="*/ 2147483647 h 552"/>
                <a:gd name="T38" fmla="*/ 2147483647 w 475"/>
                <a:gd name="T39" fmla="*/ 2147483647 h 552"/>
                <a:gd name="T40" fmla="*/ 2147483647 w 475"/>
                <a:gd name="T41" fmla="*/ 2147483647 h 552"/>
                <a:gd name="T42" fmla="*/ 2147483647 w 475"/>
                <a:gd name="T43" fmla="*/ 2147483647 h 552"/>
                <a:gd name="T44" fmla="*/ 2147483647 w 475"/>
                <a:gd name="T45" fmla="*/ 2147483647 h 552"/>
                <a:gd name="T46" fmla="*/ 2147483647 w 475"/>
                <a:gd name="T47" fmla="*/ 2147483647 h 552"/>
                <a:gd name="T48" fmla="*/ 2147483647 w 475"/>
                <a:gd name="T49" fmla="*/ 2147483647 h 552"/>
                <a:gd name="T50" fmla="*/ 2147483647 w 475"/>
                <a:gd name="T51" fmla="*/ 2147483647 h 552"/>
                <a:gd name="T52" fmla="*/ 2147483647 w 475"/>
                <a:gd name="T53" fmla="*/ 0 h 552"/>
                <a:gd name="T54" fmla="*/ 2147483647 w 475"/>
                <a:gd name="T55" fmla="*/ 0 h 552"/>
                <a:gd name="T56" fmla="*/ 2147483647 w 475"/>
                <a:gd name="T57" fmla="*/ 2147483647 h 552"/>
                <a:gd name="T58" fmla="*/ 2147483647 w 475"/>
                <a:gd name="T59" fmla="*/ 2147483647 h 552"/>
                <a:gd name="T60" fmla="*/ 2147483647 w 475"/>
                <a:gd name="T61" fmla="*/ 2147483647 h 552"/>
                <a:gd name="T62" fmla="*/ 2147483647 w 475"/>
                <a:gd name="T63" fmla="*/ 2147483647 h 552"/>
                <a:gd name="T64" fmla="*/ 2147483647 w 475"/>
                <a:gd name="T65" fmla="*/ 2147483647 h 552"/>
                <a:gd name="T66" fmla="*/ 2147483647 w 475"/>
                <a:gd name="T67" fmla="*/ 2147483647 h 552"/>
                <a:gd name="T68" fmla="*/ 2147483647 w 475"/>
                <a:gd name="T69" fmla="*/ 2147483647 h 552"/>
                <a:gd name="T70" fmla="*/ 0 w 475"/>
                <a:gd name="T71" fmla="*/ 2147483647 h 552"/>
                <a:gd name="T72" fmla="*/ 2147483647 w 475"/>
                <a:gd name="T73" fmla="*/ 2147483647 h 552"/>
                <a:gd name="T74" fmla="*/ 2147483647 w 475"/>
                <a:gd name="T75" fmla="*/ 2147483647 h 552"/>
                <a:gd name="T76" fmla="*/ 2147483647 w 475"/>
                <a:gd name="T77" fmla="*/ 2147483647 h 552"/>
                <a:gd name="T78" fmla="*/ 2147483647 w 475"/>
                <a:gd name="T79" fmla="*/ 2147483647 h 552"/>
                <a:gd name="T80" fmla="*/ 2147483647 w 475"/>
                <a:gd name="T81" fmla="*/ 2147483647 h 552"/>
                <a:gd name="T82" fmla="*/ 2147483647 w 475"/>
                <a:gd name="T83" fmla="*/ 2147483647 h 552"/>
                <a:gd name="T84" fmla="*/ 2147483647 w 475"/>
                <a:gd name="T85" fmla="*/ 2147483647 h 552"/>
                <a:gd name="T86" fmla="*/ 2147483647 w 475"/>
                <a:gd name="T87" fmla="*/ 2147483647 h 552"/>
                <a:gd name="T88" fmla="*/ 2147483647 w 475"/>
                <a:gd name="T89" fmla="*/ 2147483647 h 552"/>
                <a:gd name="T90" fmla="*/ 0 w 475"/>
                <a:gd name="T91" fmla="*/ 2147483647 h 552"/>
                <a:gd name="T92" fmla="*/ 2147483647 w 475"/>
                <a:gd name="T93" fmla="*/ 2147483647 h 552"/>
                <a:gd name="T94" fmla="*/ 2147483647 w 475"/>
                <a:gd name="T95" fmla="*/ 2147483647 h 552"/>
                <a:gd name="T96" fmla="*/ 2147483647 w 475"/>
                <a:gd name="T97" fmla="*/ 2147483647 h 552"/>
                <a:gd name="T98" fmla="*/ 2147483647 w 475"/>
                <a:gd name="T99" fmla="*/ 2147483647 h 552"/>
                <a:gd name="T100" fmla="*/ 2147483647 w 475"/>
                <a:gd name="T101" fmla="*/ 2147483647 h 552"/>
                <a:gd name="T102" fmla="*/ 2147483647 w 475"/>
                <a:gd name="T103" fmla="*/ 2147483647 h 552"/>
                <a:gd name="T104" fmla="*/ 2147483647 w 475"/>
                <a:gd name="T105" fmla="*/ 2147483647 h 552"/>
                <a:gd name="T106" fmla="*/ 0 w 475"/>
                <a:gd name="T107" fmla="*/ 2147483647 h 552"/>
                <a:gd name="T108" fmla="*/ 2147483647 w 475"/>
                <a:gd name="T109" fmla="*/ 2147483647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75"/>
                <a:gd name="T166" fmla="*/ 0 h 552"/>
                <a:gd name="T167" fmla="*/ 475 w 475"/>
                <a:gd name="T168" fmla="*/ 552 h 55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w="9525">
              <a:noFill/>
              <a:round/>
            </a:ln>
          </p:spPr>
          <p:txBody>
            <a:bodyPr/>
            <a:lstStyle/>
            <a:p>
              <a:endParaRPr lang="zh-CN" altLang="en-US"/>
            </a:p>
          </p:txBody>
        </p:sp>
        <p:sp>
          <p:nvSpPr>
            <p:cNvPr id="97298" name="Freeform 75"/>
            <p:cNvSpPr>
              <a:spLocks noChangeArrowheads="1"/>
            </p:cNvSpPr>
            <p:nvPr/>
          </p:nvSpPr>
          <p:spPr bwMode="auto">
            <a:xfrm>
              <a:off x="6228661" y="297815"/>
              <a:ext cx="187115" cy="158431"/>
            </a:xfrm>
            <a:custGeom>
              <a:avLst/>
              <a:gdLst>
                <a:gd name="T0" fmla="*/ 2147483647 w 602"/>
                <a:gd name="T1" fmla="*/ 2147483647 h 510"/>
                <a:gd name="T2" fmla="*/ 2147483647 w 602"/>
                <a:gd name="T3" fmla="*/ 2147483647 h 510"/>
                <a:gd name="T4" fmla="*/ 2147483647 w 602"/>
                <a:gd name="T5" fmla="*/ 2147483647 h 510"/>
                <a:gd name="T6" fmla="*/ 0 w 602"/>
                <a:gd name="T7" fmla="*/ 2147483647 h 510"/>
                <a:gd name="T8" fmla="*/ 0 w 602"/>
                <a:gd name="T9" fmla="*/ 2147483647 h 510"/>
                <a:gd name="T10" fmla="*/ 2147483647 w 602"/>
                <a:gd name="T11" fmla="*/ 0 h 510"/>
                <a:gd name="T12" fmla="*/ 2147483647 w 602"/>
                <a:gd name="T13" fmla="*/ 2147483647 h 510"/>
                <a:gd name="T14" fmla="*/ 2147483647 w 602"/>
                <a:gd name="T15" fmla="*/ 2147483647 h 510"/>
                <a:gd name="T16" fmla="*/ 2147483647 w 602"/>
                <a:gd name="T17" fmla="*/ 2147483647 h 510"/>
                <a:gd name="T18" fmla="*/ 2147483647 w 602"/>
                <a:gd name="T19" fmla="*/ 2147483647 h 510"/>
                <a:gd name="T20" fmla="*/ 2147483647 w 602"/>
                <a:gd name="T21" fmla="*/ 2147483647 h 510"/>
                <a:gd name="T22" fmla="*/ 2147483647 w 602"/>
                <a:gd name="T23" fmla="*/ 2147483647 h 510"/>
                <a:gd name="T24" fmla="*/ 2147483647 w 602"/>
                <a:gd name="T25" fmla="*/ 2147483647 h 510"/>
                <a:gd name="T26" fmla="*/ 2147483647 w 602"/>
                <a:gd name="T27" fmla="*/ 2147483647 h 510"/>
                <a:gd name="T28" fmla="*/ 2147483647 w 602"/>
                <a:gd name="T29" fmla="*/ 2147483647 h 510"/>
                <a:gd name="T30" fmla="*/ 2147483647 w 602"/>
                <a:gd name="T31" fmla="*/ 2147483647 h 510"/>
                <a:gd name="T32" fmla="*/ 2147483647 w 602"/>
                <a:gd name="T33" fmla="*/ 2147483647 h 510"/>
                <a:gd name="T34" fmla="*/ 2147483647 w 602"/>
                <a:gd name="T35" fmla="*/ 2147483647 h 510"/>
                <a:gd name="T36" fmla="*/ 2147483647 w 602"/>
                <a:gd name="T37" fmla="*/ 2147483647 h 510"/>
                <a:gd name="T38" fmla="*/ 2147483647 w 602"/>
                <a:gd name="T39" fmla="*/ 2147483647 h 510"/>
                <a:gd name="T40" fmla="*/ 2147483647 w 602"/>
                <a:gd name="T41" fmla="*/ 2147483647 h 510"/>
                <a:gd name="T42" fmla="*/ 2147483647 w 602"/>
                <a:gd name="T43" fmla="*/ 2147483647 h 510"/>
                <a:gd name="T44" fmla="*/ 2147483647 w 602"/>
                <a:gd name="T45" fmla="*/ 2147483647 h 510"/>
                <a:gd name="T46" fmla="*/ 2147483647 w 602"/>
                <a:gd name="T47" fmla="*/ 2147483647 h 510"/>
                <a:gd name="T48" fmla="*/ 2147483647 w 602"/>
                <a:gd name="T49" fmla="*/ 2147483647 h 510"/>
                <a:gd name="T50" fmla="*/ 2147483647 w 602"/>
                <a:gd name="T51" fmla="*/ 2147483647 h 510"/>
                <a:gd name="T52" fmla="*/ 2147483647 w 602"/>
                <a:gd name="T53" fmla="*/ 2147483647 h 510"/>
                <a:gd name="T54" fmla="*/ 2147483647 w 602"/>
                <a:gd name="T55" fmla="*/ 2147483647 h 510"/>
                <a:gd name="T56" fmla="*/ 2147483647 w 602"/>
                <a:gd name="T57" fmla="*/ 2147483647 h 510"/>
                <a:gd name="T58" fmla="*/ 2147483647 w 602"/>
                <a:gd name="T59" fmla="*/ 2147483647 h 510"/>
                <a:gd name="T60" fmla="*/ 2147483647 w 602"/>
                <a:gd name="T61" fmla="*/ 2147483647 h 510"/>
                <a:gd name="T62" fmla="*/ 2147483647 w 602"/>
                <a:gd name="T63" fmla="*/ 2147483647 h 510"/>
                <a:gd name="T64" fmla="*/ 2147483647 w 602"/>
                <a:gd name="T65" fmla="*/ 2147483647 h 510"/>
                <a:gd name="T66" fmla="*/ 2147483647 w 602"/>
                <a:gd name="T67" fmla="*/ 2147483647 h 510"/>
                <a:gd name="T68" fmla="*/ 2147483647 w 602"/>
                <a:gd name="T69" fmla="*/ 2147483647 h 510"/>
                <a:gd name="T70" fmla="*/ 2147483647 w 602"/>
                <a:gd name="T71" fmla="*/ 2147483647 h 510"/>
                <a:gd name="T72" fmla="*/ 2147483647 w 602"/>
                <a:gd name="T73" fmla="*/ 2147483647 h 510"/>
                <a:gd name="T74" fmla="*/ 2147483647 w 602"/>
                <a:gd name="T75" fmla="*/ 2147483647 h 510"/>
                <a:gd name="T76" fmla="*/ 2147483647 w 602"/>
                <a:gd name="T77" fmla="*/ 2147483647 h 510"/>
                <a:gd name="T78" fmla="*/ 2147483647 w 602"/>
                <a:gd name="T79" fmla="*/ 2147483647 h 510"/>
                <a:gd name="T80" fmla="*/ 2147483647 w 602"/>
                <a:gd name="T81" fmla="*/ 2147483647 h 510"/>
                <a:gd name="T82" fmla="*/ 2147483647 w 602"/>
                <a:gd name="T83" fmla="*/ 2147483647 h 51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2"/>
                <a:gd name="T127" fmla="*/ 0 h 510"/>
                <a:gd name="T128" fmla="*/ 602 w 602"/>
                <a:gd name="T129" fmla="*/ 510 h 51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w="9525">
              <a:noFill/>
              <a:round/>
            </a:ln>
          </p:spPr>
          <p:txBody>
            <a:bodyPr/>
            <a:lstStyle/>
            <a:p>
              <a:endParaRPr lang="zh-CN" altLang="en-US"/>
            </a:p>
          </p:txBody>
        </p:sp>
        <p:sp>
          <p:nvSpPr>
            <p:cNvPr id="97296" name="Freeform 84"/>
            <p:cNvSpPr>
              <a:spLocks noChangeArrowheads="1"/>
            </p:cNvSpPr>
            <p:nvPr/>
          </p:nvSpPr>
          <p:spPr bwMode="auto">
            <a:xfrm>
              <a:off x="6722877" y="283475"/>
              <a:ext cx="186202" cy="187114"/>
            </a:xfrm>
            <a:custGeom>
              <a:avLst/>
              <a:gdLst>
                <a:gd name="T0" fmla="*/ 2147483647 w 602"/>
                <a:gd name="T1" fmla="*/ 2147483647 h 602"/>
                <a:gd name="T2" fmla="*/ 2147483647 w 602"/>
                <a:gd name="T3" fmla="*/ 2147483647 h 602"/>
                <a:gd name="T4" fmla="*/ 2147483647 w 602"/>
                <a:gd name="T5" fmla="*/ 0 h 602"/>
                <a:gd name="T6" fmla="*/ 2147483647 w 602"/>
                <a:gd name="T7" fmla="*/ 2147483647 h 602"/>
                <a:gd name="T8" fmla="*/ 2147483647 w 602"/>
                <a:gd name="T9" fmla="*/ 2147483647 h 602"/>
                <a:gd name="T10" fmla="*/ 2147483647 w 602"/>
                <a:gd name="T11" fmla="*/ 2147483647 h 602"/>
                <a:gd name="T12" fmla="*/ 2147483647 w 602"/>
                <a:gd name="T13" fmla="*/ 2147483647 h 602"/>
                <a:gd name="T14" fmla="*/ 0 w 602"/>
                <a:gd name="T15" fmla="*/ 2147483647 h 602"/>
                <a:gd name="T16" fmla="*/ 2147483647 w 602"/>
                <a:gd name="T17" fmla="*/ 2147483647 h 602"/>
                <a:gd name="T18" fmla="*/ 2147483647 w 602"/>
                <a:gd name="T19" fmla="*/ 2147483647 h 602"/>
                <a:gd name="T20" fmla="*/ 2147483647 w 602"/>
                <a:gd name="T21" fmla="*/ 2147483647 h 602"/>
                <a:gd name="T22" fmla="*/ 2147483647 w 602"/>
                <a:gd name="T23" fmla="*/ 2147483647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2"/>
                <a:gd name="T37" fmla="*/ 0 h 602"/>
                <a:gd name="T38" fmla="*/ 602 w 602"/>
                <a:gd name="T39" fmla="*/ 602 h 6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w="9525">
              <a:noFill/>
              <a:round/>
            </a:ln>
          </p:spPr>
          <p:txBody>
            <a:bodyPr/>
            <a:lstStyle/>
            <a:p>
              <a:endParaRPr lang="zh-CN" altLang="en-US"/>
            </a:p>
          </p:txBody>
        </p:sp>
        <p:grpSp>
          <p:nvGrpSpPr>
            <p:cNvPr id="8" name="Group 7"/>
            <p:cNvGrpSpPr/>
            <p:nvPr/>
          </p:nvGrpSpPr>
          <p:grpSpPr bwMode="auto">
            <a:xfrm>
              <a:off x="323850" y="292100"/>
              <a:ext cx="390525" cy="206375"/>
              <a:chOff x="0" y="0"/>
              <a:chExt cx="1041399" cy="549275"/>
            </a:xfrm>
          </p:grpSpPr>
          <p:sp>
            <p:nvSpPr>
              <p:cNvPr id="97292" name="Freeform 16"/>
              <p:cNvSpPr>
                <a:spLocks noChangeArrowheads="1"/>
              </p:cNvSpPr>
              <p:nvPr/>
            </p:nvSpPr>
            <p:spPr bwMode="auto">
              <a:xfrm>
                <a:off x="0" y="0"/>
                <a:ext cx="361950" cy="549275"/>
              </a:xfrm>
              <a:custGeom>
                <a:avLst/>
                <a:gdLst>
                  <a:gd name="T0" fmla="*/ 2147483647 w 400"/>
                  <a:gd name="T1" fmla="*/ 2147483647 h 608"/>
                  <a:gd name="T2" fmla="*/ 2147483647 w 400"/>
                  <a:gd name="T3" fmla="*/ 0 h 608"/>
                  <a:gd name="T4" fmla="*/ 2147483647 w 400"/>
                  <a:gd name="T5" fmla="*/ 2147483647 h 608"/>
                  <a:gd name="T6" fmla="*/ 2147483647 w 400"/>
                  <a:gd name="T7" fmla="*/ 2147483647 h 608"/>
                  <a:gd name="T8" fmla="*/ 0 w 400"/>
                  <a:gd name="T9" fmla="*/ 2147483647 h 608"/>
                  <a:gd name="T10" fmla="*/ 2147483647 w 400"/>
                  <a:gd name="T11" fmla="*/ 2147483647 h 608"/>
                  <a:gd name="T12" fmla="*/ 2147483647 w 400"/>
                  <a:gd name="T13" fmla="*/ 2147483647 h 608"/>
                  <a:gd name="T14" fmla="*/ 0 60000 65536"/>
                  <a:gd name="T15" fmla="*/ 0 60000 65536"/>
                  <a:gd name="T16" fmla="*/ 0 60000 65536"/>
                  <a:gd name="T17" fmla="*/ 0 60000 65536"/>
                  <a:gd name="T18" fmla="*/ 0 60000 65536"/>
                  <a:gd name="T19" fmla="*/ 0 60000 65536"/>
                  <a:gd name="T20" fmla="*/ 0 60000 65536"/>
                  <a:gd name="T21" fmla="*/ 0 w 400"/>
                  <a:gd name="T22" fmla="*/ 0 h 608"/>
                  <a:gd name="T23" fmla="*/ 400 w 400"/>
                  <a:gd name="T24" fmla="*/ 608 h 60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0" h="608">
                    <a:moveTo>
                      <a:pt x="4" y="92"/>
                    </a:moveTo>
                    <a:lnTo>
                      <a:pt x="96" y="0"/>
                    </a:lnTo>
                    <a:lnTo>
                      <a:pt x="400" y="304"/>
                    </a:lnTo>
                    <a:lnTo>
                      <a:pt x="96" y="608"/>
                    </a:lnTo>
                    <a:lnTo>
                      <a:pt x="0" y="512"/>
                    </a:lnTo>
                    <a:lnTo>
                      <a:pt x="212" y="300"/>
                    </a:lnTo>
                    <a:lnTo>
                      <a:pt x="4" y="92"/>
                    </a:lnTo>
                    <a:close/>
                  </a:path>
                </a:pathLst>
              </a:custGeom>
              <a:solidFill>
                <a:srgbClr val="005DA2"/>
              </a:solidFill>
              <a:ln w="9525">
                <a:noFill/>
                <a:miter lim="800000"/>
              </a:ln>
            </p:spPr>
            <p:txBody>
              <a:bodyPr/>
              <a:lstStyle/>
              <a:p>
                <a:endParaRPr lang="zh-CN" altLang="en-US"/>
              </a:p>
            </p:txBody>
          </p:sp>
          <p:sp>
            <p:nvSpPr>
              <p:cNvPr id="97293" name="Freeform 17"/>
              <p:cNvSpPr>
                <a:spLocks noChangeArrowheads="1"/>
              </p:cNvSpPr>
              <p:nvPr/>
            </p:nvSpPr>
            <p:spPr bwMode="auto">
              <a:xfrm>
                <a:off x="338137" y="0"/>
                <a:ext cx="360362" cy="549275"/>
              </a:xfrm>
              <a:custGeom>
                <a:avLst/>
                <a:gdLst>
                  <a:gd name="T0" fmla="*/ 2147483647 w 399"/>
                  <a:gd name="T1" fmla="*/ 2147483647 h 608"/>
                  <a:gd name="T2" fmla="*/ 2147483647 w 399"/>
                  <a:gd name="T3" fmla="*/ 0 h 608"/>
                  <a:gd name="T4" fmla="*/ 2147483647 w 399"/>
                  <a:gd name="T5" fmla="*/ 2147483647 h 608"/>
                  <a:gd name="T6" fmla="*/ 2147483647 w 399"/>
                  <a:gd name="T7" fmla="*/ 2147483647 h 608"/>
                  <a:gd name="T8" fmla="*/ 0 w 399"/>
                  <a:gd name="T9" fmla="*/ 2147483647 h 608"/>
                  <a:gd name="T10" fmla="*/ 2147483647 w 399"/>
                  <a:gd name="T11" fmla="*/ 2147483647 h 608"/>
                  <a:gd name="T12" fmla="*/ 2147483647 w 399"/>
                  <a:gd name="T13" fmla="*/ 2147483647 h 608"/>
                  <a:gd name="T14" fmla="*/ 0 60000 65536"/>
                  <a:gd name="T15" fmla="*/ 0 60000 65536"/>
                  <a:gd name="T16" fmla="*/ 0 60000 65536"/>
                  <a:gd name="T17" fmla="*/ 0 60000 65536"/>
                  <a:gd name="T18" fmla="*/ 0 60000 65536"/>
                  <a:gd name="T19" fmla="*/ 0 60000 65536"/>
                  <a:gd name="T20" fmla="*/ 0 60000 65536"/>
                  <a:gd name="T21" fmla="*/ 0 w 399"/>
                  <a:gd name="T22" fmla="*/ 0 h 608"/>
                  <a:gd name="T23" fmla="*/ 399 w 399"/>
                  <a:gd name="T24" fmla="*/ 608 h 60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99" h="608">
                    <a:moveTo>
                      <a:pt x="4" y="92"/>
                    </a:moveTo>
                    <a:lnTo>
                      <a:pt x="96" y="0"/>
                    </a:lnTo>
                    <a:lnTo>
                      <a:pt x="399" y="304"/>
                    </a:lnTo>
                    <a:lnTo>
                      <a:pt x="96" y="608"/>
                    </a:lnTo>
                    <a:lnTo>
                      <a:pt x="0" y="512"/>
                    </a:lnTo>
                    <a:lnTo>
                      <a:pt x="212" y="300"/>
                    </a:lnTo>
                    <a:lnTo>
                      <a:pt x="4" y="92"/>
                    </a:lnTo>
                    <a:close/>
                  </a:path>
                </a:pathLst>
              </a:custGeom>
              <a:solidFill>
                <a:srgbClr val="3992DB"/>
              </a:solidFill>
              <a:ln w="9525">
                <a:noFill/>
                <a:miter lim="800000"/>
              </a:ln>
            </p:spPr>
            <p:txBody>
              <a:bodyPr/>
              <a:lstStyle/>
              <a:p>
                <a:endParaRPr lang="zh-CN" altLang="en-US"/>
              </a:p>
            </p:txBody>
          </p:sp>
          <p:sp>
            <p:nvSpPr>
              <p:cNvPr id="97294" name="Freeform 18"/>
              <p:cNvSpPr>
                <a:spLocks noChangeArrowheads="1"/>
              </p:cNvSpPr>
              <p:nvPr/>
            </p:nvSpPr>
            <p:spPr bwMode="auto">
              <a:xfrm>
                <a:off x="681037" y="0"/>
                <a:ext cx="360362" cy="549275"/>
              </a:xfrm>
              <a:custGeom>
                <a:avLst/>
                <a:gdLst>
                  <a:gd name="T0" fmla="*/ 2147483647 w 399"/>
                  <a:gd name="T1" fmla="*/ 2147483647 h 608"/>
                  <a:gd name="T2" fmla="*/ 2147483647 w 399"/>
                  <a:gd name="T3" fmla="*/ 0 h 608"/>
                  <a:gd name="T4" fmla="*/ 2147483647 w 399"/>
                  <a:gd name="T5" fmla="*/ 2147483647 h 608"/>
                  <a:gd name="T6" fmla="*/ 2147483647 w 399"/>
                  <a:gd name="T7" fmla="*/ 2147483647 h 608"/>
                  <a:gd name="T8" fmla="*/ 0 w 399"/>
                  <a:gd name="T9" fmla="*/ 2147483647 h 608"/>
                  <a:gd name="T10" fmla="*/ 2147483647 w 399"/>
                  <a:gd name="T11" fmla="*/ 2147483647 h 608"/>
                  <a:gd name="T12" fmla="*/ 2147483647 w 399"/>
                  <a:gd name="T13" fmla="*/ 2147483647 h 608"/>
                  <a:gd name="T14" fmla="*/ 0 60000 65536"/>
                  <a:gd name="T15" fmla="*/ 0 60000 65536"/>
                  <a:gd name="T16" fmla="*/ 0 60000 65536"/>
                  <a:gd name="T17" fmla="*/ 0 60000 65536"/>
                  <a:gd name="T18" fmla="*/ 0 60000 65536"/>
                  <a:gd name="T19" fmla="*/ 0 60000 65536"/>
                  <a:gd name="T20" fmla="*/ 0 60000 65536"/>
                  <a:gd name="T21" fmla="*/ 0 w 399"/>
                  <a:gd name="T22" fmla="*/ 0 h 608"/>
                  <a:gd name="T23" fmla="*/ 399 w 399"/>
                  <a:gd name="T24" fmla="*/ 608 h 60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99" h="608">
                    <a:moveTo>
                      <a:pt x="4" y="92"/>
                    </a:moveTo>
                    <a:lnTo>
                      <a:pt x="95" y="0"/>
                    </a:lnTo>
                    <a:lnTo>
                      <a:pt x="399" y="304"/>
                    </a:lnTo>
                    <a:lnTo>
                      <a:pt x="95" y="608"/>
                    </a:lnTo>
                    <a:lnTo>
                      <a:pt x="0" y="512"/>
                    </a:lnTo>
                    <a:lnTo>
                      <a:pt x="212" y="300"/>
                    </a:lnTo>
                    <a:lnTo>
                      <a:pt x="4" y="92"/>
                    </a:lnTo>
                    <a:close/>
                  </a:path>
                </a:pathLst>
              </a:custGeom>
              <a:solidFill>
                <a:srgbClr val="F79600"/>
              </a:solidFill>
              <a:ln w="9525">
                <a:noFill/>
                <a:miter lim="800000"/>
              </a:ln>
            </p:spPr>
            <p:txBody>
              <a:bodyPr/>
              <a:lstStyle/>
              <a:p>
                <a:endParaRPr lang="zh-CN" altLang="en-US"/>
              </a:p>
            </p:txBody>
          </p:sp>
        </p:grpSp>
      </p:grpSp>
      <p:sp>
        <p:nvSpPr>
          <p:cNvPr id="25" name="内容占位符 2"/>
          <p:cNvSpPr>
            <a:spLocks noGrp="1" noChangeArrowheads="1"/>
          </p:cNvSpPr>
          <p:nvPr>
            <p:ph idx="4294967295"/>
          </p:nvPr>
        </p:nvSpPr>
        <p:spPr>
          <a:xfrm>
            <a:off x="364490" y="1995805"/>
            <a:ext cx="7787005" cy="1913255"/>
          </a:xfrm>
        </p:spPr>
        <p:txBody>
          <a:bodyPr>
            <a:noAutofit/>
          </a:bodyPr>
          <a:lstStyle/>
          <a:p>
            <a:pPr>
              <a:lnSpc>
                <a:spcPct val="150000"/>
              </a:lnSpc>
            </a:pPr>
            <a:r>
              <a:rPr lang="zh-CN" altLang="en-US" sz="1400" b="1" dirty="0" smtClean="0">
                <a:solidFill>
                  <a:srgbClr val="0000FF"/>
                </a:solidFill>
                <a:latin typeface="仿宋_GB2312" panose="02010609030101010101" pitchFamily="49" charset="-122"/>
                <a:ea typeface="仿宋_GB2312" panose="02010609030101010101" pitchFamily="49" charset="-122"/>
              </a:rPr>
              <a:t>自</a:t>
            </a:r>
            <a:r>
              <a:rPr lang="en-US" altLang="en-US" sz="1400" b="1" dirty="0" smtClean="0">
                <a:solidFill>
                  <a:srgbClr val="0000FF"/>
                </a:solidFill>
                <a:latin typeface="仿宋_GB2312" panose="02010609030101010101" pitchFamily="49" charset="-122"/>
                <a:ea typeface="仿宋_GB2312" panose="02010609030101010101" pitchFamily="49" charset="-122"/>
              </a:rPr>
              <a:t>2016</a:t>
            </a:r>
            <a:r>
              <a:rPr lang="zh-CN" altLang="en-US" sz="1400" b="1" dirty="0" smtClean="0">
                <a:solidFill>
                  <a:srgbClr val="0000FF"/>
                </a:solidFill>
                <a:latin typeface="仿宋_GB2312" panose="02010609030101010101" pitchFamily="49" charset="-122"/>
                <a:ea typeface="仿宋_GB2312" panose="02010609030101010101" pitchFamily="49" charset="-122"/>
              </a:rPr>
              <a:t>年</a:t>
            </a:r>
            <a:r>
              <a:rPr lang="en-US" altLang="en-US" sz="1400" b="1" dirty="0" smtClean="0">
                <a:solidFill>
                  <a:srgbClr val="0000FF"/>
                </a:solidFill>
                <a:latin typeface="仿宋_GB2312" panose="02010609030101010101" pitchFamily="49" charset="-122"/>
                <a:ea typeface="仿宋_GB2312" panose="02010609030101010101" pitchFamily="49" charset="-122"/>
              </a:rPr>
              <a:t>1</a:t>
            </a:r>
            <a:r>
              <a:rPr lang="zh-CN" altLang="en-US" sz="1400" b="1" dirty="0" smtClean="0">
                <a:solidFill>
                  <a:srgbClr val="0000FF"/>
                </a:solidFill>
                <a:latin typeface="仿宋_GB2312" panose="02010609030101010101" pitchFamily="49" charset="-122"/>
                <a:ea typeface="仿宋_GB2312" panose="02010609030101010101" pitchFamily="49" charset="-122"/>
              </a:rPr>
              <a:t>月</a:t>
            </a:r>
            <a:r>
              <a:rPr lang="en-US" altLang="en-US" sz="1400" b="1" dirty="0" smtClean="0">
                <a:solidFill>
                  <a:srgbClr val="0000FF"/>
                </a:solidFill>
                <a:latin typeface="仿宋_GB2312" panose="02010609030101010101" pitchFamily="49" charset="-122"/>
                <a:ea typeface="仿宋_GB2312" panose="02010609030101010101" pitchFamily="49" charset="-122"/>
              </a:rPr>
              <a:t>1</a:t>
            </a:r>
            <a:r>
              <a:rPr lang="zh-CN" altLang="en-US" sz="1400" b="1" dirty="0" smtClean="0">
                <a:solidFill>
                  <a:srgbClr val="0000FF"/>
                </a:solidFill>
                <a:latin typeface="仿宋_GB2312" panose="02010609030101010101" pitchFamily="49" charset="-122"/>
                <a:ea typeface="仿宋_GB2312" panose="02010609030101010101" pitchFamily="49" charset="-122"/>
              </a:rPr>
              <a:t>日起</a:t>
            </a:r>
            <a:r>
              <a:rPr lang="zh-CN" altLang="en-US" sz="1400" b="1" dirty="0" smtClean="0">
                <a:solidFill>
                  <a:srgbClr val="000000"/>
                </a:solidFill>
                <a:latin typeface="仿宋_GB2312" panose="02010609030101010101" pitchFamily="49" charset="-122"/>
                <a:ea typeface="仿宋_GB2312" panose="02010609030101010101" pitchFamily="49" charset="-122"/>
              </a:rPr>
              <a:t>，全国范围内的</a:t>
            </a:r>
            <a:r>
              <a:rPr lang="zh-CN" altLang="en-US" sz="1400" b="1" dirty="0" smtClean="0">
                <a:solidFill>
                  <a:srgbClr val="0000FF"/>
                </a:solidFill>
                <a:latin typeface="仿宋_GB2312" panose="02010609030101010101" pitchFamily="49" charset="-122"/>
                <a:ea typeface="仿宋_GB2312" panose="02010609030101010101" pitchFamily="49" charset="-122"/>
              </a:rPr>
              <a:t>中小高新技术企业</a:t>
            </a:r>
            <a:r>
              <a:rPr lang="zh-CN" altLang="en-US" sz="1400" b="1" dirty="0" smtClean="0">
                <a:solidFill>
                  <a:srgbClr val="000000"/>
                </a:solidFill>
                <a:latin typeface="仿宋_GB2312" panose="02010609030101010101" pitchFamily="49" charset="-122"/>
                <a:ea typeface="仿宋_GB2312" panose="02010609030101010101" pitchFamily="49" charset="-122"/>
              </a:rPr>
              <a:t>以未分配利润、盈余公积、资本公积向个人股东转增股本时，个人股东一次缴纳个人所得税确有困难的，可根据实际情况自行制定分期缴税计划，在</a:t>
            </a:r>
            <a:r>
              <a:rPr lang="zh-CN" altLang="en-US" sz="1400" b="1" dirty="0" smtClean="0">
                <a:solidFill>
                  <a:srgbClr val="0000FF"/>
                </a:solidFill>
                <a:latin typeface="仿宋_GB2312" panose="02010609030101010101" pitchFamily="49" charset="-122"/>
                <a:ea typeface="仿宋_GB2312" panose="02010609030101010101" pitchFamily="49" charset="-122"/>
              </a:rPr>
              <a:t>不超过</a:t>
            </a:r>
            <a:r>
              <a:rPr lang="en-US" altLang="en-US" sz="1400" b="1" dirty="0" smtClean="0">
                <a:solidFill>
                  <a:srgbClr val="0000FF"/>
                </a:solidFill>
                <a:latin typeface="仿宋_GB2312" panose="02010609030101010101" pitchFamily="49" charset="-122"/>
                <a:ea typeface="仿宋_GB2312" panose="02010609030101010101" pitchFamily="49" charset="-122"/>
              </a:rPr>
              <a:t>5</a:t>
            </a:r>
            <a:r>
              <a:rPr lang="zh-CN" altLang="en-US" sz="1400" b="1" dirty="0" smtClean="0">
                <a:solidFill>
                  <a:srgbClr val="0000FF"/>
                </a:solidFill>
                <a:latin typeface="仿宋_GB2312" panose="02010609030101010101" pitchFamily="49" charset="-122"/>
                <a:ea typeface="仿宋_GB2312" panose="02010609030101010101" pitchFamily="49" charset="-122"/>
              </a:rPr>
              <a:t>个公历年度内（含）</a:t>
            </a:r>
            <a:r>
              <a:rPr lang="zh-CN" altLang="en-US" sz="1400" b="1" dirty="0" smtClean="0">
                <a:solidFill>
                  <a:srgbClr val="000000"/>
                </a:solidFill>
                <a:latin typeface="仿宋_GB2312" panose="02010609030101010101" pitchFamily="49" charset="-122"/>
                <a:ea typeface="仿宋_GB2312" panose="02010609030101010101" pitchFamily="49" charset="-122"/>
              </a:rPr>
              <a:t>分期缴纳，并将有关资料报主管税务机关备案。</a:t>
            </a:r>
            <a:endParaRPr lang="en-US" altLang="zh-CN" sz="1400" b="1" dirty="0" smtClean="0">
              <a:solidFill>
                <a:srgbClr val="000000"/>
              </a:solidFill>
              <a:latin typeface="仿宋_GB2312" panose="02010609030101010101" pitchFamily="49" charset="-122"/>
              <a:ea typeface="仿宋_GB2312" panose="02010609030101010101" pitchFamily="49" charset="-122"/>
            </a:endParaRPr>
          </a:p>
          <a:p>
            <a:pPr>
              <a:lnSpc>
                <a:spcPct val="150000"/>
              </a:lnSpc>
            </a:pPr>
            <a:r>
              <a:rPr lang="zh-CN" altLang="en-US" sz="1400" b="1" dirty="0" smtClean="0">
                <a:solidFill>
                  <a:srgbClr val="000000"/>
                </a:solidFill>
                <a:latin typeface="仿宋_GB2312" panose="02010609030101010101" pitchFamily="49" charset="-122"/>
                <a:ea typeface="仿宋_GB2312" panose="02010609030101010101" pitchFamily="49" charset="-122"/>
              </a:rPr>
              <a:t>所称中小高新技术企业，是指注册在中国境内实行查账征收的、经认定取得高新技术企业资格，且年销售额和资产总额</a:t>
            </a:r>
            <a:r>
              <a:rPr lang="zh-CN" altLang="en-US" sz="1400" b="1" dirty="0" smtClean="0">
                <a:solidFill>
                  <a:srgbClr val="0000FF"/>
                </a:solidFill>
                <a:latin typeface="仿宋_GB2312" panose="02010609030101010101" pitchFamily="49" charset="-122"/>
                <a:ea typeface="仿宋_GB2312" panose="02010609030101010101" pitchFamily="49" charset="-122"/>
              </a:rPr>
              <a:t>均不超过</a:t>
            </a:r>
            <a:r>
              <a:rPr lang="en-US" altLang="en-US" sz="1400" b="1" dirty="0" smtClean="0">
                <a:solidFill>
                  <a:srgbClr val="0000FF"/>
                </a:solidFill>
                <a:latin typeface="仿宋_GB2312" panose="02010609030101010101" pitchFamily="49" charset="-122"/>
                <a:ea typeface="仿宋_GB2312" panose="02010609030101010101" pitchFamily="49" charset="-122"/>
              </a:rPr>
              <a:t>2</a:t>
            </a:r>
            <a:r>
              <a:rPr lang="zh-CN" altLang="en-US" sz="1400" b="1" dirty="0" smtClean="0">
                <a:solidFill>
                  <a:srgbClr val="0000FF"/>
                </a:solidFill>
                <a:latin typeface="仿宋_GB2312" panose="02010609030101010101" pitchFamily="49" charset="-122"/>
                <a:ea typeface="仿宋_GB2312" panose="02010609030101010101" pitchFamily="49" charset="-122"/>
              </a:rPr>
              <a:t>亿元、从业人数不超过</a:t>
            </a:r>
            <a:r>
              <a:rPr lang="en-US" altLang="en-US" sz="1400" b="1" dirty="0" smtClean="0">
                <a:solidFill>
                  <a:srgbClr val="0000FF"/>
                </a:solidFill>
                <a:latin typeface="仿宋_GB2312" panose="02010609030101010101" pitchFamily="49" charset="-122"/>
                <a:ea typeface="仿宋_GB2312" panose="02010609030101010101" pitchFamily="49" charset="-122"/>
              </a:rPr>
              <a:t>500</a:t>
            </a:r>
            <a:r>
              <a:rPr lang="zh-CN" altLang="en-US" sz="1400" b="1" dirty="0" smtClean="0">
                <a:solidFill>
                  <a:srgbClr val="0000FF"/>
                </a:solidFill>
                <a:latin typeface="仿宋_GB2312" panose="02010609030101010101" pitchFamily="49" charset="-122"/>
                <a:ea typeface="仿宋_GB2312" panose="02010609030101010101" pitchFamily="49" charset="-122"/>
              </a:rPr>
              <a:t>人</a:t>
            </a:r>
            <a:r>
              <a:rPr lang="zh-CN" altLang="en-US" sz="1400" b="1" dirty="0" smtClean="0">
                <a:solidFill>
                  <a:srgbClr val="000000"/>
                </a:solidFill>
                <a:latin typeface="仿宋_GB2312" panose="02010609030101010101" pitchFamily="49" charset="-122"/>
                <a:ea typeface="仿宋_GB2312" panose="02010609030101010101" pitchFamily="49" charset="-122"/>
              </a:rPr>
              <a:t>的企业。</a:t>
            </a:r>
            <a:endParaRPr lang="zh-CN" altLang="en-US" sz="1400" b="1" dirty="0" smtClean="0">
              <a:solidFill>
                <a:srgbClr val="000000"/>
              </a:solidFill>
              <a:latin typeface="仿宋_GB2312" panose="02010609030101010101" pitchFamily="49" charset="-122"/>
              <a:ea typeface="仿宋_GB2312" panose="02010609030101010101" pitchFamily="49" charset="-122"/>
            </a:endParaRPr>
          </a:p>
        </p:txBody>
      </p:sp>
      <p:sp>
        <p:nvSpPr>
          <p:cNvPr id="26" name="圆角矩形 25"/>
          <p:cNvSpPr/>
          <p:nvPr/>
        </p:nvSpPr>
        <p:spPr>
          <a:xfrm>
            <a:off x="394970" y="1203960"/>
            <a:ext cx="7836535" cy="7023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50000"/>
              </a:lnSpc>
              <a:buClr>
                <a:srgbClr val="FF0000"/>
              </a:buClr>
              <a:buFont typeface="Arial" panose="020B0604020202020204" pitchFamily="34" charset="0"/>
              <a:buNone/>
              <a:defRPr/>
            </a:pPr>
            <a:r>
              <a:rPr lang="en-US" altLang="zh-CN" sz="1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宋体" panose="02010600030101010101" pitchFamily="2" charset="-122"/>
                <a:ea typeface="宋体" panose="02010600030101010101" pitchFamily="2" charset="-122"/>
              </a:rPr>
              <a:t>《</a:t>
            </a:r>
            <a:r>
              <a:rPr lang="zh-CN" altLang="en-US" sz="1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宋体" panose="02010600030101010101" pitchFamily="2" charset="-122"/>
                <a:ea typeface="宋体" panose="02010600030101010101" pitchFamily="2" charset="-122"/>
              </a:rPr>
              <a:t>财政部 国家税务总局关于将国家自主创新示范区有关税收试点政策推广到全国范围实施的通知</a:t>
            </a:r>
            <a:r>
              <a:rPr lang="en-US" altLang="zh-CN" sz="1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宋体" panose="02010600030101010101" pitchFamily="2" charset="-122"/>
                <a:ea typeface="宋体" panose="02010600030101010101" pitchFamily="2" charset="-122"/>
              </a:rPr>
              <a:t>》 </a:t>
            </a:r>
            <a:r>
              <a:rPr lang="zh-CN" altLang="en-US" sz="1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宋体" panose="02010600030101010101" pitchFamily="2" charset="-122"/>
                <a:ea typeface="宋体" panose="02010600030101010101" pitchFamily="2" charset="-122"/>
              </a:rPr>
              <a:t>（财税</a:t>
            </a:r>
            <a:r>
              <a:rPr lang="en-US" altLang="zh-CN" sz="1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宋体" panose="02010600030101010101" pitchFamily="2" charset="-122"/>
                <a:ea typeface="宋体" panose="02010600030101010101" pitchFamily="2" charset="-122"/>
              </a:rPr>
              <a:t>〔</a:t>
            </a:r>
            <a:r>
              <a:rPr lang="en-US" altLang="en-US" sz="1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宋体" panose="02010600030101010101" pitchFamily="2" charset="-122"/>
                <a:ea typeface="宋体" panose="02010600030101010101" pitchFamily="2" charset="-122"/>
              </a:rPr>
              <a:t>2015</a:t>
            </a:r>
            <a:r>
              <a:rPr lang="en-US" altLang="zh-CN" sz="1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宋体" panose="02010600030101010101" pitchFamily="2" charset="-122"/>
                <a:ea typeface="宋体" panose="02010600030101010101" pitchFamily="2" charset="-122"/>
              </a:rPr>
              <a:t>〕</a:t>
            </a:r>
            <a:r>
              <a:rPr lang="en-US" altLang="en-US" sz="1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宋体" panose="02010600030101010101" pitchFamily="2" charset="-122"/>
                <a:ea typeface="宋体" panose="02010600030101010101" pitchFamily="2" charset="-122"/>
              </a:rPr>
              <a:t>116</a:t>
            </a:r>
            <a:r>
              <a:rPr lang="zh-CN" altLang="en-US" sz="1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宋体" panose="02010600030101010101" pitchFamily="2" charset="-122"/>
                <a:ea typeface="宋体" panose="02010600030101010101" pitchFamily="2" charset="-122"/>
              </a:rPr>
              <a:t>号）</a:t>
            </a:r>
            <a:endParaRPr lang="zh-CN" altLang="en-US" sz="1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宋体" panose="02010600030101010101" pitchFamily="2" charset="-122"/>
              <a:ea typeface="宋体" panose="02010600030101010101" pitchFamily="2" charset="-122"/>
            </a:endParaRPr>
          </a:p>
        </p:txBody>
      </p:sp>
      <p:pic>
        <p:nvPicPr>
          <p:cNvPr id="9" name="图片 8" descr="9171865865049174021"/>
          <p:cNvPicPr>
            <a:picLocks noChangeAspect="1"/>
          </p:cNvPicPr>
          <p:nvPr/>
        </p:nvPicPr>
        <p:blipFill>
          <a:blip r:embed="rId1">
            <a:clrChange>
              <a:clrFrom>
                <a:srgbClr val="FFFFFF">
                  <a:alpha val="100000"/>
                </a:srgbClr>
              </a:clrFrom>
              <a:clrTo>
                <a:srgbClr val="FFFFFF">
                  <a:alpha val="100000"/>
                  <a:alpha val="0"/>
                </a:srgbClr>
              </a:clrTo>
            </a:clrChange>
          </a:blip>
          <a:stretch>
            <a:fillRect/>
          </a:stretch>
        </p:blipFill>
        <p:spPr>
          <a:xfrm>
            <a:off x="7308215" y="123190"/>
            <a:ext cx="1691005" cy="431165"/>
          </a:xfrm>
          <a:prstGeom prst="rect">
            <a:avLst/>
          </a:prstGeom>
        </p:spPr>
      </p:pic>
    </p:spTree>
  </p:cSld>
  <p:clrMapOvr>
    <a:masterClrMapping/>
  </p:clrMapOvr>
  <p:transition spd="slow" advTm="0">
    <p:cove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椭圆 1"/>
          <p:cNvSpPr>
            <a:spLocks noChangeArrowheads="1"/>
          </p:cNvSpPr>
          <p:nvPr>
            <p:custDataLst>
              <p:tags r:id="rId1"/>
            </p:custDataLst>
          </p:nvPr>
        </p:nvSpPr>
        <p:spPr bwMode="auto">
          <a:xfrm>
            <a:off x="2830116" y="829866"/>
            <a:ext cx="3483769" cy="3483769"/>
          </a:xfrm>
          <a:prstGeom prst="ellipse">
            <a:avLst/>
          </a:prstGeom>
          <a:solidFill>
            <a:schemeClr val="accent1">
              <a:lumMod val="75000"/>
            </a:schemeClr>
          </a:solidFill>
          <a:ln w="9525">
            <a:noFill/>
            <a:round/>
          </a:ln>
        </p:spPr>
        <p:txBody>
          <a:bodyPr lIns="68580" tIns="34290" rIns="68580" bIns="34290" anchor="ctr"/>
          <a:lstStyle/>
          <a:p>
            <a:pPr algn="ctr">
              <a:defRPr/>
            </a:pPr>
            <a:endParaRPr lang="zh-CN" altLang="zh-CN" sz="14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 name="椭圆 10"/>
          <p:cNvSpPr>
            <a:spLocks noChangeArrowheads="1"/>
          </p:cNvSpPr>
          <p:nvPr>
            <p:custDataLst>
              <p:tags r:id="rId2"/>
            </p:custDataLst>
          </p:nvPr>
        </p:nvSpPr>
        <p:spPr bwMode="auto">
          <a:xfrm>
            <a:off x="2780110" y="779860"/>
            <a:ext cx="3583781" cy="3583781"/>
          </a:xfrm>
          <a:prstGeom prst="ellipse">
            <a:avLst/>
          </a:prstGeom>
          <a:noFill/>
          <a:ln w="25400">
            <a:solidFill>
              <a:srgbClr val="005A9C"/>
            </a:solidFill>
            <a:prstDash val="lgDash"/>
            <a:round/>
          </a:ln>
        </p:spPr>
        <p:txBody>
          <a:bodyPr lIns="68580" tIns="34290" rIns="68580" bIns="34290" anchor="ctr"/>
          <a:lstStyle/>
          <a:p>
            <a:pPr algn="ctr">
              <a:defRPr/>
            </a:pPr>
            <a:endParaRPr lang="zh-CN" altLang="zh-CN" sz="14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2" name="文本框 11"/>
          <p:cNvSpPr>
            <a:spLocks noChangeArrowheads="1"/>
          </p:cNvSpPr>
          <p:nvPr>
            <p:custDataLst>
              <p:tags r:id="rId3"/>
            </p:custDataLst>
          </p:nvPr>
        </p:nvSpPr>
        <p:spPr bwMode="auto">
          <a:xfrm>
            <a:off x="3711178" y="1737122"/>
            <a:ext cx="2003822" cy="697865"/>
          </a:xfrm>
          <a:prstGeom prst="rect">
            <a:avLst/>
          </a:prstGeom>
          <a:noFill/>
          <a:ln w="9525">
            <a:noFill/>
            <a:miter lim="800000"/>
          </a:ln>
        </p:spPr>
        <p:txBody>
          <a:bodyPr lIns="68579" tIns="34289" rIns="68579" bIns="34289">
            <a:spAutoFit/>
          </a:bodyPr>
          <a:lstStyle/>
          <a:p>
            <a:pPr>
              <a:defRPr/>
            </a:pPr>
            <a:r>
              <a:rPr lang="en-US" altLang="zh-CN" sz="41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Part 04</a:t>
            </a:r>
            <a:endParaRPr lang="zh-CN" altLang="en-US" sz="2400" dirty="0">
              <a:ea typeface="微软雅黑" panose="020B0503020204020204" pitchFamily="34" charset="-122"/>
            </a:endParaRPr>
          </a:p>
        </p:txBody>
      </p:sp>
      <p:sp>
        <p:nvSpPr>
          <p:cNvPr id="41990" name="直接连接符 12"/>
          <p:cNvSpPr>
            <a:spLocks noChangeShapeType="1"/>
          </p:cNvSpPr>
          <p:nvPr>
            <p:custDataLst>
              <p:tags r:id="rId4"/>
            </p:custDataLst>
          </p:nvPr>
        </p:nvSpPr>
        <p:spPr bwMode="auto">
          <a:xfrm>
            <a:off x="4410075" y="2433638"/>
            <a:ext cx="323850" cy="1191"/>
          </a:xfrm>
          <a:prstGeom prst="line">
            <a:avLst/>
          </a:prstGeom>
          <a:noFill/>
          <a:ln w="12700">
            <a:solidFill>
              <a:schemeClr val="bg1"/>
            </a:solidFill>
            <a:round/>
          </a:ln>
          <a:extLst>
            <a:ext uri="{909E8E84-426E-40DD-AFC4-6F175D3DCCD1}">
              <a14:hiddenFill xmlns:a14="http://schemas.microsoft.com/office/drawing/2010/main">
                <a:noFill/>
              </a14:hiddenFill>
            </a:ext>
          </a:extLst>
        </p:spPr>
        <p:txBody>
          <a:bodyPr lIns="68580" tIns="34290" rIns="68580" bIns="34290"/>
          <a:lstStyle/>
          <a:p>
            <a:endParaRPr lang="zh-CN" altLang="en-US" sz="1400" dirty="0"/>
          </a:p>
        </p:txBody>
      </p:sp>
      <p:sp>
        <p:nvSpPr>
          <p:cNvPr id="24" name="文本框 20"/>
          <p:cNvSpPr>
            <a:spLocks noChangeArrowheads="1"/>
          </p:cNvSpPr>
          <p:nvPr>
            <p:custDataLst>
              <p:tags r:id="rId5"/>
            </p:custDataLst>
          </p:nvPr>
        </p:nvSpPr>
        <p:spPr bwMode="auto">
          <a:xfrm>
            <a:off x="3500120" y="2589530"/>
            <a:ext cx="2287905" cy="1013460"/>
          </a:xfrm>
          <a:prstGeom prst="rect">
            <a:avLst/>
          </a:prstGeom>
          <a:noFill/>
          <a:ln w="9525">
            <a:noFill/>
            <a:miter lim="800000"/>
          </a:ln>
        </p:spPr>
        <p:txBody>
          <a:bodyPr wrap="square" lIns="91438" tIns="45719" rIns="91438" bIns="45719">
            <a:spAutoFit/>
          </a:bodyPr>
          <a:lstStyle/>
          <a:p>
            <a:pPr algn="ctr">
              <a:defRPr/>
            </a:pPr>
            <a:r>
              <a:rPr lang="zh-CN" altLang="en-US" sz="3000" b="1" dirty="0" smtClean="0">
                <a:solidFill>
                  <a:srgbClr val="FFFFFF"/>
                </a:solidFill>
                <a:latin typeface="微软雅黑" panose="020B0503020204020204" pitchFamily="34" charset="-122"/>
                <a:ea typeface="微软雅黑" panose="020B0503020204020204" pitchFamily="34" charset="-122"/>
              </a:rPr>
              <a:t>非货币性资产投资</a:t>
            </a:r>
            <a:endParaRPr lang="zh-CN" altLang="en-US" sz="3000" b="1" dirty="0" smtClean="0">
              <a:solidFill>
                <a:srgbClr val="FFFFFF"/>
              </a:solidFill>
              <a:latin typeface="微软雅黑" panose="020B0503020204020204" pitchFamily="34" charset="-122"/>
              <a:ea typeface="微软雅黑" panose="020B0503020204020204" pitchFamily="34" charset="-122"/>
            </a:endParaRPr>
          </a:p>
        </p:txBody>
      </p:sp>
      <p:pic>
        <p:nvPicPr>
          <p:cNvPr id="10" name="图片 9" descr="9171865865049174021"/>
          <p:cNvPicPr>
            <a:picLocks noChangeAspect="1"/>
          </p:cNvPicPr>
          <p:nvPr/>
        </p:nvPicPr>
        <p:blipFill>
          <a:blip r:embed="rId6">
            <a:clrChange>
              <a:clrFrom>
                <a:srgbClr val="FFFFFF">
                  <a:alpha val="100000"/>
                </a:srgbClr>
              </a:clrFrom>
              <a:clrTo>
                <a:srgbClr val="FFFFFF">
                  <a:alpha val="100000"/>
                  <a:alpha val="0"/>
                </a:srgbClr>
              </a:clrTo>
            </a:clrChange>
          </a:blip>
          <a:stretch>
            <a:fillRect/>
          </a:stretch>
        </p:blipFill>
        <p:spPr>
          <a:xfrm>
            <a:off x="7308215" y="123190"/>
            <a:ext cx="1691005" cy="431165"/>
          </a:xfrm>
          <a:prstGeom prst="rect">
            <a:avLst/>
          </a:prstGeom>
        </p:spPr>
      </p:pic>
    </p:spTree>
    <p:custDataLst>
      <p:tags r:id="rId7"/>
    </p:custData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4"/>
          <p:cNvGrpSpPr/>
          <p:nvPr/>
        </p:nvGrpSpPr>
        <p:grpSpPr bwMode="auto">
          <a:xfrm>
            <a:off x="787056" y="472425"/>
            <a:ext cx="7939091" cy="369332"/>
            <a:chOff x="323850" y="203090"/>
            <a:chExt cx="7939091" cy="368759"/>
          </a:xfrm>
        </p:grpSpPr>
        <p:sp>
          <p:nvSpPr>
            <p:cNvPr id="97284" name="矩形 1"/>
            <p:cNvSpPr>
              <a:spLocks noChangeArrowheads="1"/>
            </p:cNvSpPr>
            <p:nvPr/>
          </p:nvSpPr>
          <p:spPr bwMode="auto">
            <a:xfrm>
              <a:off x="752478" y="203090"/>
              <a:ext cx="7510463" cy="368759"/>
            </a:xfrm>
            <a:prstGeom prst="rect">
              <a:avLst/>
            </a:prstGeom>
            <a:noFill/>
            <a:ln w="9525">
              <a:noFill/>
              <a:miter lim="800000"/>
            </a:ln>
          </p:spPr>
          <p:txBody>
            <a:bodyPr>
              <a:spAutoFit/>
            </a:bodyPr>
            <a:lstStyle/>
            <a:p>
              <a:r>
                <a:rPr lang="zh-CN" altLang="en-US" b="1" dirty="0" smtClean="0">
                  <a:latin typeface="微软雅黑" panose="020B0503020204020204" pitchFamily="34" charset="-122"/>
                  <a:ea typeface="微软雅黑" panose="020B0503020204020204" pitchFamily="34" charset="-122"/>
                </a:rPr>
                <a:t>非货币性资产投资</a:t>
              </a:r>
              <a:endParaRPr lang="zh-CN" altLang="en-US"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7298" name="Freeform 75"/>
            <p:cNvSpPr>
              <a:spLocks noChangeArrowheads="1"/>
            </p:cNvSpPr>
            <p:nvPr/>
          </p:nvSpPr>
          <p:spPr bwMode="auto">
            <a:xfrm>
              <a:off x="6228661" y="297815"/>
              <a:ext cx="187115" cy="158431"/>
            </a:xfrm>
            <a:custGeom>
              <a:avLst/>
              <a:gdLst>
                <a:gd name="T0" fmla="*/ 2147483647 w 602"/>
                <a:gd name="T1" fmla="*/ 2147483647 h 510"/>
                <a:gd name="T2" fmla="*/ 2147483647 w 602"/>
                <a:gd name="T3" fmla="*/ 2147483647 h 510"/>
                <a:gd name="T4" fmla="*/ 2147483647 w 602"/>
                <a:gd name="T5" fmla="*/ 2147483647 h 510"/>
                <a:gd name="T6" fmla="*/ 0 w 602"/>
                <a:gd name="T7" fmla="*/ 2147483647 h 510"/>
                <a:gd name="T8" fmla="*/ 0 w 602"/>
                <a:gd name="T9" fmla="*/ 2147483647 h 510"/>
                <a:gd name="T10" fmla="*/ 2147483647 w 602"/>
                <a:gd name="T11" fmla="*/ 0 h 510"/>
                <a:gd name="T12" fmla="*/ 2147483647 w 602"/>
                <a:gd name="T13" fmla="*/ 2147483647 h 510"/>
                <a:gd name="T14" fmla="*/ 2147483647 w 602"/>
                <a:gd name="T15" fmla="*/ 2147483647 h 510"/>
                <a:gd name="T16" fmla="*/ 2147483647 w 602"/>
                <a:gd name="T17" fmla="*/ 2147483647 h 510"/>
                <a:gd name="T18" fmla="*/ 2147483647 w 602"/>
                <a:gd name="T19" fmla="*/ 2147483647 h 510"/>
                <a:gd name="T20" fmla="*/ 2147483647 w 602"/>
                <a:gd name="T21" fmla="*/ 2147483647 h 510"/>
                <a:gd name="T22" fmla="*/ 2147483647 w 602"/>
                <a:gd name="T23" fmla="*/ 2147483647 h 510"/>
                <a:gd name="T24" fmla="*/ 2147483647 w 602"/>
                <a:gd name="T25" fmla="*/ 2147483647 h 510"/>
                <a:gd name="T26" fmla="*/ 2147483647 w 602"/>
                <a:gd name="T27" fmla="*/ 2147483647 h 510"/>
                <a:gd name="T28" fmla="*/ 2147483647 w 602"/>
                <a:gd name="T29" fmla="*/ 2147483647 h 510"/>
                <a:gd name="T30" fmla="*/ 2147483647 w 602"/>
                <a:gd name="T31" fmla="*/ 2147483647 h 510"/>
                <a:gd name="T32" fmla="*/ 2147483647 w 602"/>
                <a:gd name="T33" fmla="*/ 2147483647 h 510"/>
                <a:gd name="T34" fmla="*/ 2147483647 w 602"/>
                <a:gd name="T35" fmla="*/ 2147483647 h 510"/>
                <a:gd name="T36" fmla="*/ 2147483647 w 602"/>
                <a:gd name="T37" fmla="*/ 2147483647 h 510"/>
                <a:gd name="T38" fmla="*/ 2147483647 w 602"/>
                <a:gd name="T39" fmla="*/ 2147483647 h 510"/>
                <a:gd name="T40" fmla="*/ 2147483647 w 602"/>
                <a:gd name="T41" fmla="*/ 2147483647 h 510"/>
                <a:gd name="T42" fmla="*/ 2147483647 w 602"/>
                <a:gd name="T43" fmla="*/ 2147483647 h 510"/>
                <a:gd name="T44" fmla="*/ 2147483647 w 602"/>
                <a:gd name="T45" fmla="*/ 2147483647 h 510"/>
                <a:gd name="T46" fmla="*/ 2147483647 w 602"/>
                <a:gd name="T47" fmla="*/ 2147483647 h 510"/>
                <a:gd name="T48" fmla="*/ 2147483647 w 602"/>
                <a:gd name="T49" fmla="*/ 2147483647 h 510"/>
                <a:gd name="T50" fmla="*/ 2147483647 w 602"/>
                <a:gd name="T51" fmla="*/ 2147483647 h 510"/>
                <a:gd name="T52" fmla="*/ 2147483647 w 602"/>
                <a:gd name="T53" fmla="*/ 2147483647 h 510"/>
                <a:gd name="T54" fmla="*/ 2147483647 w 602"/>
                <a:gd name="T55" fmla="*/ 2147483647 h 510"/>
                <a:gd name="T56" fmla="*/ 2147483647 w 602"/>
                <a:gd name="T57" fmla="*/ 2147483647 h 510"/>
                <a:gd name="T58" fmla="*/ 2147483647 w 602"/>
                <a:gd name="T59" fmla="*/ 2147483647 h 510"/>
                <a:gd name="T60" fmla="*/ 2147483647 w 602"/>
                <a:gd name="T61" fmla="*/ 2147483647 h 510"/>
                <a:gd name="T62" fmla="*/ 2147483647 w 602"/>
                <a:gd name="T63" fmla="*/ 2147483647 h 510"/>
                <a:gd name="T64" fmla="*/ 2147483647 w 602"/>
                <a:gd name="T65" fmla="*/ 2147483647 h 510"/>
                <a:gd name="T66" fmla="*/ 2147483647 w 602"/>
                <a:gd name="T67" fmla="*/ 2147483647 h 510"/>
                <a:gd name="T68" fmla="*/ 2147483647 w 602"/>
                <a:gd name="T69" fmla="*/ 2147483647 h 510"/>
                <a:gd name="T70" fmla="*/ 2147483647 w 602"/>
                <a:gd name="T71" fmla="*/ 2147483647 h 510"/>
                <a:gd name="T72" fmla="*/ 2147483647 w 602"/>
                <a:gd name="T73" fmla="*/ 2147483647 h 510"/>
                <a:gd name="T74" fmla="*/ 2147483647 w 602"/>
                <a:gd name="T75" fmla="*/ 2147483647 h 510"/>
                <a:gd name="T76" fmla="*/ 2147483647 w 602"/>
                <a:gd name="T77" fmla="*/ 2147483647 h 510"/>
                <a:gd name="T78" fmla="*/ 2147483647 w 602"/>
                <a:gd name="T79" fmla="*/ 2147483647 h 510"/>
                <a:gd name="T80" fmla="*/ 2147483647 w 602"/>
                <a:gd name="T81" fmla="*/ 2147483647 h 510"/>
                <a:gd name="T82" fmla="*/ 2147483647 w 602"/>
                <a:gd name="T83" fmla="*/ 2147483647 h 51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2"/>
                <a:gd name="T127" fmla="*/ 0 h 510"/>
                <a:gd name="T128" fmla="*/ 602 w 602"/>
                <a:gd name="T129" fmla="*/ 510 h 51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w="9525">
              <a:noFill/>
              <a:round/>
            </a:ln>
          </p:spPr>
          <p:txBody>
            <a:bodyPr/>
            <a:lstStyle/>
            <a:p>
              <a:endParaRPr lang="zh-CN" altLang="en-US"/>
            </a:p>
          </p:txBody>
        </p:sp>
        <p:grpSp>
          <p:nvGrpSpPr>
            <p:cNvPr id="8" name="Group 7"/>
            <p:cNvGrpSpPr/>
            <p:nvPr/>
          </p:nvGrpSpPr>
          <p:grpSpPr bwMode="auto">
            <a:xfrm>
              <a:off x="323850" y="292100"/>
              <a:ext cx="390525" cy="206375"/>
              <a:chOff x="0" y="0"/>
              <a:chExt cx="1041399" cy="549275"/>
            </a:xfrm>
          </p:grpSpPr>
          <p:sp>
            <p:nvSpPr>
              <p:cNvPr id="97292" name="Freeform 16"/>
              <p:cNvSpPr>
                <a:spLocks noChangeArrowheads="1"/>
              </p:cNvSpPr>
              <p:nvPr/>
            </p:nvSpPr>
            <p:spPr bwMode="auto">
              <a:xfrm>
                <a:off x="0" y="0"/>
                <a:ext cx="361950" cy="549275"/>
              </a:xfrm>
              <a:custGeom>
                <a:avLst/>
                <a:gdLst>
                  <a:gd name="T0" fmla="*/ 2147483647 w 400"/>
                  <a:gd name="T1" fmla="*/ 2147483647 h 608"/>
                  <a:gd name="T2" fmla="*/ 2147483647 w 400"/>
                  <a:gd name="T3" fmla="*/ 0 h 608"/>
                  <a:gd name="T4" fmla="*/ 2147483647 w 400"/>
                  <a:gd name="T5" fmla="*/ 2147483647 h 608"/>
                  <a:gd name="T6" fmla="*/ 2147483647 w 400"/>
                  <a:gd name="T7" fmla="*/ 2147483647 h 608"/>
                  <a:gd name="T8" fmla="*/ 0 w 400"/>
                  <a:gd name="T9" fmla="*/ 2147483647 h 608"/>
                  <a:gd name="T10" fmla="*/ 2147483647 w 400"/>
                  <a:gd name="T11" fmla="*/ 2147483647 h 608"/>
                  <a:gd name="T12" fmla="*/ 2147483647 w 400"/>
                  <a:gd name="T13" fmla="*/ 2147483647 h 608"/>
                  <a:gd name="T14" fmla="*/ 0 60000 65536"/>
                  <a:gd name="T15" fmla="*/ 0 60000 65536"/>
                  <a:gd name="T16" fmla="*/ 0 60000 65536"/>
                  <a:gd name="T17" fmla="*/ 0 60000 65536"/>
                  <a:gd name="T18" fmla="*/ 0 60000 65536"/>
                  <a:gd name="T19" fmla="*/ 0 60000 65536"/>
                  <a:gd name="T20" fmla="*/ 0 60000 65536"/>
                  <a:gd name="T21" fmla="*/ 0 w 400"/>
                  <a:gd name="T22" fmla="*/ 0 h 608"/>
                  <a:gd name="T23" fmla="*/ 400 w 400"/>
                  <a:gd name="T24" fmla="*/ 608 h 60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0" h="608">
                    <a:moveTo>
                      <a:pt x="4" y="92"/>
                    </a:moveTo>
                    <a:lnTo>
                      <a:pt x="96" y="0"/>
                    </a:lnTo>
                    <a:lnTo>
                      <a:pt x="400" y="304"/>
                    </a:lnTo>
                    <a:lnTo>
                      <a:pt x="96" y="608"/>
                    </a:lnTo>
                    <a:lnTo>
                      <a:pt x="0" y="512"/>
                    </a:lnTo>
                    <a:lnTo>
                      <a:pt x="212" y="300"/>
                    </a:lnTo>
                    <a:lnTo>
                      <a:pt x="4" y="92"/>
                    </a:lnTo>
                    <a:close/>
                  </a:path>
                </a:pathLst>
              </a:custGeom>
              <a:solidFill>
                <a:srgbClr val="005DA2"/>
              </a:solidFill>
              <a:ln w="9525">
                <a:noFill/>
                <a:miter lim="800000"/>
              </a:ln>
            </p:spPr>
            <p:txBody>
              <a:bodyPr/>
              <a:lstStyle/>
              <a:p>
                <a:endParaRPr lang="zh-CN" altLang="en-US"/>
              </a:p>
            </p:txBody>
          </p:sp>
          <p:sp>
            <p:nvSpPr>
              <p:cNvPr id="97293" name="Freeform 17"/>
              <p:cNvSpPr>
                <a:spLocks noChangeArrowheads="1"/>
              </p:cNvSpPr>
              <p:nvPr/>
            </p:nvSpPr>
            <p:spPr bwMode="auto">
              <a:xfrm>
                <a:off x="338137" y="0"/>
                <a:ext cx="360362" cy="549275"/>
              </a:xfrm>
              <a:custGeom>
                <a:avLst/>
                <a:gdLst>
                  <a:gd name="T0" fmla="*/ 2147483647 w 399"/>
                  <a:gd name="T1" fmla="*/ 2147483647 h 608"/>
                  <a:gd name="T2" fmla="*/ 2147483647 w 399"/>
                  <a:gd name="T3" fmla="*/ 0 h 608"/>
                  <a:gd name="T4" fmla="*/ 2147483647 w 399"/>
                  <a:gd name="T5" fmla="*/ 2147483647 h 608"/>
                  <a:gd name="T6" fmla="*/ 2147483647 w 399"/>
                  <a:gd name="T7" fmla="*/ 2147483647 h 608"/>
                  <a:gd name="T8" fmla="*/ 0 w 399"/>
                  <a:gd name="T9" fmla="*/ 2147483647 h 608"/>
                  <a:gd name="T10" fmla="*/ 2147483647 w 399"/>
                  <a:gd name="T11" fmla="*/ 2147483647 h 608"/>
                  <a:gd name="T12" fmla="*/ 2147483647 w 399"/>
                  <a:gd name="T13" fmla="*/ 2147483647 h 608"/>
                  <a:gd name="T14" fmla="*/ 0 60000 65536"/>
                  <a:gd name="T15" fmla="*/ 0 60000 65536"/>
                  <a:gd name="T16" fmla="*/ 0 60000 65536"/>
                  <a:gd name="T17" fmla="*/ 0 60000 65536"/>
                  <a:gd name="T18" fmla="*/ 0 60000 65536"/>
                  <a:gd name="T19" fmla="*/ 0 60000 65536"/>
                  <a:gd name="T20" fmla="*/ 0 60000 65536"/>
                  <a:gd name="T21" fmla="*/ 0 w 399"/>
                  <a:gd name="T22" fmla="*/ 0 h 608"/>
                  <a:gd name="T23" fmla="*/ 399 w 399"/>
                  <a:gd name="T24" fmla="*/ 608 h 60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99" h="608">
                    <a:moveTo>
                      <a:pt x="4" y="92"/>
                    </a:moveTo>
                    <a:lnTo>
                      <a:pt x="96" y="0"/>
                    </a:lnTo>
                    <a:lnTo>
                      <a:pt x="399" y="304"/>
                    </a:lnTo>
                    <a:lnTo>
                      <a:pt x="96" y="608"/>
                    </a:lnTo>
                    <a:lnTo>
                      <a:pt x="0" y="512"/>
                    </a:lnTo>
                    <a:lnTo>
                      <a:pt x="212" y="300"/>
                    </a:lnTo>
                    <a:lnTo>
                      <a:pt x="4" y="92"/>
                    </a:lnTo>
                    <a:close/>
                  </a:path>
                </a:pathLst>
              </a:custGeom>
              <a:solidFill>
                <a:srgbClr val="3992DB"/>
              </a:solidFill>
              <a:ln w="9525">
                <a:noFill/>
                <a:miter lim="800000"/>
              </a:ln>
            </p:spPr>
            <p:txBody>
              <a:bodyPr/>
              <a:lstStyle/>
              <a:p>
                <a:endParaRPr lang="zh-CN" altLang="en-US"/>
              </a:p>
            </p:txBody>
          </p:sp>
          <p:sp>
            <p:nvSpPr>
              <p:cNvPr id="97294" name="Freeform 18"/>
              <p:cNvSpPr>
                <a:spLocks noChangeArrowheads="1"/>
              </p:cNvSpPr>
              <p:nvPr/>
            </p:nvSpPr>
            <p:spPr bwMode="auto">
              <a:xfrm>
                <a:off x="681037" y="0"/>
                <a:ext cx="360362" cy="549275"/>
              </a:xfrm>
              <a:custGeom>
                <a:avLst/>
                <a:gdLst>
                  <a:gd name="T0" fmla="*/ 2147483647 w 399"/>
                  <a:gd name="T1" fmla="*/ 2147483647 h 608"/>
                  <a:gd name="T2" fmla="*/ 2147483647 w 399"/>
                  <a:gd name="T3" fmla="*/ 0 h 608"/>
                  <a:gd name="T4" fmla="*/ 2147483647 w 399"/>
                  <a:gd name="T5" fmla="*/ 2147483647 h 608"/>
                  <a:gd name="T6" fmla="*/ 2147483647 w 399"/>
                  <a:gd name="T7" fmla="*/ 2147483647 h 608"/>
                  <a:gd name="T8" fmla="*/ 0 w 399"/>
                  <a:gd name="T9" fmla="*/ 2147483647 h 608"/>
                  <a:gd name="T10" fmla="*/ 2147483647 w 399"/>
                  <a:gd name="T11" fmla="*/ 2147483647 h 608"/>
                  <a:gd name="T12" fmla="*/ 2147483647 w 399"/>
                  <a:gd name="T13" fmla="*/ 2147483647 h 608"/>
                  <a:gd name="T14" fmla="*/ 0 60000 65536"/>
                  <a:gd name="T15" fmla="*/ 0 60000 65536"/>
                  <a:gd name="T16" fmla="*/ 0 60000 65536"/>
                  <a:gd name="T17" fmla="*/ 0 60000 65536"/>
                  <a:gd name="T18" fmla="*/ 0 60000 65536"/>
                  <a:gd name="T19" fmla="*/ 0 60000 65536"/>
                  <a:gd name="T20" fmla="*/ 0 60000 65536"/>
                  <a:gd name="T21" fmla="*/ 0 w 399"/>
                  <a:gd name="T22" fmla="*/ 0 h 608"/>
                  <a:gd name="T23" fmla="*/ 399 w 399"/>
                  <a:gd name="T24" fmla="*/ 608 h 60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99" h="608">
                    <a:moveTo>
                      <a:pt x="4" y="92"/>
                    </a:moveTo>
                    <a:lnTo>
                      <a:pt x="95" y="0"/>
                    </a:lnTo>
                    <a:lnTo>
                      <a:pt x="399" y="304"/>
                    </a:lnTo>
                    <a:lnTo>
                      <a:pt x="95" y="608"/>
                    </a:lnTo>
                    <a:lnTo>
                      <a:pt x="0" y="512"/>
                    </a:lnTo>
                    <a:lnTo>
                      <a:pt x="212" y="300"/>
                    </a:lnTo>
                    <a:lnTo>
                      <a:pt x="4" y="92"/>
                    </a:lnTo>
                    <a:close/>
                  </a:path>
                </a:pathLst>
              </a:custGeom>
              <a:solidFill>
                <a:srgbClr val="F79600"/>
              </a:solidFill>
              <a:ln w="9525">
                <a:noFill/>
                <a:miter lim="800000"/>
              </a:ln>
            </p:spPr>
            <p:txBody>
              <a:bodyPr/>
              <a:lstStyle/>
              <a:p>
                <a:endParaRPr lang="zh-CN" altLang="en-US"/>
              </a:p>
            </p:txBody>
          </p:sp>
        </p:grpSp>
      </p:grpSp>
      <p:sp>
        <p:nvSpPr>
          <p:cNvPr id="25" name="内容占位符 2"/>
          <p:cNvSpPr>
            <a:spLocks noGrp="1" noChangeArrowheads="1"/>
          </p:cNvSpPr>
          <p:nvPr>
            <p:ph idx="4294967295"/>
          </p:nvPr>
        </p:nvSpPr>
        <p:spPr>
          <a:xfrm>
            <a:off x="394970" y="2211705"/>
            <a:ext cx="7786370" cy="1956435"/>
          </a:xfrm>
        </p:spPr>
        <p:txBody>
          <a:bodyPr>
            <a:noAutofit/>
          </a:bodyPr>
          <a:lstStyle/>
          <a:p>
            <a:pPr>
              <a:lnSpc>
                <a:spcPct val="150000"/>
              </a:lnSpc>
            </a:pPr>
            <a:r>
              <a:rPr lang="zh-CN" altLang="en-US" sz="1200" b="1" dirty="0" smtClean="0">
                <a:solidFill>
                  <a:srgbClr val="000000"/>
                </a:solidFill>
                <a:latin typeface="仿宋_GB2312" panose="02010609030101010101" pitchFamily="49" charset="-122"/>
                <a:ea typeface="仿宋_GB2312" panose="02010609030101010101" pitchFamily="49" charset="-122"/>
              </a:rPr>
              <a:t>对个人转让非货币性资产的所得，应按照</a:t>
            </a:r>
            <a:r>
              <a:rPr lang="zh-CN" altLang="en-US" sz="1200" b="1" dirty="0" smtClean="0">
                <a:solidFill>
                  <a:srgbClr val="0000FF"/>
                </a:solidFill>
                <a:latin typeface="仿宋_GB2312" panose="02010609030101010101" pitchFamily="49" charset="-122"/>
                <a:ea typeface="仿宋_GB2312" panose="02010609030101010101" pitchFamily="49" charset="-122"/>
              </a:rPr>
              <a:t>“财产转让所得”</a:t>
            </a:r>
            <a:r>
              <a:rPr lang="zh-CN" altLang="en-US" sz="1200" b="1" dirty="0" smtClean="0">
                <a:solidFill>
                  <a:srgbClr val="000000"/>
                </a:solidFill>
                <a:latin typeface="仿宋_GB2312" panose="02010609030101010101" pitchFamily="49" charset="-122"/>
                <a:ea typeface="仿宋_GB2312" panose="02010609030101010101" pitchFamily="49" charset="-122"/>
              </a:rPr>
              <a:t>项目，依法计算缴纳个人所得税。</a:t>
            </a:r>
            <a:endParaRPr lang="zh-CN" altLang="en-US" sz="1200" b="1" dirty="0" smtClean="0">
              <a:solidFill>
                <a:srgbClr val="000000"/>
              </a:solidFill>
              <a:latin typeface="仿宋_GB2312" panose="02010609030101010101" pitchFamily="49" charset="-122"/>
              <a:ea typeface="仿宋_GB2312" panose="02010609030101010101" pitchFamily="49" charset="-122"/>
            </a:endParaRPr>
          </a:p>
          <a:p>
            <a:pPr>
              <a:lnSpc>
                <a:spcPct val="150000"/>
              </a:lnSpc>
            </a:pPr>
            <a:r>
              <a:rPr lang="zh-CN" altLang="en-US" sz="1200" b="1" dirty="0" smtClean="0">
                <a:solidFill>
                  <a:srgbClr val="000000"/>
                </a:solidFill>
                <a:latin typeface="仿宋_GB2312" panose="02010609030101010101" pitchFamily="49" charset="-122"/>
                <a:ea typeface="仿宋_GB2312" panose="02010609030101010101" pitchFamily="49" charset="-122"/>
              </a:rPr>
              <a:t>个人以非货币性资产投资，应按评估后的公允价值确认非货币性资产转让收入。非货币性资产转让收入减除该资产原值及合理税费后的余额为应纳税所得额。</a:t>
            </a:r>
            <a:endParaRPr lang="en-US" altLang="zh-CN" sz="1200" b="1" dirty="0" smtClean="0">
              <a:solidFill>
                <a:srgbClr val="000000"/>
              </a:solidFill>
              <a:latin typeface="仿宋_GB2312" panose="02010609030101010101" pitchFamily="49" charset="-122"/>
              <a:ea typeface="仿宋_GB2312" panose="02010609030101010101" pitchFamily="49" charset="-122"/>
            </a:endParaRPr>
          </a:p>
          <a:p>
            <a:pPr>
              <a:lnSpc>
                <a:spcPct val="150000"/>
              </a:lnSpc>
            </a:pPr>
            <a:r>
              <a:rPr lang="zh-CN" altLang="en-US" sz="1200" b="1" dirty="0" smtClean="0">
                <a:solidFill>
                  <a:srgbClr val="000000"/>
                </a:solidFill>
                <a:latin typeface="仿宋_GB2312" panose="02010609030101010101" pitchFamily="49" charset="-122"/>
                <a:ea typeface="仿宋_GB2312" panose="02010609030101010101" pitchFamily="49" charset="-122"/>
              </a:rPr>
              <a:t>个人应在发生非货币性资产投资的次月</a:t>
            </a:r>
            <a:r>
              <a:rPr lang="en-US" altLang="en-US" sz="1200" b="1" dirty="0" smtClean="0">
                <a:solidFill>
                  <a:srgbClr val="000000"/>
                </a:solidFill>
                <a:latin typeface="仿宋_GB2312" panose="02010609030101010101" pitchFamily="49" charset="-122"/>
                <a:ea typeface="仿宋_GB2312" panose="02010609030101010101" pitchFamily="49" charset="-122"/>
              </a:rPr>
              <a:t>15</a:t>
            </a:r>
            <a:r>
              <a:rPr lang="zh-CN" altLang="en-US" sz="1200" b="1" dirty="0" smtClean="0">
                <a:solidFill>
                  <a:srgbClr val="000000"/>
                </a:solidFill>
                <a:latin typeface="仿宋_GB2312" panose="02010609030101010101" pitchFamily="49" charset="-122"/>
                <a:ea typeface="仿宋_GB2312" panose="02010609030101010101" pitchFamily="49" charset="-122"/>
              </a:rPr>
              <a:t>日内向主管税务机关申报纳税。纳税人一次性缴税有困难的，可合理确定分期缴纳计划并报主管税务机关备案后，自发生上述应税行为之日起</a:t>
            </a:r>
            <a:r>
              <a:rPr lang="zh-CN" altLang="en-US" sz="1200" b="1" dirty="0" smtClean="0">
                <a:solidFill>
                  <a:srgbClr val="0000FF"/>
                </a:solidFill>
                <a:latin typeface="仿宋_GB2312" panose="02010609030101010101" pitchFamily="49" charset="-122"/>
                <a:ea typeface="仿宋_GB2312" panose="02010609030101010101" pitchFamily="49" charset="-122"/>
              </a:rPr>
              <a:t>不超过</a:t>
            </a:r>
            <a:r>
              <a:rPr lang="en-US" altLang="en-US" sz="1200" b="1" dirty="0" smtClean="0">
                <a:solidFill>
                  <a:srgbClr val="0000FF"/>
                </a:solidFill>
                <a:latin typeface="仿宋_GB2312" panose="02010609030101010101" pitchFamily="49" charset="-122"/>
                <a:ea typeface="仿宋_GB2312" panose="02010609030101010101" pitchFamily="49" charset="-122"/>
              </a:rPr>
              <a:t>5</a:t>
            </a:r>
            <a:r>
              <a:rPr lang="zh-CN" altLang="en-US" sz="1200" b="1" dirty="0" smtClean="0">
                <a:solidFill>
                  <a:srgbClr val="0000FF"/>
                </a:solidFill>
                <a:latin typeface="仿宋_GB2312" panose="02010609030101010101" pitchFamily="49" charset="-122"/>
                <a:ea typeface="仿宋_GB2312" panose="02010609030101010101" pitchFamily="49" charset="-122"/>
              </a:rPr>
              <a:t>个公历年度内（含）</a:t>
            </a:r>
            <a:r>
              <a:rPr lang="zh-CN" altLang="en-US" sz="1200" b="1" dirty="0" smtClean="0">
                <a:solidFill>
                  <a:srgbClr val="000000"/>
                </a:solidFill>
                <a:latin typeface="仿宋_GB2312" panose="02010609030101010101" pitchFamily="49" charset="-122"/>
                <a:ea typeface="仿宋_GB2312" panose="02010609030101010101" pitchFamily="49" charset="-122"/>
              </a:rPr>
              <a:t>分期缴纳个人所得税。</a:t>
            </a:r>
            <a:endParaRPr lang="zh-CN" altLang="en-US" sz="1200" b="1" dirty="0" smtClean="0">
              <a:solidFill>
                <a:srgbClr val="000000"/>
              </a:solidFill>
              <a:latin typeface="仿宋_GB2312" panose="02010609030101010101" pitchFamily="49" charset="-122"/>
              <a:ea typeface="仿宋_GB2312" panose="02010609030101010101" pitchFamily="49" charset="-122"/>
            </a:endParaRPr>
          </a:p>
        </p:txBody>
      </p:sp>
      <p:sp>
        <p:nvSpPr>
          <p:cNvPr id="26" name="圆角矩形 25"/>
          <p:cNvSpPr/>
          <p:nvPr/>
        </p:nvSpPr>
        <p:spPr>
          <a:xfrm>
            <a:off x="394970" y="1026795"/>
            <a:ext cx="7872730" cy="10725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nSpc>
                <a:spcPct val="100000"/>
              </a:lnSpc>
              <a:defRPr/>
            </a:pPr>
            <a:r>
              <a:rPr lang="en-US" altLang="zh-CN" sz="1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宋体" panose="02010600030101010101" pitchFamily="2" charset="-122"/>
                <a:ea typeface="宋体" panose="02010600030101010101" pitchFamily="2" charset="-122"/>
              </a:rPr>
              <a:t>《</a:t>
            </a:r>
            <a:r>
              <a:rPr lang="zh-CN" altLang="en-US" sz="1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宋体" panose="02010600030101010101" pitchFamily="2" charset="-122"/>
                <a:ea typeface="宋体" panose="02010600030101010101" pitchFamily="2" charset="-122"/>
              </a:rPr>
              <a:t>财政部 国家税务总局关于个人非货币性资产投资有关个人所得税政策的通知</a:t>
            </a:r>
            <a:r>
              <a:rPr lang="en-US" altLang="zh-CN" sz="1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宋体" panose="02010600030101010101" pitchFamily="2" charset="-122"/>
                <a:ea typeface="宋体" panose="02010600030101010101" pitchFamily="2" charset="-122"/>
              </a:rPr>
              <a:t>》</a:t>
            </a:r>
            <a:r>
              <a:rPr lang="zh-CN" altLang="en-US" sz="1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宋体" panose="02010600030101010101" pitchFamily="2" charset="-122"/>
                <a:ea typeface="宋体" panose="02010600030101010101" pitchFamily="2" charset="-122"/>
              </a:rPr>
              <a:t>（财税</a:t>
            </a:r>
            <a:r>
              <a:rPr lang="en-US" altLang="zh-CN" sz="1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宋体" panose="02010600030101010101" pitchFamily="2" charset="-122"/>
                <a:ea typeface="宋体" panose="02010600030101010101" pitchFamily="2" charset="-122"/>
              </a:rPr>
              <a:t>〔2015〕41</a:t>
            </a:r>
            <a:r>
              <a:rPr lang="zh-CN" altLang="en-US" sz="1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宋体" panose="02010600030101010101" pitchFamily="2" charset="-122"/>
                <a:ea typeface="宋体" panose="02010600030101010101" pitchFamily="2" charset="-122"/>
              </a:rPr>
              <a:t>号）</a:t>
            </a:r>
            <a:endParaRPr lang="zh-CN" altLang="en-US" sz="1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宋体" panose="02010600030101010101" pitchFamily="2" charset="-122"/>
              <a:ea typeface="宋体" panose="02010600030101010101" pitchFamily="2" charset="-122"/>
            </a:endParaRPr>
          </a:p>
          <a:p>
            <a:pPr>
              <a:lnSpc>
                <a:spcPct val="100000"/>
              </a:lnSpc>
              <a:defRPr/>
            </a:pPr>
            <a:r>
              <a:rPr lang="en-US" altLang="zh-CN" sz="1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宋体" panose="02010600030101010101" pitchFamily="2" charset="-122"/>
                <a:ea typeface="宋体" panose="02010600030101010101" pitchFamily="2" charset="-122"/>
              </a:rPr>
              <a:t>《</a:t>
            </a:r>
            <a:r>
              <a:rPr lang="zh-CN" altLang="en-US" sz="1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宋体" panose="02010600030101010101" pitchFamily="2" charset="-122"/>
                <a:ea typeface="宋体" panose="02010600030101010101" pitchFamily="2" charset="-122"/>
              </a:rPr>
              <a:t>国家税务总局关于个人非货币性资产投资有关个人所得税征管问题的公告</a:t>
            </a:r>
            <a:r>
              <a:rPr lang="en-US" altLang="zh-CN" sz="1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宋体" panose="02010600030101010101" pitchFamily="2" charset="-122"/>
                <a:ea typeface="宋体" panose="02010600030101010101" pitchFamily="2" charset="-122"/>
              </a:rPr>
              <a:t>》</a:t>
            </a:r>
            <a:r>
              <a:rPr lang="zh-CN" altLang="en-US" sz="1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宋体" panose="02010600030101010101" pitchFamily="2" charset="-122"/>
                <a:ea typeface="宋体" panose="02010600030101010101" pitchFamily="2" charset="-122"/>
              </a:rPr>
              <a:t>（国家税务总局公告</a:t>
            </a:r>
            <a:r>
              <a:rPr lang="en-US" altLang="zh-CN" sz="1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宋体" panose="02010600030101010101" pitchFamily="2" charset="-122"/>
                <a:ea typeface="宋体" panose="02010600030101010101" pitchFamily="2" charset="-122"/>
              </a:rPr>
              <a:t>2015</a:t>
            </a:r>
            <a:r>
              <a:rPr lang="zh-CN" altLang="en-US" sz="1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宋体" panose="02010600030101010101" pitchFamily="2" charset="-122"/>
                <a:ea typeface="宋体" panose="02010600030101010101" pitchFamily="2" charset="-122"/>
              </a:rPr>
              <a:t>年第</a:t>
            </a:r>
            <a:r>
              <a:rPr lang="en-US" altLang="zh-CN" sz="1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宋体" panose="02010600030101010101" pitchFamily="2" charset="-122"/>
                <a:ea typeface="宋体" panose="02010600030101010101" pitchFamily="2" charset="-122"/>
              </a:rPr>
              <a:t>20</a:t>
            </a:r>
            <a:r>
              <a:rPr lang="zh-CN" altLang="en-US" sz="1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宋体" panose="02010600030101010101" pitchFamily="2" charset="-122"/>
                <a:ea typeface="宋体" panose="02010600030101010101" pitchFamily="2" charset="-122"/>
              </a:rPr>
              <a:t>号）</a:t>
            </a:r>
            <a:endParaRPr lang="zh-CN" altLang="en-US" sz="1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宋体" panose="02010600030101010101" pitchFamily="2" charset="-122"/>
              <a:ea typeface="宋体" panose="02010600030101010101" pitchFamily="2" charset="-122"/>
            </a:endParaRPr>
          </a:p>
        </p:txBody>
      </p:sp>
      <p:pic>
        <p:nvPicPr>
          <p:cNvPr id="10" name="图片 9" descr="9171865865049174021"/>
          <p:cNvPicPr>
            <a:picLocks noChangeAspect="1"/>
          </p:cNvPicPr>
          <p:nvPr/>
        </p:nvPicPr>
        <p:blipFill>
          <a:blip r:embed="rId1">
            <a:clrChange>
              <a:clrFrom>
                <a:srgbClr val="FFFFFF">
                  <a:alpha val="100000"/>
                </a:srgbClr>
              </a:clrFrom>
              <a:clrTo>
                <a:srgbClr val="FFFFFF">
                  <a:alpha val="100000"/>
                  <a:alpha val="0"/>
                </a:srgbClr>
              </a:clrTo>
            </a:clrChange>
          </a:blip>
          <a:stretch>
            <a:fillRect/>
          </a:stretch>
        </p:blipFill>
        <p:spPr>
          <a:xfrm>
            <a:off x="7308215" y="123190"/>
            <a:ext cx="1691005" cy="431165"/>
          </a:xfrm>
          <a:prstGeom prst="rect">
            <a:avLst/>
          </a:prstGeom>
        </p:spPr>
      </p:pic>
    </p:spTree>
  </p:cSld>
  <p:clrMapOvr>
    <a:masterClrMapping/>
  </p:clrMapOvr>
  <p:transition spd="slow" advTm="0">
    <p:cove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5"/>
          <p:cNvSpPr txBox="1"/>
          <p:nvPr>
            <p:custDataLst>
              <p:tags r:id="rId1"/>
            </p:custDataLst>
          </p:nvPr>
        </p:nvSpPr>
        <p:spPr>
          <a:xfrm>
            <a:off x="896938" y="1491615"/>
            <a:ext cx="7599045" cy="913130"/>
          </a:xfrm>
          <a:prstGeom prst="rect">
            <a:avLst/>
          </a:prstGeom>
          <a:noFill/>
          <a:effectLst>
            <a:outerShdw blurRad="50800" dist="38100" dir="2700000" algn="tl" rotWithShape="0">
              <a:prstClr val="black">
                <a:alpha val="40000"/>
              </a:prstClr>
            </a:outerShdw>
          </a:effectLst>
        </p:spPr>
        <p:txBody>
          <a:bodyPr wrap="square" lIns="0" tIns="0" rIns="0" bIns="0" anchor="t" anchorCtr="0">
            <a:spAutoFit/>
          </a:bodyPr>
          <a:lstStyle>
            <a:lvl1pPr algn="ctr">
              <a:lnSpc>
                <a:spcPct val="90000"/>
              </a:lnSpc>
              <a:spcBef>
                <a:spcPct val="0"/>
              </a:spcBef>
              <a:buNone/>
              <a:defRPr sz="4000">
                <a:latin typeface="+mj-lt"/>
                <a:ea typeface="+mj-ea"/>
                <a:cs typeface="+mj-cs"/>
              </a:defRPr>
            </a:lvl1pPr>
          </a:lstStyle>
          <a:p>
            <a:pPr algn="ctr">
              <a:lnSpc>
                <a:spcPct val="120000"/>
              </a:lnSpc>
              <a:defRPr/>
            </a:pPr>
            <a:r>
              <a:rPr lang="zh-CN" altLang="en-US" sz="4950" b="1" dirty="0">
                <a:solidFill>
                  <a:schemeClr val="bg1"/>
                </a:solidFill>
                <a:latin typeface="微软雅黑" panose="020B0503020204020204" pitchFamily="34" charset="-122"/>
                <a:ea typeface="微软雅黑" panose="020B0503020204020204" pitchFamily="34" charset="-122"/>
                <a:sym typeface="+mn-ea"/>
              </a:rPr>
              <a:t>谢</a:t>
            </a:r>
            <a:r>
              <a:rPr lang="en-US" altLang="zh-CN" sz="4950" b="1" dirty="0">
                <a:solidFill>
                  <a:schemeClr val="bg1"/>
                </a:solidFill>
                <a:latin typeface="微软雅黑" panose="020B0503020204020204" pitchFamily="34" charset="-122"/>
                <a:ea typeface="微软雅黑" panose="020B0503020204020204" pitchFamily="34" charset="-122"/>
                <a:sym typeface="+mn-ea"/>
              </a:rPr>
              <a:t> </a:t>
            </a:r>
            <a:r>
              <a:rPr lang="zh-CN" altLang="en-US" sz="4950" b="1" dirty="0">
                <a:solidFill>
                  <a:schemeClr val="bg1"/>
                </a:solidFill>
                <a:latin typeface="微软雅黑" panose="020B0503020204020204" pitchFamily="34" charset="-122"/>
                <a:ea typeface="微软雅黑" panose="020B0503020204020204" pitchFamily="34" charset="-122"/>
                <a:sym typeface="+mn-ea"/>
              </a:rPr>
              <a:t>谢</a:t>
            </a:r>
            <a:r>
              <a:rPr lang="en-US" altLang="zh-CN" sz="4950" b="1" dirty="0">
                <a:solidFill>
                  <a:schemeClr val="bg1"/>
                </a:solidFill>
                <a:latin typeface="微软雅黑" panose="020B0503020204020204" pitchFamily="34" charset="-122"/>
                <a:ea typeface="微软雅黑" panose="020B0503020204020204" pitchFamily="34" charset="-122"/>
                <a:sym typeface="+mn-ea"/>
              </a:rPr>
              <a:t> </a:t>
            </a:r>
            <a:r>
              <a:rPr lang="zh-CN" altLang="en-US" sz="4950" b="1" dirty="0">
                <a:solidFill>
                  <a:schemeClr val="bg1"/>
                </a:solidFill>
                <a:latin typeface="微软雅黑" panose="020B0503020204020204" pitchFamily="34" charset="-122"/>
                <a:ea typeface="微软雅黑" panose="020B0503020204020204" pitchFamily="34" charset="-122"/>
                <a:sym typeface="+mn-ea"/>
              </a:rPr>
              <a:t>聆</a:t>
            </a:r>
            <a:r>
              <a:rPr lang="en-US" altLang="zh-CN" sz="4950" b="1" dirty="0">
                <a:solidFill>
                  <a:schemeClr val="bg1"/>
                </a:solidFill>
                <a:latin typeface="微软雅黑" panose="020B0503020204020204" pitchFamily="34" charset="-122"/>
                <a:ea typeface="微软雅黑" panose="020B0503020204020204" pitchFamily="34" charset="-122"/>
                <a:sym typeface="+mn-ea"/>
              </a:rPr>
              <a:t> </a:t>
            </a:r>
            <a:r>
              <a:rPr lang="zh-CN" altLang="en-US" sz="4950" b="1" dirty="0">
                <a:solidFill>
                  <a:schemeClr val="bg1"/>
                </a:solidFill>
                <a:latin typeface="微软雅黑" panose="020B0503020204020204" pitchFamily="34" charset="-122"/>
                <a:ea typeface="微软雅黑" panose="020B0503020204020204" pitchFamily="34" charset="-122"/>
                <a:sym typeface="+mn-ea"/>
              </a:rPr>
              <a:t>听！</a:t>
            </a:r>
            <a:endParaRPr lang="zh-CN" altLang="en-US" sz="4950" b="1" dirty="0">
              <a:solidFill>
                <a:schemeClr val="bg1"/>
              </a:solidFill>
              <a:latin typeface="微软雅黑" panose="020B0503020204020204" pitchFamily="34" charset="-122"/>
              <a:ea typeface="微软雅黑" panose="020B0503020204020204" pitchFamily="34" charset="-122"/>
              <a:sym typeface="+mn-ea"/>
            </a:endParaRPr>
          </a:p>
        </p:txBody>
      </p:sp>
      <p:sp>
        <p:nvSpPr>
          <p:cNvPr id="6" name="标题 5"/>
          <p:cNvSpPr txBox="1"/>
          <p:nvPr>
            <p:custDataLst>
              <p:tags r:id="rId2"/>
            </p:custDataLst>
          </p:nvPr>
        </p:nvSpPr>
        <p:spPr>
          <a:xfrm>
            <a:off x="2601016" y="2859591"/>
            <a:ext cx="3942398" cy="738505"/>
          </a:xfrm>
          <a:prstGeom prst="rect">
            <a:avLst/>
          </a:prstGeom>
          <a:noFill/>
        </p:spPr>
        <p:txBody>
          <a:bodyPr wrap="square" lIns="0" tIns="0" rIns="0" bIns="0" anchor="t" anchorCtr="0">
            <a:spAutoFit/>
          </a:bodyPr>
          <a:lstStyle>
            <a:lvl1pPr algn="ctr">
              <a:lnSpc>
                <a:spcPct val="90000"/>
              </a:lnSpc>
              <a:spcBef>
                <a:spcPct val="0"/>
              </a:spcBef>
              <a:buNone/>
              <a:defRPr sz="4000">
                <a:latin typeface="+mj-lt"/>
                <a:ea typeface="+mj-ea"/>
                <a:cs typeface="+mj-cs"/>
              </a:defRPr>
            </a:lvl1pPr>
          </a:lstStyle>
          <a:p>
            <a:pPr indent="0" algn="ctr" fontAlgn="auto">
              <a:lnSpc>
                <a:spcPct val="150000"/>
              </a:lnSpc>
              <a:defRPr/>
            </a:pPr>
            <a:r>
              <a:rPr lang="zh-CN" sz="1600" b="1" dirty="0">
                <a:solidFill>
                  <a:schemeClr val="bg1"/>
                </a:solidFill>
                <a:latin typeface="微软雅黑" panose="020B0503020204020204" pitchFamily="34" charset="-122"/>
                <a:ea typeface="微软雅黑" panose="020B0503020204020204" pitchFamily="34" charset="-122"/>
                <a:sym typeface="+mn-ea"/>
              </a:rPr>
              <a:t>国家税务总局广州市税务局</a:t>
            </a:r>
            <a:endParaRPr lang="zh-CN" sz="1600" b="1" dirty="0">
              <a:solidFill>
                <a:schemeClr val="bg1"/>
              </a:solidFill>
              <a:latin typeface="微软雅黑" panose="020B0503020204020204" pitchFamily="34" charset="-122"/>
              <a:ea typeface="微软雅黑" panose="020B0503020204020204" pitchFamily="34" charset="-122"/>
              <a:sym typeface="+mn-ea"/>
            </a:endParaRPr>
          </a:p>
          <a:p>
            <a:pPr indent="0" algn="ctr" fontAlgn="auto">
              <a:lnSpc>
                <a:spcPct val="150000"/>
              </a:lnSpc>
              <a:defRPr/>
            </a:pPr>
            <a:r>
              <a:rPr lang="zh-CN" sz="1600" b="1" dirty="0">
                <a:solidFill>
                  <a:schemeClr val="bg1"/>
                </a:solidFill>
                <a:latin typeface="微软雅黑" panose="020B0503020204020204" pitchFamily="34" charset="-122"/>
                <a:ea typeface="微软雅黑" panose="020B0503020204020204" pitchFamily="34" charset="-122"/>
                <a:sym typeface="+mn-ea"/>
              </a:rPr>
              <a:t>国家税务总局广州市天河区税务局</a:t>
            </a:r>
            <a:endParaRPr lang="zh-CN" sz="1600" b="1" dirty="0">
              <a:solidFill>
                <a:schemeClr val="bg1"/>
              </a:solidFill>
              <a:latin typeface="微软雅黑" panose="020B0503020204020204" pitchFamily="34" charset="-122"/>
              <a:ea typeface="微软雅黑" panose="020B0503020204020204" pitchFamily="34" charset="-122"/>
              <a:sym typeface="+mn-ea"/>
            </a:endParaRPr>
          </a:p>
        </p:txBody>
      </p:sp>
      <p:pic>
        <p:nvPicPr>
          <p:cNvPr id="7" name="图片 6" descr="图片2"/>
          <p:cNvPicPr>
            <a:picLocks noChangeAspect="1"/>
          </p:cNvPicPr>
          <p:nvPr/>
        </p:nvPicPr>
        <p:blipFill>
          <a:blip r:embed="rId3"/>
          <a:stretch>
            <a:fillRect/>
          </a:stretch>
        </p:blipFill>
        <p:spPr>
          <a:xfrm>
            <a:off x="305753" y="87630"/>
            <a:ext cx="591503" cy="591503"/>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advTm="2000"/>
    </mc:Choice>
    <mc:Fallback>
      <p:transition advTm="2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标题 25"/>
          <p:cNvSpPr>
            <a:spLocks noGrp="1"/>
          </p:cNvSpPr>
          <p:nvPr>
            <p:ph type="title"/>
          </p:nvPr>
        </p:nvSpPr>
        <p:spPr>
          <a:xfrm>
            <a:off x="552988" y="178232"/>
            <a:ext cx="7733788" cy="455204"/>
          </a:xfrm>
        </p:spPr>
        <p:txBody>
          <a:bodyPr>
            <a:normAutofit fontScale="90000"/>
          </a:bodyPr>
          <a:lstStyle/>
          <a:p>
            <a:pPr algn="l"/>
            <a:r>
              <a:rPr lang="en-US" altLang="zh-CN" dirty="0" smtClean="0"/>
              <a:t>1.</a:t>
            </a:r>
            <a:r>
              <a:rPr lang="zh-CN" altLang="en-US" dirty="0" smtClean="0"/>
              <a:t>科研机构、高等学校转化职务科技成果递延纳税</a:t>
            </a:r>
            <a:endParaRPr lang="zh-CN" altLang="en-US" dirty="0"/>
          </a:p>
        </p:txBody>
      </p:sp>
      <p:sp>
        <p:nvSpPr>
          <p:cNvPr id="9219" name="内容占位符 2"/>
          <p:cNvSpPr>
            <a:spLocks noGrp="1"/>
          </p:cNvSpPr>
          <p:nvPr>
            <p:ph sz="half" idx="2"/>
          </p:nvPr>
        </p:nvSpPr>
        <p:spPr/>
        <p:txBody>
          <a:bodyPr/>
          <a:lstStyle/>
          <a:p>
            <a:pPr>
              <a:buFont typeface="Arial" panose="020B0604020202020204" pitchFamily="34" charset="0"/>
              <a:buChar char="•"/>
              <a:defRPr/>
            </a:pPr>
            <a:endParaRPr lang="zh-CN" altLang="zh-CN" sz="2200" dirty="0"/>
          </a:p>
          <a:p>
            <a:pPr>
              <a:buFont typeface="Arial" panose="020B0604020202020204" pitchFamily="34" charset="0"/>
              <a:buChar char="•"/>
              <a:defRPr/>
            </a:pPr>
            <a:endParaRPr lang="zh-CN" altLang="zh-CN" sz="2200" b="1" dirty="0">
              <a:latin typeface="微软雅黑" panose="020B0503020204020204" pitchFamily="34" charset="-122"/>
              <a:ea typeface="微软雅黑" panose="020B0503020204020204" pitchFamily="34" charset="-122"/>
            </a:endParaRPr>
          </a:p>
          <a:p>
            <a:pPr>
              <a:buFont typeface="Arial" panose="020B0604020202020204" pitchFamily="34" charset="0"/>
              <a:buChar char="•"/>
              <a:defRPr/>
            </a:pPr>
            <a:endParaRPr lang="zh-CN" altLang="en-US" sz="2200" dirty="0" smtClean="0"/>
          </a:p>
        </p:txBody>
      </p:sp>
      <p:sp>
        <p:nvSpPr>
          <p:cNvPr id="25" name="内容占位符 2"/>
          <p:cNvSpPr txBox="1">
            <a:spLocks noChangeArrowheads="1"/>
          </p:cNvSpPr>
          <p:nvPr/>
        </p:nvSpPr>
        <p:spPr>
          <a:xfrm>
            <a:off x="251460" y="2067560"/>
            <a:ext cx="8554085" cy="1816735"/>
          </a:xfrm>
          <a:prstGeom prst="rect">
            <a:avLst/>
          </a:prstGeom>
        </p:spPr>
        <p:txBody>
          <a:bodyPr vert="horz" lIns="91440" tIns="45720" rIns="91440" bIns="45720" rtlCol="0">
            <a:normAutofit fontScale="62500" lnSpcReduction="20000"/>
          </a:bodyPr>
          <a:lstStyle/>
          <a:p>
            <a:pPr marL="342900" marR="0" lvl="0" indent="-342900" algn="l" defTabSz="914400" rtl="0" eaLnBrk="1" fontAlgn="auto" latinLnBrk="0" hangingPunct="1">
              <a:lnSpc>
                <a:spcPct val="150000"/>
              </a:lnSpc>
              <a:spcBef>
                <a:spcPts val="800"/>
              </a:spcBef>
              <a:spcAft>
                <a:spcPts val="0"/>
              </a:spcAft>
              <a:buClr>
                <a:srgbClr val="FF0000"/>
              </a:buClr>
              <a:buSzTx/>
              <a:buFont typeface="Wingdings" panose="05000000000000000000" pitchFamily="2" charset="2"/>
              <a:buChar char="Ø"/>
              <a:defRPr/>
            </a:pPr>
            <a:r>
              <a:rPr kumimoji="0" lang="zh-CN" altLang="en-US" sz="3200" b="1" i="0" u="none" strike="noStrike" kern="1200" cap="none" spc="0" normalizeH="0" baseline="0" noProof="0" dirty="0" smtClean="0">
                <a:ln>
                  <a:noFill/>
                </a:ln>
                <a:effectLst/>
                <a:uLnTx/>
                <a:uFillTx/>
                <a:latin typeface="仿宋_GB2312" panose="02010609030101010101" pitchFamily="49" charset="-122"/>
                <a:ea typeface="仿宋_GB2312" panose="02010609030101010101" pitchFamily="49" charset="-122"/>
                <a:cs typeface="+mn-cs"/>
              </a:rPr>
              <a:t>自1999年7月1日起，科研</a:t>
            </a:r>
            <a:r>
              <a:rPr kumimoji="0" lang="zh-CN" altLang="en-US" sz="3200" b="1" i="0" u="none" strike="noStrike" kern="1200" cap="none" spc="0" normalizeH="0" baseline="0" noProof="0" dirty="0" smtClean="0">
                <a:ln>
                  <a:noFill/>
                </a:ln>
                <a:solidFill>
                  <a:schemeClr val="tx1"/>
                </a:solidFill>
                <a:effectLst/>
                <a:uLnTx/>
                <a:uFillTx/>
                <a:latin typeface="仿宋_GB2312" panose="02010609030101010101" pitchFamily="49" charset="-122"/>
                <a:ea typeface="仿宋_GB2312" panose="02010609030101010101" pitchFamily="49" charset="-122"/>
                <a:cs typeface="+mn-cs"/>
              </a:rPr>
              <a:t>机构、高等学校转化职务科技成果以股份或出资比例等股权形式给予个人奖励，获奖人在</a:t>
            </a:r>
            <a:r>
              <a:rPr kumimoji="0" lang="zh-CN" altLang="en-US" sz="3200" b="1" i="0" u="none" strike="noStrike" kern="1200" cap="none" spc="0" normalizeH="0" baseline="0" noProof="0" dirty="0" smtClean="0">
                <a:ln>
                  <a:noFill/>
                </a:ln>
                <a:solidFill>
                  <a:srgbClr val="0000FF"/>
                </a:solidFill>
                <a:effectLst/>
                <a:uLnTx/>
                <a:uFillTx/>
                <a:latin typeface="仿宋_GB2312" panose="02010609030101010101" pitchFamily="49" charset="-122"/>
                <a:ea typeface="仿宋_GB2312" panose="02010609030101010101" pitchFamily="49" charset="-122"/>
                <a:cs typeface="+mn-cs"/>
              </a:rPr>
              <a:t>取得股份、出资比例时，暂不缴纳个人所得税</a:t>
            </a:r>
            <a:r>
              <a:rPr kumimoji="0" lang="zh-CN" altLang="en-US" sz="3200" b="1" i="0" u="none" strike="noStrike" kern="1200" cap="none" spc="0" normalizeH="0" baseline="0" noProof="0" dirty="0" smtClean="0">
                <a:ln>
                  <a:noFill/>
                </a:ln>
                <a:solidFill>
                  <a:schemeClr val="tx1"/>
                </a:solidFill>
                <a:effectLst/>
                <a:uLnTx/>
                <a:uFillTx/>
                <a:latin typeface="仿宋_GB2312" panose="02010609030101010101" pitchFamily="49" charset="-122"/>
                <a:ea typeface="仿宋_GB2312" panose="02010609030101010101" pitchFamily="49" charset="-122"/>
                <a:cs typeface="+mn-cs"/>
              </a:rPr>
              <a:t>；取得按股份、出资比例</a:t>
            </a:r>
            <a:r>
              <a:rPr kumimoji="0" lang="zh-CN" altLang="en-US" sz="3200" b="1" i="0" u="none" strike="noStrike" kern="1200" cap="none" spc="0" normalizeH="0" baseline="0" noProof="0" dirty="0" smtClean="0">
                <a:ln>
                  <a:noFill/>
                </a:ln>
                <a:solidFill>
                  <a:srgbClr val="C00000"/>
                </a:solidFill>
                <a:effectLst/>
                <a:uLnTx/>
                <a:uFillTx/>
                <a:latin typeface="仿宋_GB2312" panose="02010609030101010101" pitchFamily="49" charset="-122"/>
                <a:ea typeface="仿宋_GB2312" panose="02010609030101010101" pitchFamily="49" charset="-122"/>
                <a:cs typeface="+mn-cs"/>
              </a:rPr>
              <a:t>分红或转让股权、出资比例所得时，应依法缴纳个人所得税</a:t>
            </a:r>
            <a:r>
              <a:rPr kumimoji="0" lang="zh-CN" altLang="en-US" sz="3200" b="1" i="0" u="none" strike="noStrike" kern="1200" cap="none" spc="0" normalizeH="0" baseline="0" noProof="0" dirty="0" smtClean="0">
                <a:ln>
                  <a:noFill/>
                </a:ln>
                <a:solidFill>
                  <a:schemeClr val="tx1"/>
                </a:solidFill>
                <a:effectLst/>
                <a:uLnTx/>
                <a:uFillTx/>
                <a:latin typeface="仿宋_GB2312" panose="02010609030101010101" pitchFamily="49" charset="-122"/>
                <a:ea typeface="仿宋_GB2312" panose="02010609030101010101" pitchFamily="49" charset="-122"/>
                <a:cs typeface="+mn-cs"/>
              </a:rPr>
              <a:t>。</a:t>
            </a:r>
            <a:endParaRPr kumimoji="0" lang="zh-CN" altLang="en-US" sz="3200" b="1" i="0" u="none" strike="noStrike" kern="1200" cap="none" spc="0" normalizeH="0" baseline="0" noProof="0" dirty="0" smtClean="0">
              <a:ln>
                <a:noFill/>
              </a:ln>
              <a:solidFill>
                <a:schemeClr val="tx1"/>
              </a:solidFill>
              <a:effectLst/>
              <a:uLnTx/>
              <a:uFillTx/>
              <a:latin typeface="宋体" panose="02010600030101010101" pitchFamily="2" charset="-122"/>
              <a:ea typeface="黑体" panose="02010609060101010101" pitchFamily="2" charset="-122"/>
              <a:cs typeface="+mn-cs"/>
            </a:endParaRPr>
          </a:p>
        </p:txBody>
      </p:sp>
      <p:sp>
        <p:nvSpPr>
          <p:cNvPr id="27" name="圆角矩形 26"/>
          <p:cNvSpPr/>
          <p:nvPr/>
        </p:nvSpPr>
        <p:spPr>
          <a:xfrm>
            <a:off x="323215" y="914400"/>
            <a:ext cx="8483600" cy="1153160"/>
          </a:xfrm>
          <a:prstGeom prst="roundRect">
            <a:avLst/>
          </a:prstGeom>
        </p:spPr>
        <p:style>
          <a:lnRef idx="1">
            <a:schemeClr val="accent1"/>
          </a:lnRef>
          <a:fillRef idx="3">
            <a:schemeClr val="accent1"/>
          </a:fillRef>
          <a:effectRef idx="2">
            <a:schemeClr val="accent1"/>
          </a:effectRef>
          <a:fontRef idx="minor">
            <a:schemeClr val="lt1"/>
          </a:fontRef>
        </p:style>
        <p:txBody>
          <a:bodyPr lIns="68580" tIns="34290" rIns="68580" bIns="34290" anchor="ctr">
            <a:scene3d>
              <a:camera prst="orthographicFront"/>
              <a:lightRig rig="soft" dir="t">
                <a:rot lat="0" lon="0" rev="10800000"/>
              </a:lightRig>
            </a:scene3d>
            <a:sp3d>
              <a:bevelT w="27940" h="12700"/>
              <a:contourClr>
                <a:srgbClr val="DDDDDD"/>
              </a:contourClr>
            </a:sp3d>
          </a:bodyPr>
          <a:lstStyle/>
          <a:p>
            <a:pPr>
              <a:lnSpc>
                <a:spcPts val="2625"/>
              </a:lnSpc>
              <a:buClr>
                <a:srgbClr val="FF0000"/>
              </a:buClr>
              <a:defRPr/>
            </a:pPr>
            <a:r>
              <a:rPr lang="zh-CN" altLang="en-US" sz="1200" b="1" spc="150" dirty="0">
                <a:ln w="11430"/>
                <a:solidFill>
                  <a:srgbClr val="F8F8F8"/>
                </a:solidFill>
                <a:effectLst>
                  <a:outerShdw blurRad="25400" algn="tl" rotWithShape="0">
                    <a:srgbClr val="000000">
                      <a:alpha val="43000"/>
                    </a:srgbClr>
                  </a:outerShdw>
                </a:effectLst>
                <a:latin typeface="微软雅黑" panose="020B0503020204020204" pitchFamily="34" charset="-122"/>
                <a:ea typeface="微软雅黑" panose="020B0503020204020204" pitchFamily="34" charset="-122"/>
              </a:rPr>
              <a:t>《财政部 国家税务总局关于促进科技成果转化有关税收政策的通知》（财税字〔1999〕45号）</a:t>
            </a:r>
            <a:endParaRPr lang="en-US" altLang="zh-CN" sz="1200" b="1" spc="150" dirty="0">
              <a:ln w="11430"/>
              <a:solidFill>
                <a:srgbClr val="F8F8F8"/>
              </a:solidFill>
              <a:effectLst>
                <a:outerShdw blurRad="25400" algn="tl" rotWithShape="0">
                  <a:srgbClr val="000000">
                    <a:alpha val="43000"/>
                  </a:srgbClr>
                </a:outerShdw>
              </a:effectLst>
              <a:latin typeface="微软雅黑" panose="020B0503020204020204" pitchFamily="34" charset="-122"/>
              <a:ea typeface="微软雅黑" panose="020B0503020204020204" pitchFamily="34" charset="-122"/>
            </a:endParaRPr>
          </a:p>
          <a:p>
            <a:pPr>
              <a:lnSpc>
                <a:spcPts val="2625"/>
              </a:lnSpc>
              <a:buClr>
                <a:srgbClr val="FF0000"/>
              </a:buClr>
              <a:defRPr/>
            </a:pPr>
            <a:r>
              <a:rPr lang="en-US" altLang="zh-CN" sz="1200" b="1" spc="150" dirty="0">
                <a:ln w="11430"/>
                <a:solidFill>
                  <a:srgbClr val="F8F8F8"/>
                </a:solidFill>
                <a:effectLst>
                  <a:outerShdw blurRad="25400" algn="tl" rotWithShape="0">
                    <a:srgbClr val="000000">
                      <a:alpha val="43000"/>
                    </a:srgbClr>
                  </a:outerShdw>
                </a:effectLst>
                <a:latin typeface="微软雅黑" panose="020B0503020204020204" pitchFamily="34" charset="-122"/>
                <a:ea typeface="微软雅黑" panose="020B0503020204020204" pitchFamily="34" charset="-122"/>
              </a:rPr>
              <a:t>《</a:t>
            </a:r>
            <a:r>
              <a:rPr lang="zh-CN" altLang="en-US" sz="1200" b="1" spc="150" dirty="0">
                <a:ln w="11430"/>
                <a:solidFill>
                  <a:srgbClr val="F8F8F8"/>
                </a:solidFill>
                <a:effectLst>
                  <a:outerShdw blurRad="25400" algn="tl" rotWithShape="0">
                    <a:srgbClr val="000000">
                      <a:alpha val="43000"/>
                    </a:srgbClr>
                  </a:outerShdw>
                </a:effectLst>
                <a:latin typeface="微软雅黑" panose="020B0503020204020204" pitchFamily="34" charset="-122"/>
                <a:ea typeface="微软雅黑" panose="020B0503020204020204" pitchFamily="34" charset="-122"/>
              </a:rPr>
              <a:t>国家税务总局关于促进科技成果转化有关个人所得税问题的通知</a:t>
            </a:r>
            <a:r>
              <a:rPr lang="en-US" altLang="zh-CN" sz="1200" b="1" spc="150" dirty="0">
                <a:ln w="11430"/>
                <a:solidFill>
                  <a:srgbClr val="F8F8F8"/>
                </a:solidFill>
                <a:effectLst>
                  <a:outerShdw blurRad="25400" algn="tl" rotWithShape="0">
                    <a:srgbClr val="000000">
                      <a:alpha val="43000"/>
                    </a:srgbClr>
                  </a:outerShdw>
                </a:effectLst>
                <a:latin typeface="微软雅黑" panose="020B0503020204020204" pitchFamily="34" charset="-122"/>
                <a:ea typeface="微软雅黑" panose="020B0503020204020204" pitchFamily="34" charset="-122"/>
              </a:rPr>
              <a:t>》</a:t>
            </a:r>
            <a:r>
              <a:rPr lang="zh-CN" altLang="en-US" sz="1200" b="1" spc="150" dirty="0">
                <a:ln w="11430"/>
                <a:solidFill>
                  <a:srgbClr val="F8F8F8"/>
                </a:solidFill>
                <a:effectLst>
                  <a:outerShdw blurRad="25400" algn="tl" rotWithShape="0">
                    <a:srgbClr val="000000">
                      <a:alpha val="43000"/>
                    </a:srgbClr>
                  </a:outerShdw>
                </a:effectLst>
                <a:latin typeface="微软雅黑" panose="020B0503020204020204" pitchFamily="34" charset="-122"/>
                <a:ea typeface="微软雅黑" panose="020B0503020204020204" pitchFamily="34" charset="-122"/>
              </a:rPr>
              <a:t>（国税发</a:t>
            </a:r>
            <a:r>
              <a:rPr lang="en-US" altLang="zh-CN" sz="1200" b="1" spc="150" dirty="0">
                <a:ln w="11430"/>
                <a:solidFill>
                  <a:srgbClr val="F8F8F8"/>
                </a:solidFill>
                <a:effectLst>
                  <a:outerShdw blurRad="25400" algn="tl" rotWithShape="0">
                    <a:srgbClr val="000000">
                      <a:alpha val="43000"/>
                    </a:srgbClr>
                  </a:outerShdw>
                </a:effectLst>
                <a:latin typeface="微软雅黑" panose="020B0503020204020204" pitchFamily="34" charset="-122"/>
                <a:ea typeface="微软雅黑" panose="020B0503020204020204" pitchFamily="34" charset="-122"/>
              </a:rPr>
              <a:t>〔</a:t>
            </a:r>
            <a:r>
              <a:rPr lang="en-US" altLang="en-US" sz="1200" b="1" spc="150" dirty="0">
                <a:ln w="11430"/>
                <a:solidFill>
                  <a:srgbClr val="F8F8F8"/>
                </a:solidFill>
                <a:effectLst>
                  <a:outerShdw blurRad="25400" algn="tl" rotWithShape="0">
                    <a:srgbClr val="000000">
                      <a:alpha val="43000"/>
                    </a:srgbClr>
                  </a:outerShdw>
                </a:effectLst>
                <a:latin typeface="微软雅黑" panose="020B0503020204020204" pitchFamily="34" charset="-122"/>
                <a:ea typeface="微软雅黑" panose="020B0503020204020204" pitchFamily="34" charset="-122"/>
              </a:rPr>
              <a:t>1999</a:t>
            </a:r>
            <a:r>
              <a:rPr lang="en-US" altLang="zh-CN" sz="1200" b="1" spc="150" dirty="0">
                <a:ln w="11430"/>
                <a:solidFill>
                  <a:srgbClr val="F8F8F8"/>
                </a:solidFill>
                <a:effectLst>
                  <a:outerShdw blurRad="25400" algn="tl" rotWithShape="0">
                    <a:srgbClr val="000000">
                      <a:alpha val="43000"/>
                    </a:srgbClr>
                  </a:outerShdw>
                </a:effectLst>
                <a:latin typeface="微软雅黑" panose="020B0503020204020204" pitchFamily="34" charset="-122"/>
                <a:ea typeface="微软雅黑" panose="020B0503020204020204" pitchFamily="34" charset="-122"/>
              </a:rPr>
              <a:t>〕</a:t>
            </a:r>
            <a:r>
              <a:rPr lang="en-US" altLang="en-US" sz="1200" b="1" spc="150" dirty="0">
                <a:ln w="11430"/>
                <a:solidFill>
                  <a:srgbClr val="F8F8F8"/>
                </a:solidFill>
                <a:effectLst>
                  <a:outerShdw blurRad="25400" algn="tl" rotWithShape="0">
                    <a:srgbClr val="000000">
                      <a:alpha val="43000"/>
                    </a:srgbClr>
                  </a:outerShdw>
                </a:effectLst>
                <a:latin typeface="微软雅黑" panose="020B0503020204020204" pitchFamily="34" charset="-122"/>
                <a:ea typeface="微软雅黑" panose="020B0503020204020204" pitchFamily="34" charset="-122"/>
              </a:rPr>
              <a:t>125</a:t>
            </a:r>
            <a:r>
              <a:rPr lang="zh-CN" altLang="en-US" sz="1200" b="1" spc="150" dirty="0">
                <a:ln w="11430"/>
                <a:solidFill>
                  <a:srgbClr val="F8F8F8"/>
                </a:solidFill>
                <a:effectLst>
                  <a:outerShdw blurRad="25400" algn="tl" rotWithShape="0">
                    <a:srgbClr val="000000">
                      <a:alpha val="43000"/>
                    </a:srgbClr>
                  </a:outerShdw>
                </a:effectLst>
                <a:latin typeface="微软雅黑" panose="020B0503020204020204" pitchFamily="34" charset="-122"/>
                <a:ea typeface="微软雅黑" panose="020B0503020204020204" pitchFamily="34" charset="-122"/>
              </a:rPr>
              <a:t>号</a:t>
            </a:r>
            <a:r>
              <a:rPr lang="zh-CN" altLang="en-US" sz="1200" b="1" spc="150" dirty="0" smtClean="0">
                <a:ln w="11430"/>
                <a:solidFill>
                  <a:srgbClr val="F8F8F8"/>
                </a:solidFill>
                <a:effectLst>
                  <a:outerShdw blurRad="25400" algn="tl" rotWithShape="0">
                    <a:srgbClr val="000000">
                      <a:alpha val="43000"/>
                    </a:srgbClr>
                  </a:outerShdw>
                </a:effectLst>
                <a:latin typeface="微软雅黑" panose="020B0503020204020204" pitchFamily="34" charset="-122"/>
                <a:ea typeface="微软雅黑" panose="020B0503020204020204" pitchFamily="34" charset="-122"/>
              </a:rPr>
              <a:t>）</a:t>
            </a:r>
            <a:endParaRPr lang="en-US" altLang="zh-CN" sz="1200" b="1" spc="150" dirty="0" smtClean="0">
              <a:ln w="11430"/>
              <a:solidFill>
                <a:srgbClr val="F8F8F8"/>
              </a:solidFill>
              <a:effectLst>
                <a:outerShdw blurRad="25400" algn="tl" rotWithShape="0">
                  <a:srgbClr val="000000">
                    <a:alpha val="43000"/>
                  </a:srgbClr>
                </a:outerShdw>
              </a:effectLst>
              <a:latin typeface="微软雅黑" panose="020B0503020204020204" pitchFamily="34" charset="-122"/>
              <a:ea typeface="微软雅黑" panose="020B0503020204020204" pitchFamily="34" charset="-122"/>
            </a:endParaRPr>
          </a:p>
          <a:p>
            <a:pPr>
              <a:lnSpc>
                <a:spcPts val="2625"/>
              </a:lnSpc>
              <a:buClr>
                <a:srgbClr val="FF0000"/>
              </a:buClr>
              <a:defRPr/>
            </a:pPr>
            <a:r>
              <a:rPr lang="en-US" altLang="zh-CN" sz="1200" b="1" spc="150" dirty="0" smtClean="0">
                <a:ln w="11430"/>
                <a:solidFill>
                  <a:srgbClr val="F8F8F8"/>
                </a:solidFill>
                <a:effectLst>
                  <a:outerShdw blurRad="25400" algn="tl" rotWithShape="0">
                    <a:srgbClr val="000000">
                      <a:alpha val="43000"/>
                    </a:srgbClr>
                  </a:outerShdw>
                </a:effectLst>
                <a:latin typeface="微软雅黑" panose="020B0503020204020204" pitchFamily="34" charset="-122"/>
                <a:ea typeface="微软雅黑" panose="020B0503020204020204" pitchFamily="34" charset="-122"/>
              </a:rPr>
              <a:t>《</a:t>
            </a:r>
            <a:r>
              <a:rPr lang="zh-CN" altLang="en-US" sz="1200" b="1" spc="150" dirty="0" smtClean="0">
                <a:ln w="11430"/>
                <a:solidFill>
                  <a:srgbClr val="F8F8F8"/>
                </a:solidFill>
                <a:effectLst>
                  <a:outerShdw blurRad="25400" algn="tl" rotWithShape="0">
                    <a:srgbClr val="000000">
                      <a:alpha val="43000"/>
                    </a:srgbClr>
                  </a:outerShdw>
                </a:effectLst>
                <a:latin typeface="微软雅黑" panose="020B0503020204020204" pitchFamily="34" charset="-122"/>
                <a:ea typeface="微软雅黑" panose="020B0503020204020204" pitchFamily="34" charset="-122"/>
              </a:rPr>
              <a:t>国家税务总局关于</a:t>
            </a:r>
            <a:r>
              <a:rPr lang="en-US" altLang="zh-CN" sz="1200" b="1" spc="150" dirty="0" smtClean="0">
                <a:ln w="11430"/>
                <a:solidFill>
                  <a:srgbClr val="F8F8F8"/>
                </a:solidFill>
                <a:effectLst>
                  <a:outerShdw blurRad="25400" algn="tl" rotWithShape="0">
                    <a:srgbClr val="000000">
                      <a:alpha val="43000"/>
                    </a:srgbClr>
                  </a:outerShdw>
                </a:effectLst>
                <a:latin typeface="微软雅黑" panose="020B0503020204020204" pitchFamily="34" charset="-122"/>
                <a:ea typeface="微软雅黑" panose="020B0503020204020204" pitchFamily="34" charset="-122"/>
              </a:rPr>
              <a:t>3</a:t>
            </a:r>
            <a:r>
              <a:rPr lang="zh-CN" altLang="en-US" sz="1200" b="1" spc="150" dirty="0" smtClean="0">
                <a:ln w="11430"/>
                <a:solidFill>
                  <a:srgbClr val="F8F8F8"/>
                </a:solidFill>
                <a:effectLst>
                  <a:outerShdw blurRad="25400" algn="tl" rotWithShape="0">
                    <a:srgbClr val="000000">
                      <a:alpha val="43000"/>
                    </a:srgbClr>
                  </a:outerShdw>
                </a:effectLst>
                <a:latin typeface="微软雅黑" panose="020B0503020204020204" pitchFamily="34" charset="-122"/>
                <a:ea typeface="微软雅黑" panose="020B0503020204020204" pitchFamily="34" charset="-122"/>
              </a:rPr>
              <a:t>项个人所得税事项取消审批实施后续管理的公告</a:t>
            </a:r>
            <a:r>
              <a:rPr lang="en-US" altLang="zh-CN" sz="1200" b="1" spc="150" dirty="0" smtClean="0">
                <a:ln w="11430"/>
                <a:solidFill>
                  <a:srgbClr val="F8F8F8"/>
                </a:solidFill>
                <a:effectLst>
                  <a:outerShdw blurRad="25400" algn="tl" rotWithShape="0">
                    <a:srgbClr val="000000">
                      <a:alpha val="43000"/>
                    </a:srgbClr>
                  </a:outerShdw>
                </a:effectLst>
                <a:latin typeface="微软雅黑" panose="020B0503020204020204" pitchFamily="34" charset="-122"/>
                <a:ea typeface="微软雅黑" panose="020B0503020204020204" pitchFamily="34" charset="-122"/>
              </a:rPr>
              <a:t>》</a:t>
            </a:r>
            <a:r>
              <a:rPr lang="zh-CN" altLang="en-US" sz="1200" b="1" spc="150" dirty="0" smtClean="0">
                <a:ln w="11430"/>
                <a:solidFill>
                  <a:srgbClr val="F8F8F8"/>
                </a:solidFill>
                <a:effectLst>
                  <a:outerShdw blurRad="25400" algn="tl" rotWithShape="0">
                    <a:srgbClr val="000000">
                      <a:alpha val="43000"/>
                    </a:srgbClr>
                  </a:outerShdw>
                </a:effectLst>
                <a:latin typeface="微软雅黑" panose="020B0503020204020204" pitchFamily="34" charset="-122"/>
                <a:ea typeface="微软雅黑" panose="020B0503020204020204" pitchFamily="34" charset="-122"/>
              </a:rPr>
              <a:t>（国家税务总局公告</a:t>
            </a:r>
            <a:r>
              <a:rPr lang="en-US" altLang="zh-CN" sz="1200" b="1" spc="150" dirty="0" smtClean="0">
                <a:ln w="11430"/>
                <a:solidFill>
                  <a:srgbClr val="F8F8F8"/>
                </a:solidFill>
                <a:effectLst>
                  <a:outerShdw blurRad="25400" algn="tl" rotWithShape="0">
                    <a:srgbClr val="000000">
                      <a:alpha val="43000"/>
                    </a:srgbClr>
                  </a:outerShdw>
                </a:effectLst>
                <a:latin typeface="微软雅黑" panose="020B0503020204020204" pitchFamily="34" charset="-122"/>
                <a:ea typeface="微软雅黑" panose="020B0503020204020204" pitchFamily="34" charset="-122"/>
              </a:rPr>
              <a:t>2016</a:t>
            </a:r>
            <a:r>
              <a:rPr lang="zh-CN" altLang="en-US" sz="1200" b="1" spc="150" dirty="0" smtClean="0">
                <a:ln w="11430"/>
                <a:solidFill>
                  <a:srgbClr val="F8F8F8"/>
                </a:solidFill>
                <a:effectLst>
                  <a:outerShdw blurRad="25400" algn="tl" rotWithShape="0">
                    <a:srgbClr val="000000">
                      <a:alpha val="43000"/>
                    </a:srgbClr>
                  </a:outerShdw>
                </a:effectLst>
                <a:latin typeface="微软雅黑" panose="020B0503020204020204" pitchFamily="34" charset="-122"/>
                <a:ea typeface="微软雅黑" panose="020B0503020204020204" pitchFamily="34" charset="-122"/>
              </a:rPr>
              <a:t>年第</a:t>
            </a:r>
            <a:r>
              <a:rPr lang="en-US" altLang="zh-CN" sz="1200" b="1" spc="150" dirty="0" smtClean="0">
                <a:ln w="11430"/>
                <a:solidFill>
                  <a:srgbClr val="F8F8F8"/>
                </a:solidFill>
                <a:effectLst>
                  <a:outerShdw blurRad="25400" algn="tl" rotWithShape="0">
                    <a:srgbClr val="000000">
                      <a:alpha val="43000"/>
                    </a:srgbClr>
                  </a:outerShdw>
                </a:effectLst>
                <a:latin typeface="微软雅黑" panose="020B0503020204020204" pitchFamily="34" charset="-122"/>
                <a:ea typeface="微软雅黑" panose="020B0503020204020204" pitchFamily="34" charset="-122"/>
              </a:rPr>
              <a:t>5</a:t>
            </a:r>
            <a:r>
              <a:rPr lang="zh-CN" altLang="en-US" sz="1200" b="1" spc="150" dirty="0" smtClean="0">
                <a:ln w="11430"/>
                <a:solidFill>
                  <a:srgbClr val="F8F8F8"/>
                </a:solidFill>
                <a:effectLst>
                  <a:outerShdw blurRad="25400" algn="tl" rotWithShape="0">
                    <a:srgbClr val="000000">
                      <a:alpha val="43000"/>
                    </a:srgbClr>
                  </a:outerShdw>
                </a:effectLst>
                <a:latin typeface="微软雅黑" panose="020B0503020204020204" pitchFamily="34" charset="-122"/>
                <a:ea typeface="微软雅黑" panose="020B0503020204020204" pitchFamily="34" charset="-122"/>
              </a:rPr>
              <a:t>号）</a:t>
            </a:r>
            <a:endParaRPr lang="zh-CN" altLang="en-US" sz="1200" b="1" spc="150" dirty="0">
              <a:ln w="11430"/>
              <a:solidFill>
                <a:srgbClr val="F8F8F8"/>
              </a:solidFill>
              <a:effectLst>
                <a:outerShdw blurRad="25400" algn="tl" rotWithShape="0">
                  <a:srgbClr val="000000">
                    <a:alpha val="43000"/>
                  </a:srgbClr>
                </a:outerShdw>
              </a:effectLst>
              <a:latin typeface="微软雅黑" panose="020B0503020204020204" pitchFamily="34" charset="-122"/>
              <a:ea typeface="微软雅黑" panose="020B0503020204020204" pitchFamily="34" charset="-122"/>
            </a:endParaRPr>
          </a:p>
        </p:txBody>
      </p:sp>
      <p:pic>
        <p:nvPicPr>
          <p:cNvPr id="10" name="图片 9" descr="9171865865049174021"/>
          <p:cNvPicPr>
            <a:picLocks noChangeAspect="1"/>
          </p:cNvPicPr>
          <p:nvPr/>
        </p:nvPicPr>
        <p:blipFill>
          <a:blip r:embed="rId1">
            <a:clrChange>
              <a:clrFrom>
                <a:srgbClr val="FFFFFF">
                  <a:alpha val="100000"/>
                </a:srgbClr>
              </a:clrFrom>
              <a:clrTo>
                <a:srgbClr val="FFFFFF">
                  <a:alpha val="100000"/>
                  <a:alpha val="0"/>
                </a:srgbClr>
              </a:clrTo>
            </a:clrChange>
          </a:blip>
          <a:stretch>
            <a:fillRect/>
          </a:stretch>
        </p:blipFill>
        <p:spPr>
          <a:xfrm>
            <a:off x="7308215" y="123190"/>
            <a:ext cx="1691005" cy="431165"/>
          </a:xfrm>
          <a:prstGeom prst="rect">
            <a:avLst/>
          </a:prstGeom>
        </p:spPr>
      </p:pic>
    </p:spTree>
  </p:cSld>
  <p:clrMapOvr>
    <a:masterClrMapping/>
  </p:clrMapOvr>
  <p:transition spd="slow" advTm="0">
    <p:cove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标题 25"/>
          <p:cNvSpPr>
            <a:spLocks noGrp="1"/>
          </p:cNvSpPr>
          <p:nvPr>
            <p:ph type="title"/>
          </p:nvPr>
        </p:nvSpPr>
        <p:spPr>
          <a:xfrm>
            <a:off x="552988" y="178232"/>
            <a:ext cx="7948102" cy="455204"/>
          </a:xfrm>
        </p:spPr>
        <p:txBody>
          <a:bodyPr>
            <a:normAutofit fontScale="90000"/>
          </a:bodyPr>
          <a:lstStyle/>
          <a:p>
            <a:pPr algn="l"/>
            <a:r>
              <a:rPr lang="en-US" altLang="zh-CN" dirty="0" smtClean="0"/>
              <a:t>1.</a:t>
            </a:r>
            <a:r>
              <a:rPr lang="zh-CN" altLang="en-US" dirty="0" smtClean="0"/>
              <a:t>科研机构、高等学校转化职务科技成果递延纳税</a:t>
            </a:r>
            <a:endParaRPr lang="zh-CN" altLang="en-US" dirty="0"/>
          </a:p>
        </p:txBody>
      </p:sp>
      <p:sp>
        <p:nvSpPr>
          <p:cNvPr id="9219" name="内容占位符 2"/>
          <p:cNvSpPr>
            <a:spLocks noGrp="1"/>
          </p:cNvSpPr>
          <p:nvPr>
            <p:ph sz="half" idx="2"/>
          </p:nvPr>
        </p:nvSpPr>
        <p:spPr/>
        <p:txBody>
          <a:bodyPr/>
          <a:lstStyle/>
          <a:p>
            <a:pPr>
              <a:buFont typeface="Arial" panose="020B0604020202020204" pitchFamily="34" charset="0"/>
              <a:buChar char="•"/>
              <a:defRPr/>
            </a:pPr>
            <a:endParaRPr lang="zh-CN" altLang="zh-CN" sz="2200" dirty="0"/>
          </a:p>
          <a:p>
            <a:pPr>
              <a:buFont typeface="Arial" panose="020B0604020202020204" pitchFamily="34" charset="0"/>
              <a:buChar char="•"/>
              <a:defRPr/>
            </a:pPr>
            <a:endParaRPr lang="zh-CN" altLang="zh-CN" sz="2200" b="1" dirty="0">
              <a:latin typeface="微软雅黑" panose="020B0503020204020204" pitchFamily="34" charset="-122"/>
              <a:ea typeface="微软雅黑" panose="020B0503020204020204" pitchFamily="34" charset="-122"/>
            </a:endParaRPr>
          </a:p>
          <a:p>
            <a:pPr>
              <a:buFont typeface="Arial" panose="020B0604020202020204" pitchFamily="34" charset="0"/>
              <a:buChar char="•"/>
              <a:defRPr/>
            </a:pPr>
            <a:endParaRPr lang="zh-CN" altLang="en-US" sz="2200" dirty="0" smtClean="0"/>
          </a:p>
        </p:txBody>
      </p:sp>
      <p:sp>
        <p:nvSpPr>
          <p:cNvPr id="25" name="内容占位符 2"/>
          <p:cNvSpPr txBox="1">
            <a:spLocks noChangeArrowheads="1"/>
          </p:cNvSpPr>
          <p:nvPr/>
        </p:nvSpPr>
        <p:spPr>
          <a:xfrm>
            <a:off x="-28" y="3867794"/>
            <a:ext cx="7643866" cy="1142990"/>
          </a:xfrm>
          <a:prstGeom prst="rect">
            <a:avLst/>
          </a:prstGeom>
        </p:spPr>
        <p:txBody>
          <a:bodyPr vert="horz" lIns="91440" tIns="45720" rIns="91440" bIns="45720" rtlCol="0">
            <a:noAutofit/>
          </a:bodyPr>
          <a:lstStyle/>
          <a:p>
            <a:pPr marL="342900" lvl="0" indent="-342900">
              <a:spcBef>
                <a:spcPts val="800"/>
              </a:spcBef>
              <a:buClr>
                <a:srgbClr val="FF0000"/>
              </a:buClr>
              <a:buFont typeface="Wingdings" panose="05000000000000000000" pitchFamily="2" charset="2"/>
              <a:buChar char="Ø"/>
              <a:defRPr/>
            </a:pPr>
            <a:r>
              <a:rPr lang="zh-CN" altLang="en-US" sz="2000" b="1" dirty="0" smtClean="0">
                <a:latin typeface="微软雅黑" panose="020B0503020204020204" pitchFamily="34" charset="-122"/>
                <a:ea typeface="微软雅黑" panose="020B0503020204020204" pitchFamily="34" charset="-122"/>
              </a:rPr>
              <a:t>适用范围：</a:t>
            </a:r>
            <a:r>
              <a:rPr lang="zh-CN" altLang="en-US" sz="2000" b="1" dirty="0" smtClean="0">
                <a:latin typeface="仿宋" panose="02010609060101010101" pitchFamily="49" charset="-122"/>
                <a:ea typeface="仿宋" panose="02010609060101010101" pitchFamily="49" charset="-122"/>
              </a:rPr>
              <a:t>享受优惠政策的科技人员必须是</a:t>
            </a:r>
            <a:r>
              <a:rPr lang="zh-CN" altLang="en-US" sz="2000" b="1" dirty="0" smtClean="0">
                <a:solidFill>
                  <a:srgbClr val="0000FF"/>
                </a:solidFill>
                <a:latin typeface="仿宋" panose="02010609060101010101" pitchFamily="49" charset="-122"/>
                <a:ea typeface="仿宋" panose="02010609060101010101" pitchFamily="49" charset="-122"/>
              </a:rPr>
              <a:t>科研机构</a:t>
            </a:r>
            <a:r>
              <a:rPr lang="zh-CN" altLang="en-US" sz="2000" b="1" dirty="0" smtClean="0">
                <a:latin typeface="仿宋" panose="02010609060101010101" pitchFamily="49" charset="-122"/>
                <a:ea typeface="仿宋" panose="02010609060101010101" pitchFamily="49" charset="-122"/>
              </a:rPr>
              <a:t>和</a:t>
            </a:r>
            <a:r>
              <a:rPr lang="zh-CN" altLang="en-US" sz="2000" b="1" dirty="0" smtClean="0">
                <a:solidFill>
                  <a:srgbClr val="0000FF"/>
                </a:solidFill>
                <a:latin typeface="仿宋" panose="02010609060101010101" pitchFamily="49" charset="-122"/>
                <a:ea typeface="仿宋" panose="02010609060101010101" pitchFamily="49" charset="-122"/>
              </a:rPr>
              <a:t>高等学校</a:t>
            </a:r>
            <a:r>
              <a:rPr lang="zh-CN" altLang="en-US" sz="2000" b="1" dirty="0" smtClean="0">
                <a:latin typeface="仿宋" panose="02010609060101010101" pitchFamily="49" charset="-122"/>
                <a:ea typeface="仿宋" panose="02010609060101010101" pitchFamily="49" charset="-122"/>
              </a:rPr>
              <a:t>的</a:t>
            </a:r>
            <a:r>
              <a:rPr lang="zh-CN" altLang="en-US" sz="2000" b="1" dirty="0" smtClean="0">
                <a:solidFill>
                  <a:srgbClr val="0000FF"/>
                </a:solidFill>
                <a:latin typeface="仿宋" panose="02010609060101010101" pitchFamily="49" charset="-122"/>
                <a:ea typeface="仿宋" panose="02010609060101010101" pitchFamily="49" charset="-122"/>
              </a:rPr>
              <a:t>在编正式职工</a:t>
            </a:r>
            <a:r>
              <a:rPr lang="zh-CN" altLang="en-US" sz="2000" b="1" dirty="0" smtClean="0">
                <a:latin typeface="仿宋" panose="02010609060101010101" pitchFamily="49" charset="-122"/>
                <a:ea typeface="仿宋" panose="02010609060101010101" pitchFamily="49" charset="-122"/>
              </a:rPr>
              <a:t>。</a:t>
            </a:r>
            <a:endParaRPr lang="zh-CN" altLang="en-US" sz="2000" b="1" dirty="0" smtClean="0">
              <a:latin typeface="仿宋" panose="02010609060101010101" pitchFamily="49" charset="-122"/>
              <a:ea typeface="仿宋" panose="02010609060101010101" pitchFamily="49" charset="-122"/>
            </a:endParaRPr>
          </a:p>
        </p:txBody>
      </p:sp>
      <p:graphicFrame>
        <p:nvGraphicFramePr>
          <p:cNvPr id="6" name="图示 5"/>
          <p:cNvGraphicFramePr/>
          <p:nvPr/>
        </p:nvGraphicFramePr>
        <p:xfrm>
          <a:off x="971529" y="915658"/>
          <a:ext cx="5619768" cy="2786082"/>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pic>
        <p:nvPicPr>
          <p:cNvPr id="10" name="图片 9" descr="9171865865049174021"/>
          <p:cNvPicPr>
            <a:picLocks noChangeAspect="1"/>
          </p:cNvPicPr>
          <p:nvPr/>
        </p:nvPicPr>
        <p:blipFill>
          <a:blip r:embed="rId6">
            <a:clrChange>
              <a:clrFrom>
                <a:srgbClr val="FFFFFF">
                  <a:alpha val="100000"/>
                </a:srgbClr>
              </a:clrFrom>
              <a:clrTo>
                <a:srgbClr val="FFFFFF">
                  <a:alpha val="100000"/>
                  <a:alpha val="0"/>
                </a:srgbClr>
              </a:clrTo>
            </a:clrChange>
          </a:blip>
          <a:stretch>
            <a:fillRect/>
          </a:stretch>
        </p:blipFill>
        <p:spPr>
          <a:xfrm>
            <a:off x="7308215" y="123190"/>
            <a:ext cx="1691005" cy="431165"/>
          </a:xfrm>
          <a:prstGeom prst="rect">
            <a:avLst/>
          </a:prstGeom>
        </p:spPr>
      </p:pic>
    </p:spTree>
  </p:cSld>
  <p:clrMapOvr>
    <a:masterClrMapping/>
  </p:clrMapOvr>
  <p:transition spd="slow" advTm="0">
    <p:cov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标题 25"/>
          <p:cNvSpPr>
            <a:spLocks noGrp="1"/>
          </p:cNvSpPr>
          <p:nvPr>
            <p:ph type="title"/>
          </p:nvPr>
        </p:nvSpPr>
        <p:spPr>
          <a:xfrm>
            <a:off x="552988" y="178232"/>
            <a:ext cx="8233854" cy="455204"/>
          </a:xfrm>
        </p:spPr>
        <p:txBody>
          <a:bodyPr>
            <a:normAutofit fontScale="90000"/>
          </a:bodyPr>
          <a:lstStyle/>
          <a:p>
            <a:pPr algn="l"/>
            <a:r>
              <a:rPr lang="en-US" altLang="zh-CN" dirty="0" smtClean="0"/>
              <a:t>1.</a:t>
            </a:r>
            <a:r>
              <a:rPr lang="zh-CN" altLang="en-US" dirty="0" smtClean="0"/>
              <a:t>科研机构、高等学校转化职务科技成果递延纳税</a:t>
            </a:r>
            <a:endParaRPr lang="zh-CN" altLang="en-US" dirty="0"/>
          </a:p>
        </p:txBody>
      </p:sp>
      <p:sp>
        <p:nvSpPr>
          <p:cNvPr id="9219" name="内容占位符 2"/>
          <p:cNvSpPr>
            <a:spLocks noGrp="1"/>
          </p:cNvSpPr>
          <p:nvPr>
            <p:ph sz="half" idx="2"/>
          </p:nvPr>
        </p:nvSpPr>
        <p:spPr/>
        <p:txBody>
          <a:bodyPr/>
          <a:lstStyle/>
          <a:p>
            <a:pPr>
              <a:buFont typeface="Arial" panose="020B0604020202020204" pitchFamily="34" charset="0"/>
              <a:buChar char="•"/>
              <a:defRPr/>
            </a:pPr>
            <a:endParaRPr lang="zh-CN" altLang="zh-CN" sz="2200" dirty="0"/>
          </a:p>
          <a:p>
            <a:pPr>
              <a:buFont typeface="Arial" panose="020B0604020202020204" pitchFamily="34" charset="0"/>
              <a:buChar char="•"/>
              <a:defRPr/>
            </a:pPr>
            <a:endParaRPr lang="zh-CN" altLang="zh-CN" sz="2200" b="1" dirty="0">
              <a:latin typeface="微软雅黑" panose="020B0503020204020204" pitchFamily="34" charset="-122"/>
              <a:ea typeface="微软雅黑" panose="020B0503020204020204" pitchFamily="34" charset="-122"/>
            </a:endParaRPr>
          </a:p>
          <a:p>
            <a:pPr>
              <a:buFont typeface="Arial" panose="020B0604020202020204" pitchFamily="34" charset="0"/>
              <a:buChar char="•"/>
              <a:defRPr/>
            </a:pPr>
            <a:endParaRPr lang="zh-CN" altLang="en-US" sz="2200" dirty="0" smtClean="0"/>
          </a:p>
        </p:txBody>
      </p:sp>
      <p:sp>
        <p:nvSpPr>
          <p:cNvPr id="25" name="内容占位符 2"/>
          <p:cNvSpPr txBox="1">
            <a:spLocks noChangeArrowheads="1"/>
          </p:cNvSpPr>
          <p:nvPr/>
        </p:nvSpPr>
        <p:spPr>
          <a:xfrm>
            <a:off x="250478" y="1041072"/>
            <a:ext cx="8251031" cy="1816894"/>
          </a:xfrm>
          <a:prstGeom prst="rect">
            <a:avLst/>
          </a:prstGeom>
        </p:spPr>
        <p:txBody>
          <a:bodyPr vert="horz" lIns="91440" tIns="45720" rIns="91440" bIns="45720" rtlCol="0">
            <a:normAutofit fontScale="62500" lnSpcReduction="20000"/>
          </a:bodyPr>
          <a:lstStyle/>
          <a:p>
            <a:pPr marL="342900" lvl="0" indent="-342900" algn="just">
              <a:lnSpc>
                <a:spcPct val="150000"/>
              </a:lnSpc>
              <a:spcBef>
                <a:spcPts val="800"/>
              </a:spcBef>
              <a:buClr>
                <a:srgbClr val="FF0000"/>
              </a:buClr>
              <a:buFont typeface="Wingdings" panose="05000000000000000000" pitchFamily="2" charset="2"/>
              <a:buChar char="Ø"/>
              <a:defRPr/>
            </a:pPr>
            <a:r>
              <a:rPr lang="zh-CN" altLang="en-US" sz="3200" b="1" dirty="0" smtClean="0">
                <a:latin typeface="微软雅黑" panose="020B0503020204020204" pitchFamily="34" charset="-122"/>
                <a:ea typeface="微软雅黑" panose="020B0503020204020204" pitchFamily="34" charset="-122"/>
              </a:rPr>
              <a:t>办理方式：</a:t>
            </a:r>
            <a:r>
              <a:rPr lang="zh-CN" altLang="en-US" sz="3200" dirty="0" smtClean="0">
                <a:latin typeface="微软雅黑" panose="020B0503020204020204" pitchFamily="34" charset="-122"/>
                <a:ea typeface="微软雅黑" panose="020B0503020204020204" pitchFamily="34" charset="-122"/>
              </a:rPr>
              <a:t>将职务科技成果转化为股份、投资比例的科研机构、高等学校或者获奖人员，应在授（获）奖的</a:t>
            </a:r>
            <a:r>
              <a:rPr lang="zh-CN" altLang="en-US" sz="3200" dirty="0" smtClean="0">
                <a:solidFill>
                  <a:srgbClr val="0000FF"/>
                </a:solidFill>
                <a:latin typeface="微软雅黑" panose="020B0503020204020204" pitchFamily="34" charset="-122"/>
                <a:ea typeface="微软雅黑" panose="020B0503020204020204" pitchFamily="34" charset="-122"/>
              </a:rPr>
              <a:t>次月</a:t>
            </a:r>
            <a:r>
              <a:rPr lang="en-US" altLang="zh-CN" sz="3200" dirty="0" smtClean="0">
                <a:solidFill>
                  <a:srgbClr val="0000FF"/>
                </a:solidFill>
                <a:latin typeface="微软雅黑" panose="020B0503020204020204" pitchFamily="34" charset="-122"/>
                <a:ea typeface="微软雅黑" panose="020B0503020204020204" pitchFamily="34" charset="-122"/>
              </a:rPr>
              <a:t>15</a:t>
            </a:r>
            <a:r>
              <a:rPr lang="zh-CN" altLang="en-US" sz="3200" dirty="0" smtClean="0">
                <a:solidFill>
                  <a:srgbClr val="0000FF"/>
                </a:solidFill>
                <a:latin typeface="微软雅黑" panose="020B0503020204020204" pitchFamily="34" charset="-122"/>
                <a:ea typeface="微软雅黑" panose="020B0503020204020204" pitchFamily="34" charset="-122"/>
              </a:rPr>
              <a:t>日</a:t>
            </a:r>
            <a:r>
              <a:rPr lang="zh-CN" altLang="en-US" sz="3200" dirty="0" smtClean="0">
                <a:latin typeface="微软雅黑" panose="020B0503020204020204" pitchFamily="34" charset="-122"/>
                <a:ea typeface="微软雅黑" panose="020B0503020204020204" pitchFamily="34" charset="-122"/>
              </a:rPr>
              <a:t>内向主管税务机关备案，报送</a:t>
            </a:r>
            <a:r>
              <a:rPr lang="en-US" altLang="zh-CN" sz="3200" dirty="0" smtClean="0">
                <a:solidFill>
                  <a:srgbClr val="0000FF"/>
                </a:solidFill>
                <a:latin typeface="微软雅黑" panose="020B0503020204020204" pitchFamily="34" charset="-122"/>
                <a:ea typeface="微软雅黑" panose="020B0503020204020204" pitchFamily="34" charset="-122"/>
              </a:rPr>
              <a:t>《</a:t>
            </a:r>
            <a:r>
              <a:rPr lang="zh-CN" altLang="en-US" sz="3200" dirty="0" smtClean="0">
                <a:solidFill>
                  <a:srgbClr val="0000FF"/>
                </a:solidFill>
                <a:latin typeface="微软雅黑" panose="020B0503020204020204" pitchFamily="34" charset="-122"/>
                <a:ea typeface="微软雅黑" panose="020B0503020204020204" pitchFamily="34" charset="-122"/>
              </a:rPr>
              <a:t>科技成果转化暂不征收个人所得税备案表</a:t>
            </a:r>
            <a:r>
              <a:rPr lang="en-US" altLang="zh-CN" sz="3200" dirty="0" smtClean="0">
                <a:solidFill>
                  <a:srgbClr val="0000FF"/>
                </a:solidFill>
                <a:latin typeface="微软雅黑" panose="020B0503020204020204" pitchFamily="34" charset="-122"/>
                <a:ea typeface="微软雅黑" panose="020B0503020204020204" pitchFamily="34" charset="-122"/>
              </a:rPr>
              <a:t>》</a:t>
            </a:r>
            <a:r>
              <a:rPr lang="zh-CN" altLang="en-US" sz="3200" dirty="0" smtClean="0">
                <a:latin typeface="微软雅黑" panose="020B0503020204020204" pitchFamily="34" charset="-122"/>
                <a:ea typeface="微软雅黑" panose="020B0503020204020204" pitchFamily="34" charset="-122"/>
              </a:rPr>
              <a:t>。技术成果价值评估报告、股权奖励文件及其他证明材料由奖励单位留存备查。</a:t>
            </a:r>
            <a:endParaRPr lang="zh-CN" altLang="en-US" sz="3200" dirty="0" smtClean="0">
              <a:latin typeface="微软雅黑" panose="020B0503020204020204" pitchFamily="34" charset="-122"/>
              <a:ea typeface="微软雅黑" panose="020B0503020204020204" pitchFamily="34" charset="-122"/>
            </a:endParaRPr>
          </a:p>
          <a:p>
            <a:pPr marL="342900" marR="0" lvl="0" indent="-342900" algn="l" defTabSz="914400" rtl="0" eaLnBrk="1" fontAlgn="auto" latinLnBrk="0" hangingPunct="1">
              <a:lnSpc>
                <a:spcPct val="150000"/>
              </a:lnSpc>
              <a:spcBef>
                <a:spcPts val="800"/>
              </a:spcBef>
              <a:spcAft>
                <a:spcPts val="0"/>
              </a:spcAft>
              <a:buClr>
                <a:srgbClr val="FF0000"/>
              </a:buClr>
              <a:buSzTx/>
              <a:buFont typeface="Wingdings" panose="05000000000000000000" pitchFamily="2" charset="2"/>
              <a:buChar char="Ø"/>
              <a:defRPr/>
            </a:pPr>
            <a:endParaRPr kumimoji="0" lang="zh-CN" altLang="en-US" sz="3200" b="1" i="0" u="none" strike="noStrike" kern="1200" cap="none" spc="0" normalizeH="0" baseline="0" noProof="0" dirty="0" smtClean="0">
              <a:ln>
                <a:noFill/>
              </a:ln>
              <a:solidFill>
                <a:schemeClr val="tx1"/>
              </a:solidFill>
              <a:effectLst/>
              <a:uLnTx/>
              <a:uFillTx/>
              <a:latin typeface="宋体" panose="02010600030101010101" pitchFamily="2" charset="-122"/>
              <a:ea typeface="黑体" panose="02010609060101010101" pitchFamily="2" charset="-122"/>
              <a:cs typeface="+mn-cs"/>
            </a:endParaRPr>
          </a:p>
        </p:txBody>
      </p:sp>
      <p:pic>
        <p:nvPicPr>
          <p:cNvPr id="10" name="图片 9" descr="9171865865049174021"/>
          <p:cNvPicPr>
            <a:picLocks noChangeAspect="1"/>
          </p:cNvPicPr>
          <p:nvPr/>
        </p:nvPicPr>
        <p:blipFill>
          <a:blip r:embed="rId1">
            <a:clrChange>
              <a:clrFrom>
                <a:srgbClr val="FFFFFF">
                  <a:alpha val="100000"/>
                </a:srgbClr>
              </a:clrFrom>
              <a:clrTo>
                <a:srgbClr val="FFFFFF">
                  <a:alpha val="100000"/>
                  <a:alpha val="0"/>
                </a:srgbClr>
              </a:clrTo>
            </a:clrChange>
          </a:blip>
          <a:stretch>
            <a:fillRect/>
          </a:stretch>
        </p:blipFill>
        <p:spPr>
          <a:xfrm>
            <a:off x="7308215" y="123190"/>
            <a:ext cx="1691005" cy="431165"/>
          </a:xfrm>
          <a:prstGeom prst="rect">
            <a:avLst/>
          </a:prstGeom>
        </p:spPr>
      </p:pic>
    </p:spTree>
  </p:cSld>
  <p:clrMapOvr>
    <a:masterClrMapping/>
  </p:clrMapOvr>
  <p:transition spd="slow" advTm="0">
    <p:cove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标题 26"/>
          <p:cNvSpPr>
            <a:spLocks noGrp="1"/>
          </p:cNvSpPr>
          <p:nvPr>
            <p:ph type="title"/>
          </p:nvPr>
        </p:nvSpPr>
        <p:spPr>
          <a:xfrm>
            <a:off x="642910" y="285734"/>
            <a:ext cx="5878051" cy="455204"/>
          </a:xfrm>
        </p:spPr>
        <p:txBody>
          <a:bodyPr>
            <a:normAutofit fontScale="90000"/>
          </a:bodyPr>
          <a:lstStyle/>
          <a:p>
            <a:pPr lvl="0" algn="l"/>
            <a:r>
              <a:rPr lang="en-US" altLang="zh-CN" dirty="0" smtClean="0"/>
              <a:t>2.</a:t>
            </a:r>
            <a:r>
              <a:rPr lang="zh-CN" altLang="en-US" dirty="0" smtClean="0"/>
              <a:t>高新技术企业转化科技成果分期缴税</a:t>
            </a:r>
            <a:endParaRPr lang="zh-CN" altLang="en-US" dirty="0"/>
          </a:p>
        </p:txBody>
      </p:sp>
      <p:sp>
        <p:nvSpPr>
          <p:cNvPr id="9219" name="内容占位符 2"/>
          <p:cNvSpPr>
            <a:spLocks noGrp="1"/>
          </p:cNvSpPr>
          <p:nvPr>
            <p:ph sz="half" idx="2"/>
          </p:nvPr>
        </p:nvSpPr>
        <p:spPr/>
        <p:txBody>
          <a:bodyPr/>
          <a:lstStyle/>
          <a:p>
            <a:pPr>
              <a:buFont typeface="Arial" panose="020B0604020202020204" pitchFamily="34" charset="0"/>
              <a:buChar char="•"/>
              <a:defRPr/>
            </a:pPr>
            <a:endParaRPr lang="zh-CN" altLang="zh-CN" sz="2200" dirty="0"/>
          </a:p>
          <a:p>
            <a:pPr>
              <a:buFont typeface="Arial" panose="020B0604020202020204" pitchFamily="34" charset="0"/>
              <a:buChar char="•"/>
              <a:defRPr/>
            </a:pPr>
            <a:endParaRPr lang="zh-CN" altLang="zh-CN" sz="2200" b="1" dirty="0">
              <a:latin typeface="微软雅黑" panose="020B0503020204020204" pitchFamily="34" charset="-122"/>
              <a:ea typeface="微软雅黑" panose="020B0503020204020204" pitchFamily="34" charset="-122"/>
            </a:endParaRPr>
          </a:p>
          <a:p>
            <a:pPr>
              <a:buFont typeface="Arial" panose="020B0604020202020204" pitchFamily="34" charset="0"/>
              <a:buChar char="•"/>
              <a:defRPr/>
            </a:pPr>
            <a:endParaRPr lang="zh-CN" altLang="en-US" sz="2200" dirty="0" smtClean="0"/>
          </a:p>
        </p:txBody>
      </p:sp>
      <p:sp>
        <p:nvSpPr>
          <p:cNvPr id="26" name="内容占位符 2"/>
          <p:cNvSpPr txBox="1">
            <a:spLocks noChangeArrowheads="1"/>
          </p:cNvSpPr>
          <p:nvPr/>
        </p:nvSpPr>
        <p:spPr>
          <a:xfrm>
            <a:off x="179070" y="2203450"/>
            <a:ext cx="8547100" cy="2143125"/>
          </a:xfrm>
          <a:prstGeom prst="rect">
            <a:avLst/>
          </a:prstGeom>
        </p:spPr>
        <p:txBody>
          <a:bodyPr vert="horz" lIns="91440" tIns="45720" rIns="91440" bIns="45720" rtlCol="0">
            <a:normAutofit fontScale="47500" lnSpcReduction="20000"/>
          </a:bodyPr>
          <a:lstStyle/>
          <a:p>
            <a:pPr marL="342900" marR="0" lvl="0" indent="-342900" algn="just" defTabSz="914400" rtl="0" eaLnBrk="1" fontAlgn="auto" latinLnBrk="0" hangingPunct="1">
              <a:lnSpc>
                <a:spcPct val="150000"/>
              </a:lnSpc>
              <a:spcBef>
                <a:spcPts val="800"/>
              </a:spcBef>
              <a:spcAft>
                <a:spcPts val="0"/>
              </a:spcAft>
              <a:buClr>
                <a:srgbClr val="FF0000"/>
              </a:buClr>
              <a:buSzTx/>
              <a:buFont typeface="Wingdings" panose="05000000000000000000" pitchFamily="2" charset="2"/>
              <a:buChar char="Ø"/>
              <a:defRPr/>
            </a:pPr>
            <a:r>
              <a:rPr kumimoji="0" lang="zh-CN" altLang="en-US" sz="3200" b="1" i="0" u="none" strike="noStrike" kern="1200" cap="none" spc="0" normalizeH="0" baseline="0" noProof="0" dirty="0" smtClean="0">
                <a:ln>
                  <a:noFill/>
                </a:ln>
                <a:effectLst/>
                <a:uLnTx/>
                <a:uFillTx/>
                <a:latin typeface="仿宋_GB2312" panose="02010609030101010101" pitchFamily="49" charset="-122"/>
                <a:ea typeface="仿宋_GB2312" panose="02010609030101010101" pitchFamily="49" charset="-122"/>
                <a:cs typeface="+mn-cs"/>
              </a:rPr>
              <a:t>自2016年1月1日起，全国</a:t>
            </a:r>
            <a:r>
              <a:rPr kumimoji="0" lang="zh-CN" altLang="en-US" sz="3200" b="1" i="0" u="none" strike="noStrike" kern="1200" cap="none" spc="0" normalizeH="0" baseline="0" noProof="0" dirty="0" smtClean="0">
                <a:ln>
                  <a:noFill/>
                </a:ln>
                <a:solidFill>
                  <a:schemeClr val="tx1"/>
                </a:solidFill>
                <a:effectLst/>
                <a:uLnTx/>
                <a:uFillTx/>
                <a:latin typeface="仿宋_GB2312" panose="02010609030101010101" pitchFamily="49" charset="-122"/>
                <a:ea typeface="仿宋_GB2312" panose="02010609030101010101" pitchFamily="49" charset="-122"/>
                <a:cs typeface="+mn-cs"/>
              </a:rPr>
              <a:t>范围内的高新技术企业转化科技成果，给予本企业相关技术人员的股权奖励，个人一次缴纳税款有困难的，可根据实际情况自行制定分期缴税计划，在不超过</a:t>
            </a:r>
            <a:r>
              <a:rPr kumimoji="0" lang="zh-CN" altLang="en-US" sz="3200" b="1" i="0" u="none" strike="noStrike" kern="1200" cap="none" spc="0" normalizeH="0" baseline="0" noProof="0" dirty="0" smtClean="0">
                <a:ln>
                  <a:noFill/>
                </a:ln>
                <a:solidFill>
                  <a:schemeClr val="accent1">
                    <a:lumMod val="75000"/>
                  </a:schemeClr>
                </a:solidFill>
                <a:effectLst/>
                <a:uLnTx/>
                <a:uFillTx/>
                <a:latin typeface="仿宋_GB2312" panose="02010609030101010101" pitchFamily="49" charset="-122"/>
                <a:ea typeface="仿宋_GB2312" panose="02010609030101010101" pitchFamily="49" charset="-122"/>
                <a:cs typeface="+mn-cs"/>
              </a:rPr>
              <a:t>5</a:t>
            </a:r>
            <a:r>
              <a:rPr kumimoji="0" lang="zh-CN" altLang="en-US" sz="3200" b="1" i="0" u="none" strike="noStrike" kern="1200" cap="none" spc="0" normalizeH="0" baseline="0" noProof="0" dirty="0" smtClean="0">
                <a:ln>
                  <a:noFill/>
                </a:ln>
                <a:solidFill>
                  <a:schemeClr val="tx1"/>
                </a:solidFill>
                <a:effectLst/>
                <a:uLnTx/>
                <a:uFillTx/>
                <a:latin typeface="仿宋_GB2312" panose="02010609030101010101" pitchFamily="49" charset="-122"/>
                <a:ea typeface="仿宋_GB2312" panose="02010609030101010101" pitchFamily="49" charset="-122"/>
                <a:cs typeface="+mn-cs"/>
              </a:rPr>
              <a:t>个</a:t>
            </a:r>
            <a:r>
              <a:rPr lang="zh-CN" altLang="en-US" sz="3200" b="1" dirty="0" smtClean="0">
                <a:latin typeface="仿宋_GB2312" panose="02010609030101010101" pitchFamily="49" charset="-122"/>
                <a:ea typeface="仿宋_GB2312" panose="02010609030101010101" pitchFamily="49" charset="-122"/>
              </a:rPr>
              <a:t>公历年度内（含）分期缴纳，并将有关资料报主管税务机关备案。</a:t>
            </a:r>
            <a:endParaRPr lang="en-US" altLang="zh-CN" sz="3200" b="1" dirty="0" smtClean="0">
              <a:latin typeface="仿宋_GB2312" panose="02010609030101010101" pitchFamily="49" charset="-122"/>
              <a:ea typeface="仿宋_GB2312" panose="02010609030101010101" pitchFamily="49" charset="-122"/>
            </a:endParaRPr>
          </a:p>
          <a:p>
            <a:pPr marL="342900" indent="-342900" algn="just">
              <a:lnSpc>
                <a:spcPct val="150000"/>
              </a:lnSpc>
              <a:spcBef>
                <a:spcPts val="800"/>
              </a:spcBef>
              <a:buClr>
                <a:srgbClr val="FF0000"/>
              </a:buClr>
              <a:buFont typeface="Wingdings" panose="05000000000000000000" pitchFamily="2" charset="2"/>
              <a:buChar char="Ø"/>
              <a:defRPr/>
            </a:pPr>
            <a:r>
              <a:rPr lang="zh-CN" altLang="en-US" sz="3200" b="1" dirty="0" smtClean="0">
                <a:latin typeface="仿宋_GB2312" panose="02010609030101010101" pitchFamily="49" charset="-122"/>
                <a:ea typeface="仿宋_GB2312" panose="02010609030101010101" pitchFamily="49" charset="-122"/>
              </a:rPr>
              <a:t>符合上述所得的，在</a:t>
            </a:r>
            <a:r>
              <a:rPr lang="en-US" altLang="en-US" sz="3200" b="1" dirty="0" smtClean="0">
                <a:solidFill>
                  <a:srgbClr val="0000FF"/>
                </a:solidFill>
                <a:latin typeface="仿宋_GB2312" panose="02010609030101010101" pitchFamily="49" charset="-122"/>
                <a:ea typeface="仿宋_GB2312" panose="02010609030101010101" pitchFamily="49" charset="-122"/>
              </a:rPr>
              <a:t>2027</a:t>
            </a:r>
            <a:r>
              <a:rPr lang="zh-CN" altLang="en-US" sz="3200" b="1" dirty="0" smtClean="0">
                <a:solidFill>
                  <a:srgbClr val="0000FF"/>
                </a:solidFill>
                <a:latin typeface="仿宋_GB2312" panose="02010609030101010101" pitchFamily="49" charset="-122"/>
                <a:ea typeface="仿宋_GB2312" panose="02010609030101010101" pitchFamily="49" charset="-122"/>
              </a:rPr>
              <a:t>年</a:t>
            </a:r>
            <a:r>
              <a:rPr lang="en-US" altLang="en-US" sz="3200" b="1" dirty="0" smtClean="0">
                <a:solidFill>
                  <a:srgbClr val="0000FF"/>
                </a:solidFill>
                <a:latin typeface="仿宋_GB2312" panose="02010609030101010101" pitchFamily="49" charset="-122"/>
                <a:ea typeface="仿宋_GB2312" panose="02010609030101010101" pitchFamily="49" charset="-122"/>
              </a:rPr>
              <a:t>12</a:t>
            </a:r>
            <a:r>
              <a:rPr lang="zh-CN" altLang="en-US" sz="3200" b="1" dirty="0" smtClean="0">
                <a:solidFill>
                  <a:srgbClr val="0000FF"/>
                </a:solidFill>
                <a:latin typeface="仿宋_GB2312" panose="02010609030101010101" pitchFamily="49" charset="-122"/>
                <a:ea typeface="仿宋_GB2312" panose="02010609030101010101" pitchFamily="49" charset="-122"/>
              </a:rPr>
              <a:t>月</a:t>
            </a:r>
            <a:r>
              <a:rPr lang="en-US" altLang="en-US" sz="3200" b="1" dirty="0" smtClean="0">
                <a:solidFill>
                  <a:srgbClr val="0000FF"/>
                </a:solidFill>
                <a:latin typeface="仿宋_GB2312" panose="02010609030101010101" pitchFamily="49" charset="-122"/>
                <a:ea typeface="仿宋_GB2312" panose="02010609030101010101" pitchFamily="49" charset="-122"/>
              </a:rPr>
              <a:t>31</a:t>
            </a:r>
            <a:r>
              <a:rPr lang="zh-CN" altLang="en-US" sz="3200" b="1" dirty="0" smtClean="0">
                <a:solidFill>
                  <a:srgbClr val="0000FF"/>
                </a:solidFill>
                <a:latin typeface="仿宋_GB2312" panose="02010609030101010101" pitchFamily="49" charset="-122"/>
                <a:ea typeface="仿宋_GB2312" panose="02010609030101010101" pitchFamily="49" charset="-122"/>
              </a:rPr>
              <a:t>日前</a:t>
            </a:r>
            <a:r>
              <a:rPr lang="zh-CN" altLang="en-US" sz="3200" b="1" dirty="0" smtClean="0">
                <a:latin typeface="仿宋_GB2312" panose="02010609030101010101" pitchFamily="49" charset="-122"/>
                <a:ea typeface="仿宋_GB2312" panose="02010609030101010101" pitchFamily="49" charset="-122"/>
              </a:rPr>
              <a:t>，不并入当年综合所得，</a:t>
            </a:r>
            <a:r>
              <a:rPr lang="zh-CN" altLang="en-US" sz="3200" b="1" dirty="0" smtClean="0">
                <a:solidFill>
                  <a:srgbClr val="0000FF"/>
                </a:solidFill>
                <a:latin typeface="仿宋_GB2312" panose="02010609030101010101" pitchFamily="49" charset="-122"/>
                <a:ea typeface="仿宋_GB2312" panose="02010609030101010101" pitchFamily="49" charset="-122"/>
              </a:rPr>
              <a:t>全额单独适用</a:t>
            </a:r>
            <a:r>
              <a:rPr lang="zh-CN" altLang="en-US" sz="3200" b="1" dirty="0" smtClean="0">
                <a:solidFill>
                  <a:srgbClr val="C00000"/>
                </a:solidFill>
                <a:latin typeface="仿宋_GB2312" panose="02010609030101010101" pitchFamily="49" charset="-122"/>
                <a:ea typeface="仿宋_GB2312" panose="02010609030101010101" pitchFamily="49" charset="-122"/>
              </a:rPr>
              <a:t>综合所得税率表</a:t>
            </a:r>
            <a:r>
              <a:rPr lang="zh-CN" altLang="en-US" sz="3200" b="1" dirty="0" smtClean="0">
                <a:latin typeface="仿宋_GB2312" panose="02010609030101010101" pitchFamily="49" charset="-122"/>
                <a:ea typeface="仿宋_GB2312" panose="02010609030101010101" pitchFamily="49" charset="-122"/>
              </a:rPr>
              <a:t>，计算纳税。计算公式为：应纳税额＝股权激励收入×适用税率－速算扣除数</a:t>
            </a:r>
            <a:endParaRPr lang="zh-CN" altLang="en-US" sz="3200" b="1" dirty="0" smtClean="0">
              <a:latin typeface="仿宋_GB2312" panose="02010609030101010101" pitchFamily="49" charset="-122"/>
              <a:ea typeface="仿宋_GB2312" panose="02010609030101010101" pitchFamily="49" charset="-122"/>
            </a:endParaRPr>
          </a:p>
          <a:p>
            <a:pPr marL="342900" lvl="0" indent="-342900">
              <a:lnSpc>
                <a:spcPct val="150000"/>
              </a:lnSpc>
              <a:spcBef>
                <a:spcPts val="800"/>
              </a:spcBef>
              <a:buClr>
                <a:srgbClr val="FF0000"/>
              </a:buClr>
              <a:defRPr/>
            </a:pPr>
            <a:r>
              <a:rPr lang="zh-CN" altLang="en-US" sz="3200" b="1" dirty="0" smtClean="0">
                <a:latin typeface="仿宋_GB2312" panose="02010609030101010101" pitchFamily="49" charset="-122"/>
                <a:ea typeface="仿宋_GB2312" panose="02010609030101010101" pitchFamily="49" charset="-122"/>
              </a:rPr>
              <a:t>*</a:t>
            </a:r>
            <a:r>
              <a:rPr lang="zh-CN" altLang="en-US" sz="2200" dirty="0" smtClean="0"/>
              <a:t>如果高新技术企业符合财税</a:t>
            </a:r>
            <a:r>
              <a:rPr lang="en-US" altLang="zh-CN" sz="2200" dirty="0" smtClean="0"/>
              <a:t>〔2016〕101</a:t>
            </a:r>
            <a:r>
              <a:rPr lang="zh-CN" altLang="en-US" sz="2200" dirty="0" smtClean="0"/>
              <a:t>号文件规定的条件，也可选择按财税</a:t>
            </a:r>
            <a:r>
              <a:rPr lang="en-US" altLang="zh-CN" sz="2200" dirty="0" smtClean="0"/>
              <a:t>〔2016〕101</a:t>
            </a:r>
            <a:r>
              <a:rPr lang="zh-CN" altLang="en-US" sz="2200" dirty="0" smtClean="0"/>
              <a:t>号文件享受递延纳税优惠政策。</a:t>
            </a:r>
            <a:endParaRPr kumimoji="0" lang="zh-CN" altLang="en-US" sz="2200" b="1" i="0" u="none" strike="noStrike" kern="1200" cap="none" spc="0" normalizeH="0" baseline="0" noProof="0" dirty="0" smtClean="0">
              <a:ln>
                <a:noFill/>
              </a:ln>
              <a:solidFill>
                <a:schemeClr val="tx1"/>
              </a:solidFill>
              <a:effectLst/>
              <a:uLnTx/>
              <a:uFillTx/>
              <a:latin typeface="仿宋_GB2312" panose="02010609030101010101" pitchFamily="49" charset="-122"/>
              <a:ea typeface="仿宋_GB2312" panose="02010609030101010101" pitchFamily="49" charset="-122"/>
              <a:cs typeface="+mn-cs"/>
            </a:endParaRPr>
          </a:p>
        </p:txBody>
      </p:sp>
      <p:sp>
        <p:nvSpPr>
          <p:cNvPr id="28" name="圆角矩形 27"/>
          <p:cNvSpPr/>
          <p:nvPr/>
        </p:nvSpPr>
        <p:spPr>
          <a:xfrm>
            <a:off x="251460" y="915670"/>
            <a:ext cx="8547100" cy="1287780"/>
          </a:xfrm>
          <a:prstGeom prst="roundRect">
            <a:avLst/>
          </a:prstGeom>
        </p:spPr>
        <p:style>
          <a:lnRef idx="1">
            <a:schemeClr val="accent1"/>
          </a:lnRef>
          <a:fillRef idx="3">
            <a:schemeClr val="accent1"/>
          </a:fillRef>
          <a:effectRef idx="2">
            <a:schemeClr val="accent1"/>
          </a:effectRef>
          <a:fontRef idx="minor">
            <a:schemeClr val="lt1"/>
          </a:fontRef>
        </p:style>
        <p:txBody>
          <a:bodyPr lIns="68580" tIns="34290" rIns="68580" bIns="34290" anchor="ctr">
            <a:scene3d>
              <a:camera prst="orthographicFront"/>
              <a:lightRig rig="soft" dir="t">
                <a:rot lat="0" lon="0" rev="10800000"/>
              </a:lightRig>
            </a:scene3d>
            <a:sp3d>
              <a:bevelT w="27940" h="12700"/>
              <a:contourClr>
                <a:srgbClr val="DDDDDD"/>
              </a:contourClr>
            </a:sp3d>
          </a:bodyPr>
          <a:lstStyle/>
          <a:p>
            <a:pPr>
              <a:buClr>
                <a:srgbClr val="FF0000"/>
              </a:buClr>
              <a:defRPr/>
            </a:pPr>
            <a:r>
              <a:rPr lang="zh-CN" altLang="en-US" sz="1200" b="1" spc="150" dirty="0">
                <a:ln w="11430"/>
                <a:solidFill>
                  <a:srgbClr val="F8F8F8"/>
                </a:solidFill>
                <a:effectLst>
                  <a:outerShdw blurRad="25400" algn="tl" rotWithShape="0">
                    <a:srgbClr val="000000">
                      <a:alpha val="43000"/>
                    </a:srgbClr>
                  </a:outerShdw>
                </a:effectLst>
                <a:latin typeface="微软雅黑" panose="020B0503020204020204" pitchFamily="34" charset="-122"/>
                <a:ea typeface="微软雅黑" panose="020B0503020204020204" pitchFamily="34" charset="-122"/>
              </a:rPr>
              <a:t>《财政部 国家税务总局关于将国家自主创新示范区有关税收试点政策推广到全国范围实施的通知》（财税〔2015〕116号）</a:t>
            </a:r>
            <a:endParaRPr lang="en-US" altLang="zh-CN" sz="1200" b="1" spc="150" dirty="0">
              <a:ln w="11430"/>
              <a:solidFill>
                <a:srgbClr val="F8F8F8"/>
              </a:solidFill>
              <a:effectLst>
                <a:outerShdw blurRad="25400" algn="tl" rotWithShape="0">
                  <a:srgbClr val="000000">
                    <a:alpha val="43000"/>
                  </a:srgbClr>
                </a:outerShdw>
              </a:effectLst>
              <a:latin typeface="微软雅黑" panose="020B0503020204020204" pitchFamily="34" charset="-122"/>
              <a:ea typeface="微软雅黑" panose="020B0503020204020204" pitchFamily="34" charset="-122"/>
            </a:endParaRPr>
          </a:p>
          <a:p>
            <a:pPr>
              <a:buClr>
                <a:srgbClr val="FF0000"/>
              </a:buClr>
              <a:defRPr/>
            </a:pPr>
            <a:r>
              <a:rPr lang="en-US" altLang="zh-CN" sz="1200" b="1" spc="150" dirty="0">
                <a:ln w="11430"/>
                <a:solidFill>
                  <a:srgbClr val="F8F8F8"/>
                </a:solidFill>
                <a:effectLst>
                  <a:outerShdw blurRad="25400" algn="tl" rotWithShape="0">
                    <a:srgbClr val="000000">
                      <a:alpha val="43000"/>
                    </a:srgbClr>
                  </a:outerShdw>
                </a:effectLst>
                <a:latin typeface="微软雅黑" panose="020B0503020204020204" pitchFamily="34" charset="-122"/>
                <a:ea typeface="微软雅黑" panose="020B0503020204020204" pitchFamily="34" charset="-122"/>
              </a:rPr>
              <a:t>《</a:t>
            </a:r>
            <a:r>
              <a:rPr lang="zh-CN" altLang="en-US" sz="1200" b="1" spc="150" dirty="0">
                <a:ln w="11430"/>
                <a:solidFill>
                  <a:srgbClr val="F8F8F8"/>
                </a:solidFill>
                <a:effectLst>
                  <a:outerShdw blurRad="25400" algn="tl" rotWithShape="0">
                    <a:srgbClr val="000000">
                      <a:alpha val="43000"/>
                    </a:srgbClr>
                  </a:outerShdw>
                </a:effectLst>
                <a:latin typeface="微软雅黑" panose="020B0503020204020204" pitchFamily="34" charset="-122"/>
                <a:ea typeface="微软雅黑" panose="020B0503020204020204" pitchFamily="34" charset="-122"/>
              </a:rPr>
              <a:t>国家税务总局关于股权奖励和转增股本个人所得税征管问题的公告</a:t>
            </a:r>
            <a:r>
              <a:rPr lang="en-US" altLang="zh-CN" sz="1200" b="1" spc="150" dirty="0">
                <a:ln w="11430"/>
                <a:solidFill>
                  <a:srgbClr val="F8F8F8"/>
                </a:solidFill>
                <a:effectLst>
                  <a:outerShdw blurRad="25400" algn="tl" rotWithShape="0">
                    <a:srgbClr val="000000">
                      <a:alpha val="43000"/>
                    </a:srgbClr>
                  </a:outerShdw>
                </a:effectLst>
                <a:latin typeface="微软雅黑" panose="020B0503020204020204" pitchFamily="34" charset="-122"/>
                <a:ea typeface="微软雅黑" panose="020B0503020204020204" pitchFamily="34" charset="-122"/>
              </a:rPr>
              <a:t>》</a:t>
            </a:r>
            <a:r>
              <a:rPr lang="zh-CN" altLang="en-US" sz="1200" b="1" spc="150" dirty="0">
                <a:ln w="11430"/>
                <a:solidFill>
                  <a:srgbClr val="F8F8F8"/>
                </a:solidFill>
                <a:effectLst>
                  <a:outerShdw blurRad="25400" algn="tl" rotWithShape="0">
                    <a:srgbClr val="000000">
                      <a:alpha val="43000"/>
                    </a:srgbClr>
                  </a:outerShdw>
                </a:effectLst>
                <a:latin typeface="微软雅黑" panose="020B0503020204020204" pitchFamily="34" charset="-122"/>
                <a:ea typeface="微软雅黑" panose="020B0503020204020204" pitchFamily="34" charset="-122"/>
              </a:rPr>
              <a:t>（国家税务总局公告</a:t>
            </a:r>
            <a:r>
              <a:rPr lang="en-US" altLang="zh-CN" sz="1200" b="1" spc="150" dirty="0">
                <a:ln w="11430"/>
                <a:solidFill>
                  <a:srgbClr val="F8F8F8"/>
                </a:solidFill>
                <a:effectLst>
                  <a:outerShdw blurRad="25400" algn="tl" rotWithShape="0">
                    <a:srgbClr val="000000">
                      <a:alpha val="43000"/>
                    </a:srgbClr>
                  </a:outerShdw>
                </a:effectLst>
                <a:latin typeface="微软雅黑" panose="020B0503020204020204" pitchFamily="34" charset="-122"/>
                <a:ea typeface="微软雅黑" panose="020B0503020204020204" pitchFamily="34" charset="-122"/>
              </a:rPr>
              <a:t>2015</a:t>
            </a:r>
            <a:r>
              <a:rPr lang="zh-CN" altLang="en-US" sz="1200" b="1" spc="150" dirty="0">
                <a:ln w="11430"/>
                <a:solidFill>
                  <a:srgbClr val="F8F8F8"/>
                </a:solidFill>
                <a:effectLst>
                  <a:outerShdw blurRad="25400" algn="tl" rotWithShape="0">
                    <a:srgbClr val="000000">
                      <a:alpha val="43000"/>
                    </a:srgbClr>
                  </a:outerShdw>
                </a:effectLst>
                <a:latin typeface="微软雅黑" panose="020B0503020204020204" pitchFamily="34" charset="-122"/>
                <a:ea typeface="微软雅黑" panose="020B0503020204020204" pitchFamily="34" charset="-122"/>
              </a:rPr>
              <a:t>年第</a:t>
            </a:r>
            <a:r>
              <a:rPr lang="en-US" altLang="zh-CN" sz="1200" b="1" spc="150" dirty="0">
                <a:ln w="11430"/>
                <a:solidFill>
                  <a:srgbClr val="F8F8F8"/>
                </a:solidFill>
                <a:effectLst>
                  <a:outerShdw blurRad="25400" algn="tl" rotWithShape="0">
                    <a:srgbClr val="000000">
                      <a:alpha val="43000"/>
                    </a:srgbClr>
                  </a:outerShdw>
                </a:effectLst>
                <a:latin typeface="微软雅黑" panose="020B0503020204020204" pitchFamily="34" charset="-122"/>
                <a:ea typeface="微软雅黑" panose="020B0503020204020204" pitchFamily="34" charset="-122"/>
              </a:rPr>
              <a:t>80</a:t>
            </a:r>
            <a:r>
              <a:rPr lang="zh-CN" altLang="en-US" sz="1200" b="1" spc="150" dirty="0">
                <a:ln w="11430"/>
                <a:solidFill>
                  <a:srgbClr val="F8F8F8"/>
                </a:solidFill>
                <a:effectLst>
                  <a:outerShdw blurRad="25400" algn="tl" rotWithShape="0">
                    <a:srgbClr val="000000">
                      <a:alpha val="43000"/>
                    </a:srgbClr>
                  </a:outerShdw>
                </a:effectLst>
                <a:latin typeface="微软雅黑" panose="020B0503020204020204" pitchFamily="34" charset="-122"/>
                <a:ea typeface="微软雅黑" panose="020B0503020204020204" pitchFamily="34" charset="-122"/>
              </a:rPr>
              <a:t>号</a:t>
            </a:r>
            <a:r>
              <a:rPr lang="zh-CN" altLang="en-US" sz="1200" b="1" spc="150" dirty="0" smtClean="0">
                <a:ln w="11430"/>
                <a:solidFill>
                  <a:srgbClr val="F8F8F8"/>
                </a:solidFill>
                <a:effectLst>
                  <a:outerShdw blurRad="25400" algn="tl" rotWithShape="0">
                    <a:srgbClr val="000000">
                      <a:alpha val="43000"/>
                    </a:srgbClr>
                  </a:outerShdw>
                </a:effectLst>
                <a:latin typeface="微软雅黑" panose="020B0503020204020204" pitchFamily="34" charset="-122"/>
                <a:ea typeface="微软雅黑" panose="020B0503020204020204" pitchFamily="34" charset="-122"/>
              </a:rPr>
              <a:t>）</a:t>
            </a:r>
            <a:endParaRPr lang="zh-CN" altLang="en-US" sz="1200" b="1" spc="150" dirty="0" smtClean="0">
              <a:ln w="11430"/>
              <a:solidFill>
                <a:srgbClr val="F8F8F8"/>
              </a:solidFill>
              <a:effectLst>
                <a:outerShdw blurRad="25400" algn="tl" rotWithShape="0">
                  <a:srgbClr val="000000">
                    <a:alpha val="43000"/>
                  </a:srgbClr>
                </a:outerShdw>
              </a:effectLst>
              <a:latin typeface="微软雅黑" panose="020B0503020204020204" pitchFamily="34" charset="-122"/>
              <a:ea typeface="微软雅黑" panose="020B0503020204020204" pitchFamily="34" charset="-122"/>
            </a:endParaRPr>
          </a:p>
          <a:p>
            <a:pPr>
              <a:buClr>
                <a:srgbClr val="FF0000"/>
              </a:buClr>
              <a:defRPr/>
            </a:pPr>
            <a:r>
              <a:rPr lang="zh-CN" altLang="en-US" sz="1200" b="1" spc="150" dirty="0">
                <a:ln w="11430"/>
                <a:solidFill>
                  <a:srgbClr val="F8F8F8"/>
                </a:solidFill>
                <a:effectLst>
                  <a:outerShdw blurRad="25400" algn="tl" rotWithShape="0">
                    <a:srgbClr val="000000">
                      <a:alpha val="43000"/>
                    </a:srgbClr>
                  </a:outerShdw>
                </a:effectLst>
                <a:latin typeface="微软雅黑" panose="020B0503020204020204" pitchFamily="34" charset="-122"/>
                <a:ea typeface="微软雅黑" panose="020B0503020204020204" pitchFamily="34" charset="-122"/>
              </a:rPr>
              <a:t>《财政部 税务总局关于延续实施上市公司股权激励有关个人所得税政策的公告》（财政部 税务总局公告2023年第25号）</a:t>
            </a:r>
            <a:endParaRPr lang="zh-CN" altLang="en-US" sz="1200" b="1" spc="150" dirty="0">
              <a:ln w="11430"/>
              <a:solidFill>
                <a:srgbClr val="F8F8F8"/>
              </a:solidFill>
              <a:effectLst>
                <a:outerShdw blurRad="25400" algn="tl" rotWithShape="0">
                  <a:srgbClr val="000000">
                    <a:alpha val="43000"/>
                  </a:srgbClr>
                </a:outerShdw>
              </a:effectLst>
              <a:latin typeface="微软雅黑" panose="020B0503020204020204" pitchFamily="34" charset="-122"/>
              <a:ea typeface="微软雅黑" panose="020B0503020204020204" pitchFamily="34" charset="-122"/>
            </a:endParaRPr>
          </a:p>
        </p:txBody>
      </p:sp>
      <p:pic>
        <p:nvPicPr>
          <p:cNvPr id="10" name="图片 9" descr="9171865865049174021"/>
          <p:cNvPicPr>
            <a:picLocks noChangeAspect="1"/>
          </p:cNvPicPr>
          <p:nvPr/>
        </p:nvPicPr>
        <p:blipFill>
          <a:blip r:embed="rId1">
            <a:clrChange>
              <a:clrFrom>
                <a:srgbClr val="FFFFFF">
                  <a:alpha val="100000"/>
                </a:srgbClr>
              </a:clrFrom>
              <a:clrTo>
                <a:srgbClr val="FFFFFF">
                  <a:alpha val="100000"/>
                  <a:alpha val="0"/>
                </a:srgbClr>
              </a:clrTo>
            </a:clrChange>
          </a:blip>
          <a:stretch>
            <a:fillRect/>
          </a:stretch>
        </p:blipFill>
        <p:spPr>
          <a:xfrm>
            <a:off x="7308215" y="123190"/>
            <a:ext cx="1691005" cy="431165"/>
          </a:xfrm>
          <a:prstGeom prst="rect">
            <a:avLst/>
          </a:prstGeom>
        </p:spPr>
      </p:pic>
    </p:spTree>
  </p:cSld>
  <p:clrMapOvr>
    <a:masterClrMapping/>
  </p:clrMapOvr>
  <p:transition spd="slow" advTm="0">
    <p:cove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内容占位符 2"/>
          <p:cNvSpPr>
            <a:spLocks noGrp="1"/>
          </p:cNvSpPr>
          <p:nvPr>
            <p:ph sz="half" idx="2"/>
          </p:nvPr>
        </p:nvSpPr>
        <p:spPr/>
        <p:txBody>
          <a:bodyPr/>
          <a:lstStyle/>
          <a:p>
            <a:pPr>
              <a:buFont typeface="Arial" panose="020B0604020202020204" pitchFamily="34" charset="0"/>
              <a:buChar char="•"/>
              <a:defRPr/>
            </a:pPr>
            <a:endParaRPr lang="zh-CN" altLang="zh-CN" sz="2200" dirty="0"/>
          </a:p>
          <a:p>
            <a:pPr>
              <a:buFont typeface="Arial" panose="020B0604020202020204" pitchFamily="34" charset="0"/>
              <a:buChar char="•"/>
              <a:defRPr/>
            </a:pPr>
            <a:endParaRPr lang="zh-CN" altLang="zh-CN" sz="2200" b="1" dirty="0">
              <a:latin typeface="微软雅黑" panose="020B0503020204020204" pitchFamily="34" charset="-122"/>
              <a:ea typeface="微软雅黑" panose="020B0503020204020204" pitchFamily="34" charset="-122"/>
            </a:endParaRPr>
          </a:p>
          <a:p>
            <a:pPr>
              <a:buFont typeface="Arial" panose="020B0604020202020204" pitchFamily="34" charset="0"/>
              <a:buChar char="•"/>
              <a:defRPr/>
            </a:pPr>
            <a:endParaRPr lang="zh-CN" altLang="en-US" sz="2200" dirty="0" smtClean="0"/>
          </a:p>
        </p:txBody>
      </p:sp>
      <p:graphicFrame>
        <p:nvGraphicFramePr>
          <p:cNvPr id="6" name="图示 5"/>
          <p:cNvGraphicFramePr/>
          <p:nvPr/>
        </p:nvGraphicFramePr>
        <p:xfrm>
          <a:off x="235877" y="987415"/>
          <a:ext cx="7072362" cy="3286148"/>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8" name="标题 26"/>
          <p:cNvSpPr txBox="1"/>
          <p:nvPr/>
        </p:nvSpPr>
        <p:spPr>
          <a:xfrm>
            <a:off x="642910" y="285734"/>
            <a:ext cx="5878051" cy="455204"/>
          </a:xfrm>
          <a:prstGeom prst="rect">
            <a:avLst/>
          </a:prstGeom>
        </p:spPr>
        <p:txBody>
          <a:bodyPr vert="horz" lIns="91440" tIns="45720" rIns="91440" bIns="45720" rtlCol="0" anchor="ctr">
            <a:normAutofit fontScale="80000"/>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altLang="zh-CN" sz="2700" b="1" i="0" u="none" strike="noStrike" kern="1200" cap="none" spc="0" normalizeH="0" baseline="0" noProof="0" dirty="0" smtClean="0">
                <a:ln>
                  <a:noFill/>
                </a:ln>
                <a:solidFill>
                  <a:schemeClr val="accent5"/>
                </a:solidFill>
                <a:effectLst/>
                <a:uLnTx/>
                <a:uFillTx/>
                <a:latin typeface="微软雅黑" panose="020B0503020204020204" pitchFamily="34" charset="-122"/>
                <a:ea typeface="微软雅黑" panose="020B0503020204020204" pitchFamily="34" charset="-122"/>
                <a:cs typeface="+mj-cs"/>
              </a:rPr>
              <a:t>2.</a:t>
            </a:r>
            <a:r>
              <a:rPr kumimoji="0" lang="zh-CN" altLang="en-US" sz="2700" b="1" i="0" u="none" strike="noStrike" kern="1200" cap="none" spc="0" normalizeH="0" baseline="0" noProof="0" dirty="0" smtClean="0">
                <a:ln>
                  <a:noFill/>
                </a:ln>
                <a:solidFill>
                  <a:schemeClr val="accent5"/>
                </a:solidFill>
                <a:effectLst/>
                <a:uLnTx/>
                <a:uFillTx/>
                <a:latin typeface="微软雅黑" panose="020B0503020204020204" pitchFamily="34" charset="-122"/>
                <a:ea typeface="微软雅黑" panose="020B0503020204020204" pitchFamily="34" charset="-122"/>
                <a:cs typeface="+mj-cs"/>
              </a:rPr>
              <a:t>高新技术企业转化科技成果分期缴税</a:t>
            </a:r>
            <a:endParaRPr kumimoji="0" lang="zh-CN" altLang="en-US" sz="2700" b="1" i="0" u="none" strike="noStrike" kern="1200" cap="none" spc="0" normalizeH="0" baseline="0" noProof="0" dirty="0">
              <a:ln>
                <a:noFill/>
              </a:ln>
              <a:solidFill>
                <a:schemeClr val="accent5"/>
              </a:solidFill>
              <a:effectLst/>
              <a:uLnTx/>
              <a:uFillTx/>
              <a:latin typeface="微软雅黑" panose="020B0503020204020204" pitchFamily="34" charset="-122"/>
              <a:ea typeface="微软雅黑" panose="020B0503020204020204" pitchFamily="34" charset="-122"/>
              <a:cs typeface="+mj-cs"/>
            </a:endParaRPr>
          </a:p>
        </p:txBody>
      </p:sp>
      <p:pic>
        <p:nvPicPr>
          <p:cNvPr id="10" name="图片 9" descr="9171865865049174021"/>
          <p:cNvPicPr>
            <a:picLocks noChangeAspect="1"/>
          </p:cNvPicPr>
          <p:nvPr/>
        </p:nvPicPr>
        <p:blipFill>
          <a:blip r:embed="rId6">
            <a:clrChange>
              <a:clrFrom>
                <a:srgbClr val="FFFFFF">
                  <a:alpha val="100000"/>
                </a:srgbClr>
              </a:clrFrom>
              <a:clrTo>
                <a:srgbClr val="FFFFFF">
                  <a:alpha val="100000"/>
                  <a:alpha val="0"/>
                </a:srgbClr>
              </a:clrTo>
            </a:clrChange>
          </a:blip>
          <a:stretch>
            <a:fillRect/>
          </a:stretch>
        </p:blipFill>
        <p:spPr>
          <a:xfrm>
            <a:off x="7308215" y="123190"/>
            <a:ext cx="1691005" cy="431165"/>
          </a:xfrm>
          <a:prstGeom prst="rect">
            <a:avLst/>
          </a:prstGeom>
        </p:spPr>
      </p:pic>
    </p:spTree>
  </p:cSld>
  <p:clrMapOvr>
    <a:masterClrMapping/>
  </p:clrMapOvr>
  <p:transition spd="slow" advTm="0">
    <p:cover/>
  </p:transition>
</p:sld>
</file>

<file path=ppt/tags/tag1.xml><?xml version="1.0" encoding="utf-8"?>
<p:tagLst xmlns:p="http://schemas.openxmlformats.org/presentationml/2006/main">
  <p:tag name="MH" val="20161022204343"/>
  <p:tag name="MH_LIBRARY" val="GRAPHIC"/>
  <p:tag name="MH_ORDER" val="标题 5"/>
  <p:tag name="KSO_WM_BEAUTIFY_FLAG" val=""/>
</p:tagLst>
</file>

<file path=ppt/tags/tag10.xml><?xml version="1.0" encoding="utf-8"?>
<p:tagLst xmlns:p="http://schemas.openxmlformats.org/presentationml/2006/main">
  <p:tag name="KSO_WM_FULL_TEXT_BEAUTIFY_COPY_ID" val="41986"/>
</p:tagLst>
</file>

<file path=ppt/tags/tag11.xml><?xml version="1.0" encoding="utf-8"?>
<p:tagLst xmlns:p="http://schemas.openxmlformats.org/presentationml/2006/main">
  <p:tag name="KSO_WM_FULL_TEXT_BEAUTIFY_COPY_ID" val="20"/>
</p:tagLst>
</file>

<file path=ppt/tags/tag12.xml><?xml version="1.0" encoding="utf-8"?>
<p:tagLst xmlns:p="http://schemas.openxmlformats.org/presentationml/2006/main">
  <p:tag name="KSO_WM_FULL_TEXT_BEAUTIFY_COPY_ID" val="21"/>
</p:tagLst>
</file>

<file path=ppt/tags/tag13.xml><?xml version="1.0" encoding="utf-8"?>
<p:tagLst xmlns:p="http://schemas.openxmlformats.org/presentationml/2006/main">
  <p:tag name="KSO_WM_FULL_TEXT_BEAUTIFY_COPY_ID" val="22"/>
</p:tagLst>
</file>

<file path=ppt/tags/tag14.xml><?xml version="1.0" encoding="utf-8"?>
<p:tagLst xmlns:p="http://schemas.openxmlformats.org/presentationml/2006/main">
  <p:tag name="KSO_WM_FULL_TEXT_BEAUTIFY_COPY_ID" val="41990"/>
</p:tagLst>
</file>

<file path=ppt/tags/tag15.xml><?xml version="1.0" encoding="utf-8"?>
<p:tagLst xmlns:p="http://schemas.openxmlformats.org/presentationml/2006/main">
  <p:tag name="KSO_WM_FULL_TEXT_BEAUTIFY_COPY_ID" val="24"/>
</p:tagLst>
</file>

<file path=ppt/tags/tag16.xml><?xml version="1.0" encoding="utf-8"?>
<p:tagLst xmlns:p="http://schemas.openxmlformats.org/presentationml/2006/main">
  <p:tag name="KSO_WM_FULL_TEXT_BEAUTIFY_COPY_ID" val="150997012"/>
</p:tagLst>
</file>

<file path=ppt/tags/tag17.xml><?xml version="1.0" encoding="utf-8"?>
<p:tagLst xmlns:p="http://schemas.openxmlformats.org/presentationml/2006/main">
  <p:tag name="KSO_WM_FULL_TEXT_BEAUTIFY_COPY_ID" val="20"/>
</p:tagLst>
</file>

<file path=ppt/tags/tag18.xml><?xml version="1.0" encoding="utf-8"?>
<p:tagLst xmlns:p="http://schemas.openxmlformats.org/presentationml/2006/main">
  <p:tag name="KSO_WM_FULL_TEXT_BEAUTIFY_COPY_ID" val="21"/>
</p:tagLst>
</file>

<file path=ppt/tags/tag19.xml><?xml version="1.0" encoding="utf-8"?>
<p:tagLst xmlns:p="http://schemas.openxmlformats.org/presentationml/2006/main">
  <p:tag name="KSO_WM_FULL_TEXT_BEAUTIFY_COPY_ID" val="22"/>
</p:tagLst>
</file>

<file path=ppt/tags/tag2.xml><?xml version="1.0" encoding="utf-8"?>
<p:tagLst xmlns:p="http://schemas.openxmlformats.org/presentationml/2006/main">
  <p:tag name="MH" val="20161022204343"/>
  <p:tag name="MH_LIBRARY" val="GRAPHIC"/>
  <p:tag name="MH_ORDER" val="标题 5"/>
  <p:tag name="KSO_WM_BEAUTIFY_FLAG" val=""/>
</p:tagLst>
</file>

<file path=ppt/tags/tag20.xml><?xml version="1.0" encoding="utf-8"?>
<p:tagLst xmlns:p="http://schemas.openxmlformats.org/presentationml/2006/main">
  <p:tag name="KSO_WM_FULL_TEXT_BEAUTIFY_COPY_ID" val="41990"/>
</p:tagLst>
</file>

<file path=ppt/tags/tag21.xml><?xml version="1.0" encoding="utf-8"?>
<p:tagLst xmlns:p="http://schemas.openxmlformats.org/presentationml/2006/main">
  <p:tag name="KSO_WM_FULL_TEXT_BEAUTIFY_COPY_ID" val="24"/>
</p:tagLst>
</file>

<file path=ppt/tags/tag22.xml><?xml version="1.0" encoding="utf-8"?>
<p:tagLst xmlns:p="http://schemas.openxmlformats.org/presentationml/2006/main">
  <p:tag name="KSO_WM_FULL_TEXT_BEAUTIFY_COPY_ID" val="150997012"/>
</p:tagLst>
</file>

<file path=ppt/tags/tag23.xml><?xml version="1.0" encoding="utf-8"?>
<p:tagLst xmlns:p="http://schemas.openxmlformats.org/presentationml/2006/main">
  <p:tag name="KSO_WM_FULL_TEXT_BEAUTIFY_COPY_ID" val="20"/>
</p:tagLst>
</file>

<file path=ppt/tags/tag24.xml><?xml version="1.0" encoding="utf-8"?>
<p:tagLst xmlns:p="http://schemas.openxmlformats.org/presentationml/2006/main">
  <p:tag name="KSO_WM_FULL_TEXT_BEAUTIFY_COPY_ID" val="21"/>
</p:tagLst>
</file>

<file path=ppt/tags/tag25.xml><?xml version="1.0" encoding="utf-8"?>
<p:tagLst xmlns:p="http://schemas.openxmlformats.org/presentationml/2006/main">
  <p:tag name="KSO_WM_FULL_TEXT_BEAUTIFY_COPY_ID" val="22"/>
</p:tagLst>
</file>

<file path=ppt/tags/tag26.xml><?xml version="1.0" encoding="utf-8"?>
<p:tagLst xmlns:p="http://schemas.openxmlformats.org/presentationml/2006/main">
  <p:tag name="KSO_WM_FULL_TEXT_BEAUTIFY_COPY_ID" val="41990"/>
</p:tagLst>
</file>

<file path=ppt/tags/tag27.xml><?xml version="1.0" encoding="utf-8"?>
<p:tagLst xmlns:p="http://schemas.openxmlformats.org/presentationml/2006/main">
  <p:tag name="KSO_WM_FULL_TEXT_BEAUTIFY_COPY_ID" val="24"/>
</p:tagLst>
</file>

<file path=ppt/tags/tag28.xml><?xml version="1.0" encoding="utf-8"?>
<p:tagLst xmlns:p="http://schemas.openxmlformats.org/presentationml/2006/main">
  <p:tag name="KSO_WM_FULL_TEXT_BEAUTIFY_COPY_ID" val="150997012"/>
</p:tagLst>
</file>

<file path=ppt/tags/tag29.xml><?xml version="1.0" encoding="utf-8"?>
<p:tagLst xmlns:p="http://schemas.openxmlformats.org/presentationml/2006/main">
  <p:tag name="MH" val="20161022204343"/>
  <p:tag name="MH_LIBRARY" val="GRAPHIC"/>
  <p:tag name="MH_ORDER" val="标题 5"/>
  <p:tag name="KSO_WM_BEAUTIFY_FLAG" val=""/>
</p:tagLst>
</file>

<file path=ppt/tags/tag3.xml><?xml version="1.0" encoding="utf-8"?>
<p:tagLst xmlns:p="http://schemas.openxmlformats.org/presentationml/2006/main">
  <p:tag name="KSO_WM_FULL_TEXT_BEAUTIFY_COPY_ID" val="150997012"/>
</p:tagLst>
</file>

<file path=ppt/tags/tag30.xml><?xml version="1.0" encoding="utf-8"?>
<p:tagLst xmlns:p="http://schemas.openxmlformats.org/presentationml/2006/main">
  <p:tag name="MH" val="20161022204343"/>
  <p:tag name="MH_LIBRARY" val="GRAPHIC"/>
  <p:tag name="MH_ORDER" val="标题 5"/>
  <p:tag name="KSO_WM_BEAUTIFY_FLAG" val=""/>
</p:tagLst>
</file>

<file path=ppt/tags/tag31.xml><?xml version="1.0" encoding="utf-8"?>
<p:tagLst xmlns:p="http://schemas.openxmlformats.org/presentationml/2006/main">
  <p:tag name="COMMONDATA" val="eyJoZGlkIjoiMjVmNmM0NzgwNTdmM2RiYzRiODcyMWRhZTdkMjYyMzEifQ=="/>
</p:tagLst>
</file>

<file path=ppt/tags/tag4.xml><?xml version="1.0" encoding="utf-8"?>
<p:tagLst xmlns:p="http://schemas.openxmlformats.org/presentationml/2006/main">
  <p:tag name="KSO_WM_FULL_TEXT_BEAUTIFY_COPY_ID" val="20"/>
</p:tagLst>
</file>

<file path=ppt/tags/tag5.xml><?xml version="1.0" encoding="utf-8"?>
<p:tagLst xmlns:p="http://schemas.openxmlformats.org/presentationml/2006/main">
  <p:tag name="KSO_WM_FULL_TEXT_BEAUTIFY_COPY_ID" val="21"/>
</p:tagLst>
</file>

<file path=ppt/tags/tag6.xml><?xml version="1.0" encoding="utf-8"?>
<p:tagLst xmlns:p="http://schemas.openxmlformats.org/presentationml/2006/main">
  <p:tag name="KSO_WM_FULL_TEXT_BEAUTIFY_COPY_ID" val="22"/>
</p:tagLst>
</file>

<file path=ppt/tags/tag7.xml><?xml version="1.0" encoding="utf-8"?>
<p:tagLst xmlns:p="http://schemas.openxmlformats.org/presentationml/2006/main">
  <p:tag name="KSO_WM_FULL_TEXT_BEAUTIFY_COPY_ID" val="41990"/>
</p:tagLst>
</file>

<file path=ppt/tags/tag8.xml><?xml version="1.0" encoding="utf-8"?>
<p:tagLst xmlns:p="http://schemas.openxmlformats.org/presentationml/2006/main">
  <p:tag name="KSO_WM_FULL_TEXT_BEAUTIFY_COPY_ID" val="24"/>
</p:tagLst>
</file>

<file path=ppt/tags/tag9.xml><?xml version="1.0" encoding="utf-8"?>
<p:tagLst xmlns:p="http://schemas.openxmlformats.org/presentationml/2006/main">
  <p:tag name="KSO_WM_FULL_TEXT_BEAUTIFY_COPY_ID" val="150997012"/>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7418</Words>
  <Application>WPS 演示</Application>
  <PresentationFormat>全屏显示(16:9)</PresentationFormat>
  <Paragraphs>457</Paragraphs>
  <Slides>43</Slides>
  <Notes>46</Notes>
  <HiddenSlides>0</HiddenSlides>
  <MMClips>0</MMClips>
  <ScaleCrop>false</ScaleCrop>
  <HeadingPairs>
    <vt:vector size="6" baseType="variant">
      <vt:variant>
        <vt:lpstr>已用的字体</vt:lpstr>
      </vt:variant>
      <vt:variant>
        <vt:i4>15</vt:i4>
      </vt:variant>
      <vt:variant>
        <vt:lpstr>主题</vt:lpstr>
      </vt:variant>
      <vt:variant>
        <vt:i4>2</vt:i4>
      </vt:variant>
      <vt:variant>
        <vt:lpstr>幻灯片标题</vt:lpstr>
      </vt:variant>
      <vt:variant>
        <vt:i4>43</vt:i4>
      </vt:variant>
    </vt:vector>
  </HeadingPairs>
  <TitlesOfParts>
    <vt:vector size="60" baseType="lpstr">
      <vt:lpstr>Arial</vt:lpstr>
      <vt:lpstr>宋体</vt:lpstr>
      <vt:lpstr>Wingdings</vt:lpstr>
      <vt:lpstr>黑体</vt:lpstr>
      <vt:lpstr>微软雅黑</vt:lpstr>
      <vt:lpstr>Arial</vt:lpstr>
      <vt:lpstr>Source Sans Pro Light</vt:lpstr>
      <vt:lpstr>Segoe Print</vt:lpstr>
      <vt:lpstr>仿宋_GB2312</vt:lpstr>
      <vt:lpstr>仿宋</vt:lpstr>
      <vt:lpstr>Arial Unicode MS</vt:lpstr>
      <vt:lpstr>Calibri</vt:lpstr>
      <vt:lpstr>等线</vt:lpstr>
      <vt:lpstr>Impact</vt:lpstr>
      <vt:lpstr>幼圆</vt:lpstr>
      <vt:lpstr>Office 主题​​</vt:lpstr>
      <vt:lpstr>1_Office 主题</vt:lpstr>
      <vt:lpstr>PowerPoint 演示文稿</vt:lpstr>
      <vt:lpstr>PowerPoint 演示文稿</vt:lpstr>
      <vt:lpstr>PowerPoint 演示文稿</vt:lpstr>
      <vt:lpstr>第一部分 科技成果转化</vt:lpstr>
      <vt:lpstr>1.科研机构、高等学校转化职务科技成果递延纳税</vt:lpstr>
      <vt:lpstr>1.科研机构、高等学校转化职务科技成果递延纳税</vt:lpstr>
      <vt:lpstr>1.科研机构、高等学校转化职务科技成果递延纳税</vt:lpstr>
      <vt:lpstr>2.高新技术企业转化科技成果分期缴税</vt:lpstr>
      <vt:lpstr>PowerPoint 演示文稿</vt:lpstr>
      <vt:lpstr>PowerPoint 演示文稿</vt:lpstr>
      <vt:lpstr>PowerPoint 演示文稿</vt:lpstr>
      <vt:lpstr>PowerPoint 演示文稿</vt:lpstr>
      <vt:lpstr>PowerPoint 演示文稿</vt:lpstr>
      <vt:lpstr>PowerPoint 演示文稿</vt:lpstr>
      <vt:lpstr>3.个人以技术成果投资入股递延纳税</vt:lpstr>
      <vt:lpstr>3.个人以技术成果投资入股递延纳税</vt:lpstr>
      <vt:lpstr>3.个人以技术成果投资入股递延纳税</vt:lpstr>
      <vt:lpstr>3.个人以技术成果投资入股递延纳税</vt:lpstr>
      <vt:lpstr>4.科技人员取得科技成果转化现金奖励减半计算</vt:lpstr>
      <vt:lpstr>4.科技人员取得科技成果转化现金奖励减半计算</vt:lpstr>
      <vt:lpstr>4.科技人员取得科技成果转化现金奖励减半计算</vt:lpstr>
      <vt:lpstr>4.科技人员取得科技成果转化现金奖励减半计算</vt:lpstr>
      <vt:lpstr>4.科技人员取得科技成果转化现金奖励减半计算</vt:lpstr>
      <vt:lpstr>4.科技人员取得科技成果转化现金奖励减半计算</vt:lpstr>
      <vt:lpstr>PowerPoint 演示文稿</vt:lpstr>
      <vt:lpstr>政策内容</vt:lpstr>
      <vt:lpstr>创业投资和天使投资</vt:lpstr>
      <vt:lpstr>初创科技型企业</vt:lpstr>
      <vt:lpstr>创业投资企业</vt:lpstr>
      <vt:lpstr>天使投资个人</vt:lpstr>
      <vt:lpstr>投资</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zzs</dc:creator>
  <cp:lastModifiedBy>林悄悄</cp:lastModifiedBy>
  <cp:revision>479</cp:revision>
  <dcterms:created xsi:type="dcterms:W3CDTF">2018-08-22T13:30:00Z</dcterms:created>
  <dcterms:modified xsi:type="dcterms:W3CDTF">2023-10-24T03:13:41Z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2052-11.8.2.10158</vt:lpwstr>
  </property>
  <property fmtid="{D5CDD505-2E9C-101B-9397-08002B2CF9AE}" pid="3" name="ICV">
    <vt:lpwstr>845E1B08BFDD4C4A80FA308477723CE6_12</vt:lpwstr>
  </property>
</Properties>
</file>